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86.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37"/>
  </p:notesMasterIdLst>
  <p:handoutMasterIdLst>
    <p:handoutMasterId r:id="rId38"/>
  </p:handoutMasterIdLst>
  <p:sldIdLst>
    <p:sldId id="283" r:id="rId2"/>
    <p:sldId id="313" r:id="rId3"/>
    <p:sldId id="299" r:id="rId4"/>
    <p:sldId id="335" r:id="rId5"/>
    <p:sldId id="339" r:id="rId6"/>
    <p:sldId id="324" r:id="rId7"/>
    <p:sldId id="343" r:id="rId8"/>
    <p:sldId id="344" r:id="rId9"/>
    <p:sldId id="345" r:id="rId10"/>
    <p:sldId id="346" r:id="rId11"/>
    <p:sldId id="347" r:id="rId12"/>
    <p:sldId id="349" r:id="rId13"/>
    <p:sldId id="351" r:id="rId14"/>
    <p:sldId id="278" r:id="rId15"/>
    <p:sldId id="352" r:id="rId16"/>
    <p:sldId id="341" r:id="rId17"/>
    <p:sldId id="353" r:id="rId18"/>
    <p:sldId id="354" r:id="rId19"/>
    <p:sldId id="355" r:id="rId20"/>
    <p:sldId id="304" r:id="rId21"/>
    <p:sldId id="357" r:id="rId22"/>
    <p:sldId id="358" r:id="rId23"/>
    <p:sldId id="359" r:id="rId24"/>
    <p:sldId id="360" r:id="rId25"/>
    <p:sldId id="295" r:id="rId26"/>
    <p:sldId id="338" r:id="rId27"/>
    <p:sldId id="336" r:id="rId28"/>
    <p:sldId id="337" r:id="rId29"/>
    <p:sldId id="361" r:id="rId30"/>
    <p:sldId id="308" r:id="rId31"/>
    <p:sldId id="325" r:id="rId32"/>
    <p:sldId id="362" r:id="rId33"/>
    <p:sldId id="311" r:id="rId34"/>
    <p:sldId id="292" r:id="rId35"/>
    <p:sldId id="280"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892F6F18-DB96-44FB-9205-5552D060C0C8}">
          <p14:sldIdLst>
            <p14:sldId id="283"/>
            <p14:sldId id="313"/>
            <p14:sldId id="299"/>
            <p14:sldId id="335"/>
            <p14:sldId id="339"/>
            <p14:sldId id="324"/>
            <p14:sldId id="343"/>
            <p14:sldId id="344"/>
            <p14:sldId id="345"/>
            <p14:sldId id="346"/>
            <p14:sldId id="347"/>
            <p14:sldId id="349"/>
            <p14:sldId id="351"/>
            <p14:sldId id="278"/>
            <p14:sldId id="352"/>
            <p14:sldId id="341"/>
            <p14:sldId id="353"/>
            <p14:sldId id="354"/>
            <p14:sldId id="355"/>
            <p14:sldId id="304"/>
            <p14:sldId id="357"/>
            <p14:sldId id="358"/>
            <p14:sldId id="359"/>
            <p14:sldId id="360"/>
            <p14:sldId id="295"/>
            <p14:sldId id="338"/>
            <p14:sldId id="336"/>
            <p14:sldId id="337"/>
            <p14:sldId id="361"/>
            <p14:sldId id="308"/>
            <p14:sldId id="325"/>
            <p14:sldId id="362"/>
            <p14:sldId id="311"/>
            <p14:sldId id="292"/>
            <p14:sldId id="28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DFD"/>
    <a:srgbClr val="000000"/>
    <a:srgbClr val="00A75D"/>
    <a:srgbClr val="FFFB4B"/>
    <a:srgbClr val="FFFF00"/>
    <a:srgbClr val="FFF10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horzBarState="maximized">
    <p:restoredLeft sz="20809" autoAdjust="0"/>
    <p:restoredTop sz="94343" autoAdjust="0"/>
  </p:normalViewPr>
  <p:slideViewPr>
    <p:cSldViewPr snapToObjects="1">
      <p:cViewPr varScale="1">
        <p:scale>
          <a:sx n="70" d="100"/>
          <a:sy n="70" d="100"/>
        </p:scale>
        <p:origin x="40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56" d="100"/>
          <a:sy n="56" d="100"/>
        </p:scale>
        <p:origin x="-254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F54B68-AE38-4094-A881-9C230BB5D004}" type="doc">
      <dgm:prSet loTypeId="urn:microsoft.com/office/officeart/2005/8/layout/arrow2" loCatId="process" qsTypeId="urn:microsoft.com/office/officeart/2005/8/quickstyle/3d3" qsCatId="3D" csTypeId="urn:microsoft.com/office/officeart/2005/8/colors/accent1_4" csCatId="accent1" phldr="1"/>
      <dgm:spPr/>
      <dgm:t>
        <a:bodyPr/>
        <a:lstStyle/>
        <a:p>
          <a:endParaRPr lang="fr-FR"/>
        </a:p>
      </dgm:t>
    </dgm:pt>
    <dgm:pt modelId="{23D09D84-B63B-4C98-B79B-00B06D9419A4}">
      <dgm:prSet phldrT="[Texte]" custT="1"/>
      <dgm:spPr>
        <a:xfrm>
          <a:off x="532275" y="2314120"/>
          <a:ext cx="684689" cy="400691"/>
        </a:xfrm>
      </dgm:spPr>
      <dgm:t>
        <a:bodyPr/>
        <a:lstStyle/>
        <a:p>
          <a:pPr algn="l">
            <a:spcAft>
              <a:spcPts val="400"/>
            </a:spcAft>
          </a:pPr>
          <a:r>
            <a:rPr lang="fr-FR" sz="1600" b="0" u="none" dirty="0">
              <a:solidFill>
                <a:schemeClr val="tx1"/>
              </a:solidFill>
              <a:latin typeface="Calibri" panose="020F0502020204030204"/>
              <a:ea typeface="+mn-ea"/>
              <a:cs typeface="+mn-cs"/>
            </a:rPr>
            <a:t>2002</a:t>
          </a:r>
          <a:r>
            <a:rPr lang="fr-FR" sz="1600" b="0" dirty="0">
              <a:solidFill>
                <a:schemeClr val="tx1"/>
              </a:solidFill>
              <a:latin typeface="Calibri" panose="020F0502020204030204"/>
              <a:ea typeface="+mn-ea"/>
              <a:cs typeface="+mn-cs"/>
            </a:rPr>
            <a:t> </a:t>
          </a:r>
        </a:p>
        <a:p>
          <a:pPr algn="l">
            <a:spcAft>
              <a:spcPct val="35000"/>
            </a:spcAft>
          </a:pPr>
          <a:r>
            <a:rPr lang="fr-FR" sz="1600" b="0" dirty="0">
              <a:latin typeface="Calibri" panose="020F0502020204030204"/>
              <a:ea typeface="+mn-ea"/>
              <a:cs typeface="+mn-cs"/>
            </a:rPr>
            <a:t>Emergence du projet, "BIP 40?"</a:t>
          </a:r>
        </a:p>
        <a:p>
          <a:pPr marL="0" indent="0" algn="l">
            <a:spcAft>
              <a:spcPct val="35000"/>
            </a:spcAft>
          </a:pPr>
          <a:r>
            <a:rPr lang="fr-FR" sz="1400" b="0" i="0" dirty="0">
              <a:solidFill>
                <a:srgbClr val="C00000"/>
              </a:solidFill>
              <a:latin typeface="Calibri" panose="020F0502020204030204"/>
              <a:ea typeface="+mn-ea"/>
              <a:cs typeface="+mn-cs"/>
            </a:rPr>
            <a:t>Professionnels de la politique de la ville &amp; associations</a:t>
          </a:r>
        </a:p>
      </dgm:t>
    </dgm:pt>
    <dgm:pt modelId="{2B691BE7-45DD-4FC3-AD14-FAB74AF94DB1}" type="parTrans" cxnId="{1581170F-1251-4C64-8562-C4F2347EB329}">
      <dgm:prSet/>
      <dgm:spPr/>
      <dgm:t>
        <a:bodyPr/>
        <a:lstStyle/>
        <a:p>
          <a:endParaRPr lang="fr-FR" sz="1600" b="1"/>
        </a:p>
      </dgm:t>
    </dgm:pt>
    <dgm:pt modelId="{FFDA129A-6376-428D-930F-CA16DD27037E}" type="sibTrans" cxnId="{1581170F-1251-4C64-8562-C4F2347EB329}">
      <dgm:prSet/>
      <dgm:spPr/>
      <dgm:t>
        <a:bodyPr/>
        <a:lstStyle/>
        <a:p>
          <a:endParaRPr lang="fr-FR" sz="1600" b="1"/>
        </a:p>
      </dgm:t>
    </dgm:pt>
    <dgm:pt modelId="{C6EB37AD-314A-4D52-A27F-4527866DA7CA}">
      <dgm:prSet phldrT="[Texte]" custT="1"/>
      <dgm:spPr>
        <a:xfrm>
          <a:off x="1231589" y="1708280"/>
          <a:ext cx="807187" cy="1273387"/>
        </a:xfrm>
      </dgm:spPr>
      <dgm:t>
        <a:bodyPr/>
        <a:lstStyle/>
        <a:p>
          <a:pPr algn="l">
            <a:spcAft>
              <a:spcPts val="400"/>
            </a:spcAft>
          </a:pPr>
          <a:r>
            <a:rPr lang="fr-FR" sz="1600" b="0" dirty="0">
              <a:latin typeface="Calibri" panose="020F0502020204030204"/>
              <a:ea typeface="+mn-ea"/>
              <a:cs typeface="+mn-cs"/>
            </a:rPr>
            <a:t>2007-2009  </a:t>
          </a:r>
        </a:p>
        <a:p>
          <a:pPr algn="l">
            <a:spcAft>
              <a:spcPct val="35000"/>
            </a:spcAft>
          </a:pPr>
          <a:r>
            <a:rPr lang="fr-FR" sz="1600" b="0" dirty="0">
              <a:latin typeface="Calibri" panose="020F0502020204030204"/>
              <a:ea typeface="+mn-ea"/>
              <a:cs typeface="+mn-cs"/>
            </a:rPr>
            <a:t>création des données alternatives</a:t>
          </a:r>
        </a:p>
        <a:p>
          <a:pPr algn="l">
            <a:spcAft>
              <a:spcPct val="35000"/>
            </a:spcAft>
          </a:pPr>
          <a:r>
            <a:rPr lang="fr-FR" sz="1400" b="0" i="0" dirty="0">
              <a:solidFill>
                <a:srgbClr val="C00000"/>
              </a:solidFill>
              <a:latin typeface="Calibri" panose="020F0502020204030204"/>
              <a:ea typeface="+mn-ea"/>
              <a:cs typeface="+mn-cs"/>
            </a:rPr>
            <a:t>Recentrage sur les professionnels &amp; ouverture sur l'université </a:t>
          </a:r>
        </a:p>
      </dgm:t>
    </dgm:pt>
    <dgm:pt modelId="{3E80F574-6134-4E45-BCBD-999FD946A45D}" type="parTrans" cxnId="{8D3DA019-F5BA-49DC-9EDF-90C692863193}">
      <dgm:prSet/>
      <dgm:spPr/>
      <dgm:t>
        <a:bodyPr/>
        <a:lstStyle/>
        <a:p>
          <a:endParaRPr lang="fr-FR" sz="1600" b="1"/>
        </a:p>
      </dgm:t>
    </dgm:pt>
    <dgm:pt modelId="{89687F8B-ADF3-4092-9EC3-D1EED8A64B22}" type="sibTrans" cxnId="{8D3DA019-F5BA-49DC-9EDF-90C692863193}">
      <dgm:prSet/>
      <dgm:spPr/>
      <dgm:t>
        <a:bodyPr/>
        <a:lstStyle/>
        <a:p>
          <a:endParaRPr lang="fr-FR" sz="1600" b="1"/>
        </a:p>
      </dgm:t>
    </dgm:pt>
    <dgm:pt modelId="{67DA4BDB-418A-42FE-81D5-1E35579247FE}">
      <dgm:prSet phldrT="[Texte]" custT="1"/>
      <dgm:spPr>
        <a:xfrm>
          <a:off x="1984706" y="1257277"/>
          <a:ext cx="839927" cy="1707979"/>
        </a:xfrm>
      </dgm:spPr>
      <dgm:t>
        <a:bodyPr/>
        <a:lstStyle/>
        <a:p>
          <a:pPr>
            <a:spcAft>
              <a:spcPts val="400"/>
            </a:spcAft>
          </a:pPr>
          <a:r>
            <a:rPr lang="fr-FR" sz="1600" b="0" dirty="0" smtClean="0">
              <a:latin typeface="Calibri" panose="020F0502020204030204"/>
              <a:ea typeface="+mn-ea"/>
              <a:cs typeface="+mn-cs"/>
            </a:rPr>
            <a:t>2009-2011</a:t>
          </a:r>
          <a:endParaRPr lang="fr-FR" sz="1600" b="0" dirty="0">
            <a:latin typeface="Calibri" panose="020F0502020204030204"/>
            <a:ea typeface="+mn-ea"/>
            <a:cs typeface="+mn-cs"/>
          </a:endParaRPr>
        </a:p>
        <a:p>
          <a:pPr>
            <a:spcAft>
              <a:spcPct val="35000"/>
            </a:spcAft>
          </a:pPr>
          <a:r>
            <a:rPr lang="fr-FR" sz="1600" b="0" dirty="0">
              <a:latin typeface="Calibri" panose="020F0502020204030204"/>
              <a:ea typeface="+mn-ea"/>
              <a:cs typeface="+mn-cs"/>
            </a:rPr>
            <a:t>Test </a:t>
          </a:r>
          <a:r>
            <a:rPr lang="fr-FR" sz="1600" b="0" dirty="0" smtClean="0">
              <a:latin typeface="Calibri" panose="020F0502020204030204"/>
              <a:ea typeface="+mn-ea"/>
              <a:cs typeface="+mn-cs"/>
            </a:rPr>
            <a:t>base </a:t>
          </a:r>
          <a:r>
            <a:rPr lang="fr-FR" sz="1600" b="0" dirty="0">
              <a:latin typeface="Calibri" panose="020F0502020204030204"/>
              <a:ea typeface="+mn-ea"/>
              <a:cs typeface="+mn-cs"/>
            </a:rPr>
            <a:t>de données </a:t>
          </a:r>
          <a:r>
            <a:rPr lang="fr-FR" sz="1600" b="0" dirty="0" smtClean="0">
              <a:latin typeface="Calibri" panose="020F0502020204030204"/>
              <a:ea typeface="+mn-ea"/>
              <a:cs typeface="+mn-cs"/>
            </a:rPr>
            <a:t>alternatives+ 1</a:t>
          </a:r>
          <a:r>
            <a:rPr lang="fr-FR" sz="1600" b="0" baseline="30000" dirty="0" smtClean="0">
              <a:latin typeface="Calibri" panose="020F0502020204030204"/>
              <a:ea typeface="+mn-ea"/>
              <a:cs typeface="+mn-cs"/>
            </a:rPr>
            <a:t>er</a:t>
          </a:r>
          <a:r>
            <a:rPr lang="fr-FR" sz="1600" b="0" dirty="0" smtClean="0">
              <a:latin typeface="Calibri" panose="020F0502020204030204"/>
              <a:ea typeface="+mn-ea"/>
              <a:cs typeface="+mn-cs"/>
            </a:rPr>
            <a:t> questionnaire</a:t>
          </a:r>
          <a:endParaRPr lang="fr-FR" sz="1600" b="0" dirty="0">
            <a:latin typeface="Calibri" panose="020F0502020204030204"/>
            <a:ea typeface="+mn-ea"/>
            <a:cs typeface="+mn-cs"/>
          </a:endParaRPr>
        </a:p>
        <a:p>
          <a:pPr>
            <a:spcAft>
              <a:spcPct val="35000"/>
            </a:spcAft>
          </a:pPr>
          <a:r>
            <a:rPr lang="fr-FR" sz="1400" b="0" i="0" dirty="0">
              <a:solidFill>
                <a:srgbClr val="C00000"/>
              </a:solidFill>
              <a:latin typeface="Calibri" panose="020F0502020204030204"/>
              <a:ea typeface="+mn-ea"/>
              <a:cs typeface="+mn-cs"/>
            </a:rPr>
            <a:t>Economistes &amp; professionnels de la politique de la ville</a:t>
          </a:r>
        </a:p>
      </dgm:t>
    </dgm:pt>
    <dgm:pt modelId="{84E125DF-FC21-4857-A524-F96832184A36}" type="parTrans" cxnId="{3395B61D-0B6E-45B7-8AD9-19DEB3DD811A}">
      <dgm:prSet/>
      <dgm:spPr/>
      <dgm:t>
        <a:bodyPr/>
        <a:lstStyle/>
        <a:p>
          <a:endParaRPr lang="fr-FR" sz="1600" b="1"/>
        </a:p>
      </dgm:t>
    </dgm:pt>
    <dgm:pt modelId="{1A94BAAE-727E-4B64-B756-F2E8CF59B29B}" type="sibTrans" cxnId="{3395B61D-0B6E-45B7-8AD9-19DEB3DD811A}">
      <dgm:prSet/>
      <dgm:spPr/>
      <dgm:t>
        <a:bodyPr/>
        <a:lstStyle/>
        <a:p>
          <a:endParaRPr lang="fr-FR" sz="1600" b="1"/>
        </a:p>
      </dgm:t>
    </dgm:pt>
    <dgm:pt modelId="{6F795E37-3211-4CAC-A90B-9342D3725FCD}">
      <dgm:prSet custT="1"/>
      <dgm:spPr>
        <a:xfrm>
          <a:off x="3865467" y="675566"/>
          <a:ext cx="972515" cy="2236784"/>
        </a:xfrm>
      </dgm:spPr>
      <dgm:t>
        <a:bodyPr/>
        <a:lstStyle/>
        <a:p>
          <a:r>
            <a:rPr lang="fr-FR" sz="1600" b="0" dirty="0">
              <a:latin typeface="Calibri" panose="020F0502020204030204"/>
              <a:ea typeface="+mn-ea"/>
              <a:cs typeface="+mn-cs"/>
            </a:rPr>
            <a:t>2011-2017 : </a:t>
          </a:r>
        </a:p>
        <a:p>
          <a:r>
            <a:rPr lang="fr-FR" sz="1600" b="0" dirty="0">
              <a:latin typeface="Calibri" panose="020F0502020204030204"/>
              <a:ea typeface="+mn-ea"/>
              <a:cs typeface="+mn-cs"/>
            </a:rPr>
            <a:t>Construction d’indicateurs de bien-être soutenable territorial  (IBEST</a:t>
          </a:r>
          <a:r>
            <a:rPr lang="fr-FR" sz="1600" b="0" dirty="0" smtClean="0">
              <a:latin typeface="Calibri" panose="020F0502020204030204"/>
              <a:ea typeface="+mn-ea"/>
              <a:cs typeface="+mn-cs"/>
            </a:rPr>
            <a:t>)</a:t>
          </a:r>
          <a:endParaRPr lang="fr-FR" sz="1400" b="0" i="0" dirty="0">
            <a:solidFill>
              <a:schemeClr val="accent2"/>
            </a:solidFill>
            <a:latin typeface="Calibri" panose="020F0502020204030204"/>
            <a:ea typeface="+mn-ea"/>
            <a:cs typeface="+mn-cs"/>
          </a:endParaRPr>
        </a:p>
        <a:p>
          <a:r>
            <a:rPr lang="fr-FR" sz="1400" b="0" i="0" dirty="0" smtClean="0">
              <a:solidFill>
                <a:srgbClr val="C00000"/>
              </a:solidFill>
              <a:latin typeface="Calibri" panose="020F0502020204030204"/>
              <a:ea typeface="+mn-ea"/>
              <a:cs typeface="+mn-cs"/>
            </a:rPr>
            <a:t>Economistes, </a:t>
          </a:r>
          <a:r>
            <a:rPr lang="fr-FR" sz="1400" b="0" i="0" dirty="0">
              <a:solidFill>
                <a:srgbClr val="C00000"/>
              </a:solidFill>
              <a:latin typeface="Calibri" panose="020F0502020204030204"/>
              <a:ea typeface="+mn-ea"/>
              <a:cs typeface="+mn-cs"/>
            </a:rPr>
            <a:t>sociologues, </a:t>
          </a:r>
          <a:r>
            <a:rPr lang="fr-FR" sz="1400" b="0" i="0" dirty="0" smtClean="0">
              <a:solidFill>
                <a:srgbClr val="C00000"/>
              </a:solidFill>
              <a:latin typeface="Calibri" panose="020F0502020204030204"/>
              <a:ea typeface="+mn-ea"/>
              <a:cs typeface="+mn-cs"/>
            </a:rPr>
            <a:t>urbanistes </a:t>
          </a:r>
          <a:r>
            <a:rPr lang="fr-FR" sz="1400" b="0" i="0" dirty="0">
              <a:solidFill>
                <a:srgbClr val="C00000"/>
              </a:solidFill>
              <a:latin typeface="Calibri" panose="020F0502020204030204"/>
              <a:ea typeface="+mn-ea"/>
              <a:cs typeface="+mn-cs"/>
            </a:rPr>
            <a:t>et </a:t>
          </a:r>
          <a:r>
            <a:rPr lang="fr-FR" sz="1400" b="0" i="0" dirty="0" err="1" smtClean="0">
              <a:solidFill>
                <a:srgbClr val="C00000"/>
              </a:solidFill>
              <a:latin typeface="Calibri" panose="020F0502020204030204"/>
              <a:ea typeface="+mn-ea"/>
              <a:cs typeface="+mn-cs"/>
            </a:rPr>
            <a:t>géomaticiens</a:t>
          </a:r>
          <a:r>
            <a:rPr lang="fr-FR" sz="1400" b="0" i="0" dirty="0" smtClean="0">
              <a:solidFill>
                <a:srgbClr val="C00000"/>
              </a:solidFill>
              <a:latin typeface="Calibri" panose="020F0502020204030204"/>
              <a:ea typeface="+mn-ea"/>
              <a:cs typeface="+mn-cs"/>
            </a:rPr>
            <a:t>, + techniciens collectivité (Métro</a:t>
          </a:r>
          <a:r>
            <a:rPr lang="fr-FR" sz="1400" b="0" i="0" dirty="0" smtClean="0">
              <a:solidFill>
                <a:srgbClr val="C00000"/>
              </a:solidFill>
              <a:latin typeface="Calibri" panose="020F0502020204030204"/>
              <a:ea typeface="+mn-ea"/>
              <a:cs typeface="+mn-cs"/>
            </a:rPr>
            <a:t>)</a:t>
          </a:r>
          <a:endParaRPr lang="fr-FR" sz="1400" b="0" i="0" dirty="0">
            <a:solidFill>
              <a:srgbClr val="C00000"/>
            </a:solidFill>
            <a:latin typeface="Calibri" panose="020F0502020204030204"/>
            <a:ea typeface="+mn-ea"/>
            <a:cs typeface="+mn-cs"/>
          </a:endParaRPr>
        </a:p>
        <a:p>
          <a:r>
            <a:rPr lang="fr-FR" sz="1400" b="0" i="0" dirty="0">
              <a:solidFill>
                <a:srgbClr val="C00000"/>
              </a:solidFill>
              <a:latin typeface="Calibri" panose="020F0502020204030204"/>
              <a:ea typeface="+mn-ea"/>
              <a:cs typeface="+mn-cs"/>
            </a:rPr>
            <a:t>Démarche </a:t>
          </a:r>
          <a:r>
            <a:rPr lang="fr-FR" sz="1400" b="0" i="0" dirty="0" smtClean="0">
              <a:solidFill>
                <a:srgbClr val="C00000"/>
              </a:solidFill>
              <a:latin typeface="Calibri" panose="020F0502020204030204"/>
              <a:ea typeface="+mn-ea"/>
              <a:cs typeface="+mn-cs"/>
            </a:rPr>
            <a:t>participative</a:t>
          </a:r>
          <a:endParaRPr lang="fr-FR" sz="1400" b="0" i="0" dirty="0">
            <a:solidFill>
              <a:srgbClr val="C00000"/>
            </a:solidFill>
            <a:latin typeface="Calibri" panose="020F0502020204030204"/>
            <a:ea typeface="+mn-ea"/>
            <a:cs typeface="+mn-cs"/>
          </a:endParaRPr>
        </a:p>
      </dgm:t>
    </dgm:pt>
    <dgm:pt modelId="{F9A3F0C5-D22A-445C-A204-AF85EE3FE784}" type="parTrans" cxnId="{ED8942AB-BEC3-4B18-AF34-AFD83CB28F1A}">
      <dgm:prSet/>
      <dgm:spPr/>
      <dgm:t>
        <a:bodyPr/>
        <a:lstStyle/>
        <a:p>
          <a:endParaRPr lang="fr-FR" sz="1600" b="1"/>
        </a:p>
      </dgm:t>
    </dgm:pt>
    <dgm:pt modelId="{0330E8A2-AA13-4BCC-ADA8-B2142A76E008}" type="sibTrans" cxnId="{ED8942AB-BEC3-4B18-AF34-AFD83CB28F1A}">
      <dgm:prSet/>
      <dgm:spPr/>
      <dgm:t>
        <a:bodyPr/>
        <a:lstStyle/>
        <a:p>
          <a:endParaRPr lang="fr-FR" sz="1600" b="1"/>
        </a:p>
      </dgm:t>
    </dgm:pt>
    <dgm:pt modelId="{C4026BAE-CAA2-48C0-AC67-BEAC60B37C70}">
      <dgm:prSet custT="1"/>
      <dgm:spPr>
        <a:xfrm>
          <a:off x="3865467" y="675566"/>
          <a:ext cx="972515" cy="2236784"/>
        </a:xfrm>
      </dgm:spPr>
      <dgm:t>
        <a:bodyPr/>
        <a:lstStyle/>
        <a:p>
          <a:r>
            <a:rPr lang="fr-FR" sz="1400" dirty="0" smtClean="0">
              <a:solidFill>
                <a:schemeClr val="tx1"/>
              </a:solidFill>
              <a:latin typeface="Calibri" panose="020F0502020204030204"/>
            </a:rPr>
            <a:t>2017-2020: </a:t>
          </a:r>
          <a:r>
            <a:rPr lang="fr-FR" dirty="0" smtClean="0">
              <a:solidFill>
                <a:schemeClr val="tx1"/>
              </a:solidFill>
              <a:latin typeface="Calibri" panose="020F0502020204030204"/>
            </a:rPr>
            <a:t>Deuxième passation de l’enquête quantitative + ateliers participatif</a:t>
          </a:r>
          <a:endParaRPr lang="fr-FR" sz="1400" b="0" i="0" dirty="0">
            <a:solidFill>
              <a:srgbClr val="C00000"/>
            </a:solidFill>
            <a:latin typeface="Calibri" panose="020F0502020204030204"/>
            <a:ea typeface="+mn-ea"/>
            <a:cs typeface="+mn-cs"/>
          </a:endParaRPr>
        </a:p>
      </dgm:t>
    </dgm:pt>
    <dgm:pt modelId="{AF0AF987-176B-4AC9-BD54-E21BB968149E}" type="parTrans" cxnId="{3C60D1E6-133D-4992-A403-035722EE17A9}">
      <dgm:prSet/>
      <dgm:spPr/>
      <dgm:t>
        <a:bodyPr/>
        <a:lstStyle/>
        <a:p>
          <a:endParaRPr lang="fr-FR"/>
        </a:p>
      </dgm:t>
    </dgm:pt>
    <dgm:pt modelId="{A61E0FAD-F8C4-4C84-9D55-F51A1D4162B1}" type="sibTrans" cxnId="{3C60D1E6-133D-4992-A403-035722EE17A9}">
      <dgm:prSet/>
      <dgm:spPr/>
      <dgm:t>
        <a:bodyPr/>
        <a:lstStyle/>
        <a:p>
          <a:endParaRPr lang="fr-FR"/>
        </a:p>
      </dgm:t>
    </dgm:pt>
    <dgm:pt modelId="{E8004EE2-4DB6-41DA-9FB2-5F36B8B9C58D}" type="pres">
      <dgm:prSet presAssocID="{E3F54B68-AE38-4094-A881-9C230BB5D004}" presName="arrowDiagram" presStyleCnt="0">
        <dgm:presLayoutVars>
          <dgm:chMax val="5"/>
          <dgm:dir/>
          <dgm:resizeHandles val="exact"/>
        </dgm:presLayoutVars>
      </dgm:prSet>
      <dgm:spPr/>
      <dgm:t>
        <a:bodyPr/>
        <a:lstStyle/>
        <a:p>
          <a:endParaRPr lang="fr-FR"/>
        </a:p>
      </dgm:t>
    </dgm:pt>
    <dgm:pt modelId="{4190E21A-06BD-4F11-89E2-D49FB2D59DE1}" type="pres">
      <dgm:prSet presAssocID="{E3F54B68-AE38-4094-A881-9C230BB5D004}" presName="arrow" presStyleLbl="bgShp" presStyleIdx="0" presStyleCnt="1" custScaleX="117880" custLinFactNeighborX="9237" custLinFactNeighborY="2992"/>
      <dgm:spPr>
        <a:xfrm>
          <a:off x="19938" y="0"/>
          <a:ext cx="4862576" cy="3039110"/>
        </a:xfrm>
        <a:prstGeom prst="swooshArrow">
          <a:avLst>
            <a:gd name="adj1" fmla="val 25000"/>
            <a:gd name="adj2" fmla="val 25000"/>
          </a:avLst>
        </a:prstGeom>
        <a:ln>
          <a:noFill/>
        </a:ln>
      </dgm:spPr>
      <dgm:t>
        <a:bodyPr/>
        <a:lstStyle/>
        <a:p>
          <a:endParaRPr lang="fr-FR"/>
        </a:p>
      </dgm:t>
    </dgm:pt>
    <dgm:pt modelId="{0ECADE8B-0C12-415C-ACEF-B2823602D9E1}" type="pres">
      <dgm:prSet presAssocID="{E3F54B68-AE38-4094-A881-9C230BB5D004}" presName="arrowDiagram5" presStyleCnt="0"/>
      <dgm:spPr/>
    </dgm:pt>
    <dgm:pt modelId="{F0969C61-7F44-4F64-9792-0E2E6C88F02A}" type="pres">
      <dgm:prSet presAssocID="{23D09D84-B63B-4C98-B79B-00B06D9419A4}" presName="bullet5a" presStyleLbl="node1" presStyleIdx="0" presStyleCnt="5" custLinFactX="-90717" custLinFactNeighborX="-100000" custLinFactNeighborY="93063"/>
      <dgm:spPr>
        <a:xfrm>
          <a:off x="445048" y="2303767"/>
          <a:ext cx="111839" cy="111839"/>
        </a:xfrm>
        <a:prstGeom prst="ellipse">
          <a:avLst/>
        </a:prstGeom>
        <a:solidFill>
          <a:schemeClr val="bg2">
            <a:lumMod val="10000"/>
            <a:lumOff val="90000"/>
          </a:schemeClr>
        </a:solidFill>
      </dgm:spPr>
    </dgm:pt>
    <dgm:pt modelId="{791EED6A-B71A-4038-AA3C-96A7255CBBFD}" type="pres">
      <dgm:prSet presAssocID="{23D09D84-B63B-4C98-B79B-00B06D9419A4}" presName="textBox5a" presStyleLbl="revTx" presStyleIdx="0" presStyleCnt="5" custScaleX="138115" custScaleY="45694" custLinFactNeighborX="-47493" custLinFactNeighborY="7383">
        <dgm:presLayoutVars>
          <dgm:bulletEnabled val="1"/>
        </dgm:presLayoutVars>
      </dgm:prSet>
      <dgm:spPr>
        <a:prstGeom prst="rect">
          <a:avLst/>
        </a:prstGeom>
      </dgm:spPr>
      <dgm:t>
        <a:bodyPr/>
        <a:lstStyle/>
        <a:p>
          <a:endParaRPr lang="fr-FR"/>
        </a:p>
      </dgm:t>
    </dgm:pt>
    <dgm:pt modelId="{98433852-A997-44FE-9FE8-4FEBDD52C164}" type="pres">
      <dgm:prSet presAssocID="{C6EB37AD-314A-4D52-A27F-4527866DA7CA}" presName="bullet5b" presStyleLbl="node1" presStyleIdx="1" presStyleCnt="5" custLinFactNeighborX="-36856" custLinFactNeighborY="30744"/>
      <dgm:spPr>
        <a:xfrm>
          <a:off x="1094323" y="1678196"/>
          <a:ext cx="175052" cy="175052"/>
        </a:xfrm>
        <a:prstGeom prst="ellipse">
          <a:avLst/>
        </a:prstGeom>
        <a:solidFill>
          <a:schemeClr val="bg2">
            <a:lumMod val="25000"/>
            <a:lumOff val="75000"/>
          </a:schemeClr>
        </a:solidFill>
        <a:effectLst>
          <a:softEdge rad="31750"/>
        </a:effectLst>
      </dgm:spPr>
    </dgm:pt>
    <dgm:pt modelId="{DFFB46AF-1C67-4999-A1FE-79B11579F6B8}" type="pres">
      <dgm:prSet presAssocID="{C6EB37AD-314A-4D52-A27F-4527866DA7CA}" presName="textBox5b" presStyleLbl="revTx" presStyleIdx="1" presStyleCnt="5" custScaleX="103537" custLinFactNeighborX="-23076" custLinFactNeighborY="-11807">
        <dgm:presLayoutVars>
          <dgm:bulletEnabled val="1"/>
        </dgm:presLayoutVars>
      </dgm:prSet>
      <dgm:spPr>
        <a:prstGeom prst="rect">
          <a:avLst/>
        </a:prstGeom>
      </dgm:spPr>
      <dgm:t>
        <a:bodyPr/>
        <a:lstStyle/>
        <a:p>
          <a:endParaRPr lang="fr-FR"/>
        </a:p>
      </dgm:t>
    </dgm:pt>
    <dgm:pt modelId="{008ECB29-22F1-4E13-B3F1-DA01BCA93AF1}" type="pres">
      <dgm:prSet presAssocID="{67DA4BDB-418A-42FE-81D5-1E35579247FE}" presName="bullet5c" presStyleLbl="node1" presStyleIdx="2" presStyleCnt="5" custLinFactX="-25199" custLinFactNeighborX="-100000" custLinFactNeighborY="33036"/>
      <dgm:spPr>
        <a:xfrm>
          <a:off x="1872336" y="1214428"/>
          <a:ext cx="233403" cy="233403"/>
        </a:xfrm>
        <a:prstGeom prst="ellipse">
          <a:avLst/>
        </a:prstGeom>
        <a:solidFill>
          <a:schemeClr val="bg2">
            <a:lumMod val="50000"/>
            <a:lumOff val="50000"/>
          </a:schemeClr>
        </a:solidFill>
      </dgm:spPr>
    </dgm:pt>
    <dgm:pt modelId="{C6442939-A435-4A11-B7E7-72AE46544D25}" type="pres">
      <dgm:prSet presAssocID="{67DA4BDB-418A-42FE-81D5-1E35579247FE}" presName="textBox5c" presStyleLbl="revTx" presStyleIdx="2" presStyleCnt="5" custScaleX="89499" custLinFactNeighborX="-21353" custLinFactNeighborY="0">
        <dgm:presLayoutVars>
          <dgm:bulletEnabled val="1"/>
        </dgm:presLayoutVars>
      </dgm:prSet>
      <dgm:spPr>
        <a:prstGeom prst="rect">
          <a:avLst/>
        </a:prstGeom>
      </dgm:spPr>
      <dgm:t>
        <a:bodyPr/>
        <a:lstStyle/>
        <a:p>
          <a:endParaRPr lang="fr-FR"/>
        </a:p>
      </dgm:t>
    </dgm:pt>
    <dgm:pt modelId="{B8897586-41C6-4E1B-AD60-055F46811D24}" type="pres">
      <dgm:prSet presAssocID="{6F795E37-3211-4CAC-A90B-9342D3725FCD}" presName="bullet5d" presStyleLbl="node1" presStyleIdx="3" presStyleCnt="5" custLinFactX="-36272" custLinFactNeighborX="-100000" custLinFactNeighborY="32525"/>
      <dgm:spPr/>
    </dgm:pt>
    <dgm:pt modelId="{8A019947-0E06-485B-B955-39D4340C53FC}" type="pres">
      <dgm:prSet presAssocID="{6F795E37-3211-4CAC-A90B-9342D3725FCD}" presName="textBox5d" presStyleLbl="revTx" presStyleIdx="3" presStyleCnt="5" custLinFactNeighborX="-40840" custLinFactNeighborY="1768">
        <dgm:presLayoutVars>
          <dgm:bulletEnabled val="1"/>
        </dgm:presLayoutVars>
      </dgm:prSet>
      <dgm:spPr/>
      <dgm:t>
        <a:bodyPr/>
        <a:lstStyle/>
        <a:p>
          <a:endParaRPr lang="fr-FR"/>
        </a:p>
      </dgm:t>
    </dgm:pt>
    <dgm:pt modelId="{ED1393A4-7650-41A2-949C-CD6261827285}" type="pres">
      <dgm:prSet presAssocID="{C4026BAE-CAA2-48C0-AC67-BEAC60B37C70}" presName="bullet5e" presStyleLbl="node1" presStyleIdx="4" presStyleCnt="5" custLinFactNeighborX="10102" custLinFactNeighborY="-18483"/>
      <dgm:spPr/>
    </dgm:pt>
    <dgm:pt modelId="{3A98BC4E-52FC-4D9B-AC76-39A0B7BEA13A}" type="pres">
      <dgm:prSet presAssocID="{C4026BAE-CAA2-48C0-AC67-BEAC60B37C70}" presName="textBox5e" presStyleLbl="revTx" presStyleIdx="4" presStyleCnt="5" custLinFactNeighborX="-28679" custLinFactNeighborY="9166">
        <dgm:presLayoutVars>
          <dgm:bulletEnabled val="1"/>
        </dgm:presLayoutVars>
      </dgm:prSet>
      <dgm:spPr/>
      <dgm:t>
        <a:bodyPr/>
        <a:lstStyle/>
        <a:p>
          <a:endParaRPr lang="fr-FR"/>
        </a:p>
      </dgm:t>
    </dgm:pt>
  </dgm:ptLst>
  <dgm:cxnLst>
    <dgm:cxn modelId="{2412647A-D064-4E02-9751-96CA3A679D25}" type="presOf" srcId="{67DA4BDB-418A-42FE-81D5-1E35579247FE}" destId="{C6442939-A435-4A11-B7E7-72AE46544D25}" srcOrd="0" destOrd="0" presId="urn:microsoft.com/office/officeart/2005/8/layout/arrow2"/>
    <dgm:cxn modelId="{AEDCC842-1F1E-4A63-BA78-D9D747115FD3}" type="presOf" srcId="{C4026BAE-CAA2-48C0-AC67-BEAC60B37C70}" destId="{3A98BC4E-52FC-4D9B-AC76-39A0B7BEA13A}" srcOrd="0" destOrd="0" presId="urn:microsoft.com/office/officeart/2005/8/layout/arrow2"/>
    <dgm:cxn modelId="{1581170F-1251-4C64-8562-C4F2347EB329}" srcId="{E3F54B68-AE38-4094-A881-9C230BB5D004}" destId="{23D09D84-B63B-4C98-B79B-00B06D9419A4}" srcOrd="0" destOrd="0" parTransId="{2B691BE7-45DD-4FC3-AD14-FAB74AF94DB1}" sibTransId="{FFDA129A-6376-428D-930F-CA16DD27037E}"/>
    <dgm:cxn modelId="{3C60D1E6-133D-4992-A403-035722EE17A9}" srcId="{E3F54B68-AE38-4094-A881-9C230BB5D004}" destId="{C4026BAE-CAA2-48C0-AC67-BEAC60B37C70}" srcOrd="4" destOrd="0" parTransId="{AF0AF987-176B-4AC9-BD54-E21BB968149E}" sibTransId="{A61E0FAD-F8C4-4C84-9D55-F51A1D4162B1}"/>
    <dgm:cxn modelId="{09C94298-FE65-4E93-A016-B53B787159D6}" type="presOf" srcId="{E3F54B68-AE38-4094-A881-9C230BB5D004}" destId="{E8004EE2-4DB6-41DA-9FB2-5F36B8B9C58D}" srcOrd="0" destOrd="0" presId="urn:microsoft.com/office/officeart/2005/8/layout/arrow2"/>
    <dgm:cxn modelId="{ED8942AB-BEC3-4B18-AF34-AFD83CB28F1A}" srcId="{E3F54B68-AE38-4094-A881-9C230BB5D004}" destId="{6F795E37-3211-4CAC-A90B-9342D3725FCD}" srcOrd="3" destOrd="0" parTransId="{F9A3F0C5-D22A-445C-A204-AF85EE3FE784}" sibTransId="{0330E8A2-AA13-4BCC-ADA8-B2142A76E008}"/>
    <dgm:cxn modelId="{3395B61D-0B6E-45B7-8AD9-19DEB3DD811A}" srcId="{E3F54B68-AE38-4094-A881-9C230BB5D004}" destId="{67DA4BDB-418A-42FE-81D5-1E35579247FE}" srcOrd="2" destOrd="0" parTransId="{84E125DF-FC21-4857-A524-F96832184A36}" sibTransId="{1A94BAAE-727E-4B64-B756-F2E8CF59B29B}"/>
    <dgm:cxn modelId="{8D3DA019-F5BA-49DC-9EDF-90C692863193}" srcId="{E3F54B68-AE38-4094-A881-9C230BB5D004}" destId="{C6EB37AD-314A-4D52-A27F-4527866DA7CA}" srcOrd="1" destOrd="0" parTransId="{3E80F574-6134-4E45-BCBD-999FD946A45D}" sibTransId="{89687F8B-ADF3-4092-9EC3-D1EED8A64B22}"/>
    <dgm:cxn modelId="{3C893AA9-7ABC-4366-B4E7-43AFB686304E}" type="presOf" srcId="{C6EB37AD-314A-4D52-A27F-4527866DA7CA}" destId="{DFFB46AF-1C67-4999-A1FE-79B11579F6B8}" srcOrd="0" destOrd="0" presId="urn:microsoft.com/office/officeart/2005/8/layout/arrow2"/>
    <dgm:cxn modelId="{CC583584-BD7E-477C-9233-33B9420D4EBF}" type="presOf" srcId="{23D09D84-B63B-4C98-B79B-00B06D9419A4}" destId="{791EED6A-B71A-4038-AA3C-96A7255CBBFD}" srcOrd="0" destOrd="0" presId="urn:microsoft.com/office/officeart/2005/8/layout/arrow2"/>
    <dgm:cxn modelId="{08868E98-7500-4F7F-B6AA-D9A1CA065863}" type="presOf" srcId="{6F795E37-3211-4CAC-A90B-9342D3725FCD}" destId="{8A019947-0E06-485B-B955-39D4340C53FC}" srcOrd="0" destOrd="0" presId="urn:microsoft.com/office/officeart/2005/8/layout/arrow2"/>
    <dgm:cxn modelId="{E3539063-0E34-4100-BEBC-4404E105A22B}" type="presParOf" srcId="{E8004EE2-4DB6-41DA-9FB2-5F36B8B9C58D}" destId="{4190E21A-06BD-4F11-89E2-D49FB2D59DE1}" srcOrd="0" destOrd="0" presId="urn:microsoft.com/office/officeart/2005/8/layout/arrow2"/>
    <dgm:cxn modelId="{F57DBA66-1787-40B3-95D1-1F1507CD84E6}" type="presParOf" srcId="{E8004EE2-4DB6-41DA-9FB2-5F36B8B9C58D}" destId="{0ECADE8B-0C12-415C-ACEF-B2823602D9E1}" srcOrd="1" destOrd="0" presId="urn:microsoft.com/office/officeart/2005/8/layout/arrow2"/>
    <dgm:cxn modelId="{C57CED1D-96EE-471A-BF34-B0DCA2EE2E11}" type="presParOf" srcId="{0ECADE8B-0C12-415C-ACEF-B2823602D9E1}" destId="{F0969C61-7F44-4F64-9792-0E2E6C88F02A}" srcOrd="0" destOrd="0" presId="urn:microsoft.com/office/officeart/2005/8/layout/arrow2"/>
    <dgm:cxn modelId="{2247C10A-2EF2-4D33-BDD7-27E7DE83006D}" type="presParOf" srcId="{0ECADE8B-0C12-415C-ACEF-B2823602D9E1}" destId="{791EED6A-B71A-4038-AA3C-96A7255CBBFD}" srcOrd="1" destOrd="0" presId="urn:microsoft.com/office/officeart/2005/8/layout/arrow2"/>
    <dgm:cxn modelId="{3B75132A-6934-4950-AD58-F3F378B4DA11}" type="presParOf" srcId="{0ECADE8B-0C12-415C-ACEF-B2823602D9E1}" destId="{98433852-A997-44FE-9FE8-4FEBDD52C164}" srcOrd="2" destOrd="0" presId="urn:microsoft.com/office/officeart/2005/8/layout/arrow2"/>
    <dgm:cxn modelId="{A28C6234-B224-42FC-B3E4-84678F289D95}" type="presParOf" srcId="{0ECADE8B-0C12-415C-ACEF-B2823602D9E1}" destId="{DFFB46AF-1C67-4999-A1FE-79B11579F6B8}" srcOrd="3" destOrd="0" presId="urn:microsoft.com/office/officeart/2005/8/layout/arrow2"/>
    <dgm:cxn modelId="{C6489BFD-312A-479C-9762-42B1E54A9B2C}" type="presParOf" srcId="{0ECADE8B-0C12-415C-ACEF-B2823602D9E1}" destId="{008ECB29-22F1-4E13-B3F1-DA01BCA93AF1}" srcOrd="4" destOrd="0" presId="urn:microsoft.com/office/officeart/2005/8/layout/arrow2"/>
    <dgm:cxn modelId="{9880506A-F4AB-4021-85FD-B20700CD8AEE}" type="presParOf" srcId="{0ECADE8B-0C12-415C-ACEF-B2823602D9E1}" destId="{C6442939-A435-4A11-B7E7-72AE46544D25}" srcOrd="5" destOrd="0" presId="urn:microsoft.com/office/officeart/2005/8/layout/arrow2"/>
    <dgm:cxn modelId="{1319A8D1-2F09-416D-AD73-3AF496CCBF10}" type="presParOf" srcId="{0ECADE8B-0C12-415C-ACEF-B2823602D9E1}" destId="{B8897586-41C6-4E1B-AD60-055F46811D24}" srcOrd="6" destOrd="0" presId="urn:microsoft.com/office/officeart/2005/8/layout/arrow2"/>
    <dgm:cxn modelId="{5D4FF045-8CEF-43A2-86C8-1A2EF3670942}" type="presParOf" srcId="{0ECADE8B-0C12-415C-ACEF-B2823602D9E1}" destId="{8A019947-0E06-485B-B955-39D4340C53FC}" srcOrd="7" destOrd="0" presId="urn:microsoft.com/office/officeart/2005/8/layout/arrow2"/>
    <dgm:cxn modelId="{8CC38F43-F3D8-43DF-8824-AA81C059918D}" type="presParOf" srcId="{0ECADE8B-0C12-415C-ACEF-B2823602D9E1}" destId="{ED1393A4-7650-41A2-949C-CD6261827285}" srcOrd="8" destOrd="0" presId="urn:microsoft.com/office/officeart/2005/8/layout/arrow2"/>
    <dgm:cxn modelId="{FA5EA045-77B1-4DFA-B0EC-9BC9CBFDF6E5}" type="presParOf" srcId="{0ECADE8B-0C12-415C-ACEF-B2823602D9E1}" destId="{3A98BC4E-52FC-4D9B-AC76-39A0B7BEA13A}" srcOrd="9" destOrd="0" presId="urn:microsoft.com/office/officeart/2005/8/layout/arrow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90E21A-06BD-4F11-89E2-D49FB2D59DE1}">
      <dsp:nvSpPr>
        <dsp:cNvPr id="0" name=""/>
        <dsp:cNvSpPr/>
      </dsp:nvSpPr>
      <dsp:spPr>
        <a:xfrm>
          <a:off x="-527295" y="0"/>
          <a:ext cx="8687439" cy="4606082"/>
        </a:xfrm>
        <a:prstGeom prst="swooshArrow">
          <a:avLst>
            <a:gd name="adj1" fmla="val 25000"/>
            <a:gd name="adj2" fmla="val 25000"/>
          </a:avLst>
        </a:prstGeom>
        <a:solidFill>
          <a:schemeClr val="accent1">
            <a:tint val="55000"/>
            <a:hueOff val="0"/>
            <a:satOff val="0"/>
            <a:lumOff val="0"/>
            <a:alphaOff val="0"/>
          </a:schemeClr>
        </a:solidFill>
        <a:ln w="9525" cap="flat" cmpd="sng" algn="ctr">
          <a:no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F0969C61-7F44-4F64-9792-0E2E6C88F02A}">
      <dsp:nvSpPr>
        <dsp:cNvPr id="0" name=""/>
        <dsp:cNvSpPr/>
      </dsp:nvSpPr>
      <dsp:spPr>
        <a:xfrm>
          <a:off x="534204" y="3582827"/>
          <a:ext cx="169503" cy="169503"/>
        </a:xfrm>
        <a:prstGeom prst="ellipse">
          <a:avLst/>
        </a:prstGeom>
        <a:solidFill>
          <a:schemeClr val="bg2">
            <a:lumMod val="10000"/>
            <a:lumOff val="9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91EED6A-B71A-4038-AA3C-96A7255CBBFD}">
      <dsp:nvSpPr>
        <dsp:cNvPr id="0" name=""/>
        <dsp:cNvSpPr/>
      </dsp:nvSpPr>
      <dsp:spPr>
        <a:xfrm>
          <a:off x="299727" y="3888434"/>
          <a:ext cx="1333410" cy="500919"/>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89817" tIns="0" rIns="0" bIns="0" numCol="1" spcCol="1270" anchor="t" anchorCtr="0">
          <a:noAutofit/>
        </a:bodyPr>
        <a:lstStyle/>
        <a:p>
          <a:pPr lvl="0" algn="l" defTabSz="711200">
            <a:lnSpc>
              <a:spcPct val="90000"/>
            </a:lnSpc>
            <a:spcBef>
              <a:spcPct val="0"/>
            </a:spcBef>
            <a:spcAft>
              <a:spcPts val="400"/>
            </a:spcAft>
          </a:pPr>
          <a:r>
            <a:rPr lang="fr-FR" sz="1600" b="0" u="none" kern="1200" dirty="0">
              <a:solidFill>
                <a:schemeClr val="tx1"/>
              </a:solidFill>
              <a:latin typeface="Calibri" panose="020F0502020204030204"/>
              <a:ea typeface="+mn-ea"/>
              <a:cs typeface="+mn-cs"/>
            </a:rPr>
            <a:t>2002</a:t>
          </a:r>
          <a:r>
            <a:rPr lang="fr-FR" sz="1600" b="0" kern="1200" dirty="0">
              <a:solidFill>
                <a:schemeClr val="tx1"/>
              </a:solidFill>
              <a:latin typeface="Calibri" panose="020F0502020204030204"/>
              <a:ea typeface="+mn-ea"/>
              <a:cs typeface="+mn-cs"/>
            </a:rPr>
            <a:t> </a:t>
          </a:r>
        </a:p>
        <a:p>
          <a:pPr lvl="0" algn="l" defTabSz="711200">
            <a:lnSpc>
              <a:spcPct val="90000"/>
            </a:lnSpc>
            <a:spcBef>
              <a:spcPct val="0"/>
            </a:spcBef>
            <a:spcAft>
              <a:spcPct val="35000"/>
            </a:spcAft>
          </a:pPr>
          <a:r>
            <a:rPr lang="fr-FR" sz="1600" b="0" kern="1200" dirty="0">
              <a:latin typeface="Calibri" panose="020F0502020204030204"/>
              <a:ea typeface="+mn-ea"/>
              <a:cs typeface="+mn-cs"/>
            </a:rPr>
            <a:t>Emergence du projet, "BIP 40?"</a:t>
          </a:r>
        </a:p>
        <a:p>
          <a:pPr marL="0" lvl="0" indent="0" algn="l" defTabSz="711200">
            <a:lnSpc>
              <a:spcPct val="90000"/>
            </a:lnSpc>
            <a:spcBef>
              <a:spcPct val="0"/>
            </a:spcBef>
            <a:spcAft>
              <a:spcPct val="35000"/>
            </a:spcAft>
          </a:pPr>
          <a:r>
            <a:rPr lang="fr-FR" sz="1400" b="0" i="0" kern="1200" dirty="0">
              <a:solidFill>
                <a:srgbClr val="C00000"/>
              </a:solidFill>
              <a:latin typeface="Calibri" panose="020F0502020204030204"/>
              <a:ea typeface="+mn-ea"/>
              <a:cs typeface="+mn-cs"/>
            </a:rPr>
            <a:t>Professionnels de la politique de la ville &amp; associations</a:t>
          </a:r>
        </a:p>
      </dsp:txBody>
      <dsp:txXfrm>
        <a:off x="299727" y="3888434"/>
        <a:ext cx="1333410" cy="500919"/>
      </dsp:txXfrm>
    </dsp:sp>
    <dsp:sp modelId="{98433852-A997-44FE-9FE8-4FEBDD52C164}">
      <dsp:nvSpPr>
        <dsp:cNvPr id="0" name=""/>
        <dsp:cNvSpPr/>
      </dsp:nvSpPr>
      <dsp:spPr>
        <a:xfrm>
          <a:off x="1677225" y="2625045"/>
          <a:ext cx="265310" cy="265310"/>
        </a:xfrm>
        <a:prstGeom prst="ellipse">
          <a:avLst/>
        </a:prstGeom>
        <a:solidFill>
          <a:schemeClr val="bg2">
            <a:lumMod val="25000"/>
            <a:lumOff val="75000"/>
          </a:schemeClr>
        </a:solidFill>
        <a:ln>
          <a:noFill/>
        </a:ln>
        <a:effectLst>
          <a:softEdge rad="31750"/>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FFB46AF-1C67-4999-A1FE-79B11579F6B8}">
      <dsp:nvSpPr>
        <dsp:cNvPr id="0" name=""/>
        <dsp:cNvSpPr/>
      </dsp:nvSpPr>
      <dsp:spPr>
        <a:xfrm>
          <a:off x="1603722" y="2448264"/>
          <a:ext cx="1266646" cy="192994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40582" tIns="0" rIns="0" bIns="0" numCol="1" spcCol="1270" anchor="t" anchorCtr="0">
          <a:noAutofit/>
        </a:bodyPr>
        <a:lstStyle/>
        <a:p>
          <a:pPr lvl="0" algn="l" defTabSz="711200">
            <a:lnSpc>
              <a:spcPct val="90000"/>
            </a:lnSpc>
            <a:spcBef>
              <a:spcPct val="0"/>
            </a:spcBef>
            <a:spcAft>
              <a:spcPts val="400"/>
            </a:spcAft>
          </a:pPr>
          <a:r>
            <a:rPr lang="fr-FR" sz="1600" b="0" kern="1200" dirty="0">
              <a:latin typeface="Calibri" panose="020F0502020204030204"/>
              <a:ea typeface="+mn-ea"/>
              <a:cs typeface="+mn-cs"/>
            </a:rPr>
            <a:t>2007-2009  </a:t>
          </a:r>
        </a:p>
        <a:p>
          <a:pPr lvl="0" algn="l" defTabSz="711200">
            <a:lnSpc>
              <a:spcPct val="90000"/>
            </a:lnSpc>
            <a:spcBef>
              <a:spcPct val="0"/>
            </a:spcBef>
            <a:spcAft>
              <a:spcPct val="35000"/>
            </a:spcAft>
          </a:pPr>
          <a:r>
            <a:rPr lang="fr-FR" sz="1600" b="0" kern="1200" dirty="0">
              <a:latin typeface="Calibri" panose="020F0502020204030204"/>
              <a:ea typeface="+mn-ea"/>
              <a:cs typeface="+mn-cs"/>
            </a:rPr>
            <a:t>création des données alternatives</a:t>
          </a:r>
        </a:p>
        <a:p>
          <a:pPr lvl="0" algn="l" defTabSz="711200">
            <a:lnSpc>
              <a:spcPct val="90000"/>
            </a:lnSpc>
            <a:spcBef>
              <a:spcPct val="0"/>
            </a:spcBef>
            <a:spcAft>
              <a:spcPct val="35000"/>
            </a:spcAft>
          </a:pPr>
          <a:r>
            <a:rPr lang="fr-FR" sz="1400" b="0" i="0" kern="1200" dirty="0">
              <a:solidFill>
                <a:srgbClr val="C00000"/>
              </a:solidFill>
              <a:latin typeface="Calibri" panose="020F0502020204030204"/>
              <a:ea typeface="+mn-ea"/>
              <a:cs typeface="+mn-cs"/>
            </a:rPr>
            <a:t>Recentrage sur les professionnels &amp; ouverture sur l'université </a:t>
          </a:r>
        </a:p>
      </dsp:txBody>
      <dsp:txXfrm>
        <a:off x="1603722" y="2448264"/>
        <a:ext cx="1266646" cy="1929948"/>
      </dsp:txXfrm>
    </dsp:sp>
    <dsp:sp modelId="{008ECB29-22F1-4E13-B3F1-DA01BCA93AF1}">
      <dsp:nvSpPr>
        <dsp:cNvPr id="0" name=""/>
        <dsp:cNvSpPr/>
      </dsp:nvSpPr>
      <dsp:spPr>
        <a:xfrm>
          <a:off x="2511277" y="1957454"/>
          <a:ext cx="353747" cy="353747"/>
        </a:xfrm>
        <a:prstGeom prst="ellipse">
          <a:avLst/>
        </a:prstGeom>
        <a:solidFill>
          <a:schemeClr val="bg2">
            <a:lumMod val="50000"/>
            <a:lumOff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C6442939-A435-4A11-B7E7-72AE46544D25}">
      <dsp:nvSpPr>
        <dsp:cNvPr id="0" name=""/>
        <dsp:cNvSpPr/>
      </dsp:nvSpPr>
      <dsp:spPr>
        <a:xfrm>
          <a:off x="2902003" y="2017463"/>
          <a:ext cx="1272996" cy="258861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87443" tIns="0" rIns="0" bIns="0" numCol="1" spcCol="1270" anchor="t" anchorCtr="0">
          <a:noAutofit/>
        </a:bodyPr>
        <a:lstStyle/>
        <a:p>
          <a:pPr lvl="0" algn="l" defTabSz="711200">
            <a:lnSpc>
              <a:spcPct val="90000"/>
            </a:lnSpc>
            <a:spcBef>
              <a:spcPct val="0"/>
            </a:spcBef>
            <a:spcAft>
              <a:spcPts val="400"/>
            </a:spcAft>
          </a:pPr>
          <a:r>
            <a:rPr lang="fr-FR" sz="1600" b="0" kern="1200" dirty="0" smtClean="0">
              <a:latin typeface="Calibri" panose="020F0502020204030204"/>
              <a:ea typeface="+mn-ea"/>
              <a:cs typeface="+mn-cs"/>
            </a:rPr>
            <a:t>2009-2011</a:t>
          </a:r>
          <a:endParaRPr lang="fr-FR" sz="1600" b="0" kern="1200" dirty="0">
            <a:latin typeface="Calibri" panose="020F0502020204030204"/>
            <a:ea typeface="+mn-ea"/>
            <a:cs typeface="+mn-cs"/>
          </a:endParaRPr>
        </a:p>
        <a:p>
          <a:pPr lvl="0" algn="l" defTabSz="711200">
            <a:lnSpc>
              <a:spcPct val="90000"/>
            </a:lnSpc>
            <a:spcBef>
              <a:spcPct val="0"/>
            </a:spcBef>
            <a:spcAft>
              <a:spcPct val="35000"/>
            </a:spcAft>
          </a:pPr>
          <a:r>
            <a:rPr lang="fr-FR" sz="1600" b="0" kern="1200" dirty="0">
              <a:latin typeface="Calibri" panose="020F0502020204030204"/>
              <a:ea typeface="+mn-ea"/>
              <a:cs typeface="+mn-cs"/>
            </a:rPr>
            <a:t>Test </a:t>
          </a:r>
          <a:r>
            <a:rPr lang="fr-FR" sz="1600" b="0" kern="1200" dirty="0" smtClean="0">
              <a:latin typeface="Calibri" panose="020F0502020204030204"/>
              <a:ea typeface="+mn-ea"/>
              <a:cs typeface="+mn-cs"/>
            </a:rPr>
            <a:t>base </a:t>
          </a:r>
          <a:r>
            <a:rPr lang="fr-FR" sz="1600" b="0" kern="1200" dirty="0">
              <a:latin typeface="Calibri" panose="020F0502020204030204"/>
              <a:ea typeface="+mn-ea"/>
              <a:cs typeface="+mn-cs"/>
            </a:rPr>
            <a:t>de données </a:t>
          </a:r>
          <a:r>
            <a:rPr lang="fr-FR" sz="1600" b="0" kern="1200" dirty="0" smtClean="0">
              <a:latin typeface="Calibri" panose="020F0502020204030204"/>
              <a:ea typeface="+mn-ea"/>
              <a:cs typeface="+mn-cs"/>
            </a:rPr>
            <a:t>alternatives+ 1</a:t>
          </a:r>
          <a:r>
            <a:rPr lang="fr-FR" sz="1600" b="0" kern="1200" baseline="30000" dirty="0" smtClean="0">
              <a:latin typeface="Calibri" panose="020F0502020204030204"/>
              <a:ea typeface="+mn-ea"/>
              <a:cs typeface="+mn-cs"/>
            </a:rPr>
            <a:t>er</a:t>
          </a:r>
          <a:r>
            <a:rPr lang="fr-FR" sz="1600" b="0" kern="1200" dirty="0" smtClean="0">
              <a:latin typeface="Calibri" panose="020F0502020204030204"/>
              <a:ea typeface="+mn-ea"/>
              <a:cs typeface="+mn-cs"/>
            </a:rPr>
            <a:t> questionnaire</a:t>
          </a:r>
          <a:endParaRPr lang="fr-FR" sz="1600" b="0" kern="1200" dirty="0">
            <a:latin typeface="Calibri" panose="020F0502020204030204"/>
            <a:ea typeface="+mn-ea"/>
            <a:cs typeface="+mn-cs"/>
          </a:endParaRPr>
        </a:p>
        <a:p>
          <a:pPr lvl="0" algn="l" defTabSz="711200">
            <a:lnSpc>
              <a:spcPct val="90000"/>
            </a:lnSpc>
            <a:spcBef>
              <a:spcPct val="0"/>
            </a:spcBef>
            <a:spcAft>
              <a:spcPct val="35000"/>
            </a:spcAft>
          </a:pPr>
          <a:r>
            <a:rPr lang="fr-FR" sz="1400" b="0" i="0" kern="1200" dirty="0">
              <a:solidFill>
                <a:srgbClr val="C00000"/>
              </a:solidFill>
              <a:latin typeface="Calibri" panose="020F0502020204030204"/>
              <a:ea typeface="+mn-ea"/>
              <a:cs typeface="+mn-cs"/>
            </a:rPr>
            <a:t>Economistes &amp; professionnels de la politique de la ville</a:t>
          </a:r>
        </a:p>
      </dsp:txBody>
      <dsp:txXfrm>
        <a:off x="2902003" y="2017463"/>
        <a:ext cx="1272996" cy="2588618"/>
      </dsp:txXfrm>
    </dsp:sp>
    <dsp:sp modelId="{B8897586-41C6-4E1B-AD60-055F46811D24}">
      <dsp:nvSpPr>
        <dsp:cNvPr id="0" name=""/>
        <dsp:cNvSpPr/>
      </dsp:nvSpPr>
      <dsp:spPr>
        <a:xfrm>
          <a:off x="3702276" y="1440159"/>
          <a:ext cx="456923" cy="456923"/>
        </a:xfrm>
        <a:prstGeom prst="ellipse">
          <a:avLst/>
        </a:prstGeom>
        <a:solidFill>
          <a:schemeClr val="accent1">
            <a:shade val="50000"/>
            <a:hueOff val="-121629"/>
            <a:satOff val="4561"/>
            <a:lumOff val="3783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A019947-0E06-485B-B955-39D4340C53FC}">
      <dsp:nvSpPr>
        <dsp:cNvPr id="0" name=""/>
        <dsp:cNvSpPr/>
      </dsp:nvSpPr>
      <dsp:spPr>
        <a:xfrm>
          <a:off x="3951437" y="1520007"/>
          <a:ext cx="1473946" cy="308607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42114" tIns="0" rIns="0" bIns="0" numCol="1" spcCol="1270" anchor="t" anchorCtr="0">
          <a:noAutofit/>
        </a:bodyPr>
        <a:lstStyle/>
        <a:p>
          <a:pPr lvl="0" algn="l" defTabSz="711200">
            <a:lnSpc>
              <a:spcPct val="90000"/>
            </a:lnSpc>
            <a:spcBef>
              <a:spcPct val="0"/>
            </a:spcBef>
            <a:spcAft>
              <a:spcPct val="35000"/>
            </a:spcAft>
          </a:pPr>
          <a:r>
            <a:rPr lang="fr-FR" sz="1600" b="0" kern="1200" dirty="0">
              <a:latin typeface="Calibri" panose="020F0502020204030204"/>
              <a:ea typeface="+mn-ea"/>
              <a:cs typeface="+mn-cs"/>
            </a:rPr>
            <a:t>2011-2017 : </a:t>
          </a:r>
        </a:p>
        <a:p>
          <a:pPr lvl="0" algn="l" defTabSz="711200">
            <a:lnSpc>
              <a:spcPct val="90000"/>
            </a:lnSpc>
            <a:spcBef>
              <a:spcPct val="0"/>
            </a:spcBef>
            <a:spcAft>
              <a:spcPct val="35000"/>
            </a:spcAft>
          </a:pPr>
          <a:r>
            <a:rPr lang="fr-FR" sz="1600" b="0" kern="1200" dirty="0">
              <a:latin typeface="Calibri" panose="020F0502020204030204"/>
              <a:ea typeface="+mn-ea"/>
              <a:cs typeface="+mn-cs"/>
            </a:rPr>
            <a:t>Construction d’indicateurs de bien-être soutenable territorial  (IBEST</a:t>
          </a:r>
          <a:r>
            <a:rPr lang="fr-FR" sz="1600" b="0" kern="1200" dirty="0" smtClean="0">
              <a:latin typeface="Calibri" panose="020F0502020204030204"/>
              <a:ea typeface="+mn-ea"/>
              <a:cs typeface="+mn-cs"/>
            </a:rPr>
            <a:t>)</a:t>
          </a:r>
          <a:endParaRPr lang="fr-FR" sz="1400" b="0" i="0" kern="1200" dirty="0">
            <a:solidFill>
              <a:schemeClr val="accent2"/>
            </a:solidFill>
            <a:latin typeface="Calibri" panose="020F0502020204030204"/>
            <a:ea typeface="+mn-ea"/>
            <a:cs typeface="+mn-cs"/>
          </a:endParaRPr>
        </a:p>
        <a:p>
          <a:pPr lvl="0" algn="l" defTabSz="711200">
            <a:lnSpc>
              <a:spcPct val="90000"/>
            </a:lnSpc>
            <a:spcBef>
              <a:spcPct val="0"/>
            </a:spcBef>
            <a:spcAft>
              <a:spcPct val="35000"/>
            </a:spcAft>
          </a:pPr>
          <a:r>
            <a:rPr lang="fr-FR" sz="1400" b="0" i="0" kern="1200" dirty="0" smtClean="0">
              <a:solidFill>
                <a:srgbClr val="C00000"/>
              </a:solidFill>
              <a:latin typeface="Calibri" panose="020F0502020204030204"/>
              <a:ea typeface="+mn-ea"/>
              <a:cs typeface="+mn-cs"/>
            </a:rPr>
            <a:t>Economistes, </a:t>
          </a:r>
          <a:r>
            <a:rPr lang="fr-FR" sz="1400" b="0" i="0" kern="1200" dirty="0">
              <a:solidFill>
                <a:srgbClr val="C00000"/>
              </a:solidFill>
              <a:latin typeface="Calibri" panose="020F0502020204030204"/>
              <a:ea typeface="+mn-ea"/>
              <a:cs typeface="+mn-cs"/>
            </a:rPr>
            <a:t>sociologues, </a:t>
          </a:r>
          <a:r>
            <a:rPr lang="fr-FR" sz="1400" b="0" i="0" kern="1200" dirty="0" smtClean="0">
              <a:solidFill>
                <a:srgbClr val="C00000"/>
              </a:solidFill>
              <a:latin typeface="Calibri" panose="020F0502020204030204"/>
              <a:ea typeface="+mn-ea"/>
              <a:cs typeface="+mn-cs"/>
            </a:rPr>
            <a:t>urbanistes </a:t>
          </a:r>
          <a:r>
            <a:rPr lang="fr-FR" sz="1400" b="0" i="0" kern="1200" dirty="0">
              <a:solidFill>
                <a:srgbClr val="C00000"/>
              </a:solidFill>
              <a:latin typeface="Calibri" panose="020F0502020204030204"/>
              <a:ea typeface="+mn-ea"/>
              <a:cs typeface="+mn-cs"/>
            </a:rPr>
            <a:t>et </a:t>
          </a:r>
          <a:r>
            <a:rPr lang="fr-FR" sz="1400" b="0" i="0" kern="1200" dirty="0" err="1" smtClean="0">
              <a:solidFill>
                <a:srgbClr val="C00000"/>
              </a:solidFill>
              <a:latin typeface="Calibri" panose="020F0502020204030204"/>
              <a:ea typeface="+mn-ea"/>
              <a:cs typeface="+mn-cs"/>
            </a:rPr>
            <a:t>géomaticiens</a:t>
          </a:r>
          <a:r>
            <a:rPr lang="fr-FR" sz="1400" b="0" i="0" kern="1200" dirty="0" smtClean="0">
              <a:solidFill>
                <a:srgbClr val="C00000"/>
              </a:solidFill>
              <a:latin typeface="Calibri" panose="020F0502020204030204"/>
              <a:ea typeface="+mn-ea"/>
              <a:cs typeface="+mn-cs"/>
            </a:rPr>
            <a:t>, + techniciens collectivité (Métro</a:t>
          </a:r>
          <a:r>
            <a:rPr lang="fr-FR" sz="1400" b="0" i="0" kern="1200" dirty="0" smtClean="0">
              <a:solidFill>
                <a:srgbClr val="C00000"/>
              </a:solidFill>
              <a:latin typeface="Calibri" panose="020F0502020204030204"/>
              <a:ea typeface="+mn-ea"/>
              <a:cs typeface="+mn-cs"/>
            </a:rPr>
            <a:t>)</a:t>
          </a:r>
          <a:endParaRPr lang="fr-FR" sz="1400" b="0" i="0" kern="1200" dirty="0">
            <a:solidFill>
              <a:srgbClr val="C00000"/>
            </a:solidFill>
            <a:latin typeface="Calibri" panose="020F0502020204030204"/>
            <a:ea typeface="+mn-ea"/>
            <a:cs typeface="+mn-cs"/>
          </a:endParaRPr>
        </a:p>
        <a:p>
          <a:pPr lvl="0" algn="l" defTabSz="711200">
            <a:lnSpc>
              <a:spcPct val="90000"/>
            </a:lnSpc>
            <a:spcBef>
              <a:spcPct val="0"/>
            </a:spcBef>
            <a:spcAft>
              <a:spcPct val="35000"/>
            </a:spcAft>
          </a:pPr>
          <a:r>
            <a:rPr lang="fr-FR" sz="1400" b="0" i="0" kern="1200" dirty="0">
              <a:solidFill>
                <a:srgbClr val="C00000"/>
              </a:solidFill>
              <a:latin typeface="Calibri" panose="020F0502020204030204"/>
              <a:ea typeface="+mn-ea"/>
              <a:cs typeface="+mn-cs"/>
            </a:rPr>
            <a:t>Démarche </a:t>
          </a:r>
          <a:r>
            <a:rPr lang="fr-FR" sz="1400" b="0" i="0" kern="1200" dirty="0" smtClean="0">
              <a:solidFill>
                <a:srgbClr val="C00000"/>
              </a:solidFill>
              <a:latin typeface="Calibri" panose="020F0502020204030204"/>
              <a:ea typeface="+mn-ea"/>
              <a:cs typeface="+mn-cs"/>
            </a:rPr>
            <a:t>participative</a:t>
          </a:r>
          <a:endParaRPr lang="fr-FR" sz="1400" b="0" i="0" kern="1200" dirty="0">
            <a:solidFill>
              <a:srgbClr val="C00000"/>
            </a:solidFill>
            <a:latin typeface="Calibri" panose="020F0502020204030204"/>
            <a:ea typeface="+mn-ea"/>
            <a:cs typeface="+mn-cs"/>
          </a:endParaRPr>
        </a:p>
      </dsp:txBody>
      <dsp:txXfrm>
        <a:off x="3951437" y="1520007"/>
        <a:ext cx="1473946" cy="3086074"/>
      </dsp:txXfrm>
    </dsp:sp>
    <dsp:sp modelId="{ED1393A4-7650-41A2-949C-CD6261827285}">
      <dsp:nvSpPr>
        <dsp:cNvPr id="0" name=""/>
        <dsp:cNvSpPr/>
      </dsp:nvSpPr>
      <dsp:spPr>
        <a:xfrm>
          <a:off x="5795053" y="817291"/>
          <a:ext cx="582208" cy="582208"/>
        </a:xfrm>
        <a:prstGeom prst="ellipse">
          <a:avLst/>
        </a:prstGeom>
        <a:solidFill>
          <a:schemeClr val="accent1">
            <a:shade val="50000"/>
            <a:hueOff val="-60814"/>
            <a:satOff val="2280"/>
            <a:lumOff val="1891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A98BC4E-52FC-4D9B-AC76-39A0B7BEA13A}">
      <dsp:nvSpPr>
        <dsp:cNvPr id="0" name=""/>
        <dsp:cNvSpPr/>
      </dsp:nvSpPr>
      <dsp:spPr>
        <a:xfrm>
          <a:off x="5604630" y="1216005"/>
          <a:ext cx="1473946" cy="3390076"/>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08500" tIns="0" rIns="0" bIns="0" numCol="1" spcCol="1270" anchor="t" anchorCtr="0">
          <a:noAutofit/>
        </a:bodyPr>
        <a:lstStyle/>
        <a:p>
          <a:pPr lvl="0" algn="l" defTabSz="622300">
            <a:lnSpc>
              <a:spcPct val="90000"/>
            </a:lnSpc>
            <a:spcBef>
              <a:spcPct val="0"/>
            </a:spcBef>
            <a:spcAft>
              <a:spcPct val="35000"/>
            </a:spcAft>
          </a:pPr>
          <a:r>
            <a:rPr lang="fr-FR" sz="1400" kern="1200" dirty="0" smtClean="0">
              <a:solidFill>
                <a:schemeClr val="tx1"/>
              </a:solidFill>
              <a:latin typeface="Calibri" panose="020F0502020204030204"/>
            </a:rPr>
            <a:t>2017-2020: </a:t>
          </a:r>
          <a:r>
            <a:rPr lang="fr-FR" kern="1200" dirty="0" smtClean="0">
              <a:solidFill>
                <a:schemeClr val="tx1"/>
              </a:solidFill>
              <a:latin typeface="Calibri" panose="020F0502020204030204"/>
            </a:rPr>
            <a:t>Deuxième passation de l’enquête quantitative + ateliers participatif</a:t>
          </a:r>
          <a:endParaRPr lang="fr-FR" sz="1400" b="0" i="0" kern="1200" dirty="0">
            <a:solidFill>
              <a:srgbClr val="C00000"/>
            </a:solidFill>
            <a:latin typeface="Calibri" panose="020F0502020204030204"/>
            <a:ea typeface="+mn-ea"/>
            <a:cs typeface="+mn-cs"/>
          </a:endParaRPr>
        </a:p>
      </dsp:txBody>
      <dsp:txXfrm>
        <a:off x="5604630" y="1216005"/>
        <a:ext cx="1473946" cy="3390076"/>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082F3A5-6C7F-4472-B4AF-31F9B39507D0}" type="datetimeFigureOut">
              <a:rPr lang="fr-FR" smtClean="0"/>
              <a:t>30/06/2023</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83FAC54-FD8E-4C84-A30C-ABC64F15FBB2}" type="slidenum">
              <a:rPr lang="fr-FR" smtClean="0"/>
              <a:t>‹N°›</a:t>
            </a:fld>
            <a:endParaRPr lang="fr-FR"/>
          </a:p>
        </p:txBody>
      </p:sp>
    </p:spTree>
    <p:extLst>
      <p:ext uri="{BB962C8B-B14F-4D97-AF65-F5344CB8AC3E}">
        <p14:creationId xmlns:p14="http://schemas.microsoft.com/office/powerpoint/2010/main" val="3701999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246E64-AB79-444D-AF51-982FAE93B586}" type="datetimeFigureOut">
              <a:rPr lang="fr-FR" smtClean="0"/>
              <a:t>30/06/2023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1C4F79-2E6C-40EF-A76C-DEE81E1104E1}" type="slidenum">
              <a:rPr lang="fr-FR" smtClean="0"/>
              <a:t>‹N°›</a:t>
            </a:fld>
            <a:endParaRPr lang="fr-FR"/>
          </a:p>
        </p:txBody>
      </p:sp>
    </p:spTree>
    <p:extLst>
      <p:ext uri="{BB962C8B-B14F-4D97-AF65-F5344CB8AC3E}">
        <p14:creationId xmlns:p14="http://schemas.microsoft.com/office/powerpoint/2010/main" val="9203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0181981-4779-47E3-9E02-88E835A28D19}" type="slidenum">
              <a:rPr lang="fr-FR" smtClean="0"/>
              <a:t>1</a:t>
            </a:fld>
            <a:endParaRPr lang="fr-FR"/>
          </a:p>
        </p:txBody>
      </p:sp>
    </p:spTree>
    <p:extLst>
      <p:ext uri="{BB962C8B-B14F-4D97-AF65-F5344CB8AC3E}">
        <p14:creationId xmlns:p14="http://schemas.microsoft.com/office/powerpoint/2010/main" val="32465253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3" name="Espace réservé des commentaires 2"/>
          <p:cNvSpPr>
            <a:spLocks noGrp="1"/>
          </p:cNvSpPr>
          <p:nvPr>
            <p:ph type="body" idx="1"/>
          </p:nvPr>
        </p:nvSpPr>
        <p:spPr/>
        <p:txBody>
          <a:bodyPr/>
          <a:lstStyle/>
          <a:p>
            <a:pPr eaLnBrk="1" fontAlgn="auto" hangingPunct="1">
              <a:spcBef>
                <a:spcPts val="0"/>
              </a:spcBef>
              <a:spcAft>
                <a:spcPts val="0"/>
              </a:spcAft>
              <a:defRPr/>
            </a:pPr>
            <a:r>
              <a:rPr lang="fr-FR" b="1" dirty="0" smtClean="0">
                <a:latin typeface="Cambria" panose="02040503050406030204" pitchFamily="18" charset="0"/>
              </a:rPr>
              <a:t>Démarche </a:t>
            </a:r>
            <a:r>
              <a:rPr lang="fr-FR" b="1" dirty="0">
                <a:latin typeface="Cambria" panose="02040503050406030204" pitchFamily="18" charset="0"/>
              </a:rPr>
              <a:t>qui </a:t>
            </a:r>
            <a:r>
              <a:rPr lang="fr-FR" b="1" dirty="0" smtClean="0">
                <a:latin typeface="Cambria" panose="02040503050406030204" pitchFamily="18" charset="0"/>
              </a:rPr>
              <a:t>propose</a:t>
            </a:r>
            <a:r>
              <a:rPr lang="fr-FR" b="1" baseline="0" dirty="0" smtClean="0">
                <a:latin typeface="Cambria" panose="02040503050406030204" pitchFamily="18" charset="0"/>
              </a:rPr>
              <a:t> </a:t>
            </a:r>
            <a:r>
              <a:rPr lang="fr-FR" b="1" dirty="0" smtClean="0">
                <a:latin typeface="Cambria" panose="02040503050406030204" pitchFamily="18" charset="0"/>
              </a:rPr>
              <a:t>une</a:t>
            </a:r>
            <a:r>
              <a:rPr lang="fr-FR" b="1" baseline="0" dirty="0" smtClean="0">
                <a:latin typeface="Cambria" panose="02040503050406030204" pitchFamily="18" charset="0"/>
              </a:rPr>
              <a:t> </a:t>
            </a:r>
            <a:r>
              <a:rPr lang="fr-FR" b="1" baseline="0" dirty="0">
                <a:latin typeface="Cambria" panose="02040503050406030204" pitchFamily="18" charset="0"/>
              </a:rPr>
              <a:t>articulation méthodologique particulière entre du quanti et du participatif </a:t>
            </a:r>
          </a:p>
          <a:p>
            <a:pPr eaLnBrk="1" fontAlgn="auto" hangingPunct="1">
              <a:spcBef>
                <a:spcPts val="0"/>
              </a:spcBef>
              <a:spcAft>
                <a:spcPts val="0"/>
              </a:spcAft>
              <a:defRPr/>
            </a:pPr>
            <a:endParaRPr lang="fr-FR" b="1" baseline="0" dirty="0">
              <a:latin typeface="Cambria" panose="02040503050406030204" pitchFamily="18" charset="0"/>
            </a:endParaRPr>
          </a:p>
          <a:p>
            <a:pPr eaLnBrk="1" fontAlgn="auto" hangingPunct="1">
              <a:spcBef>
                <a:spcPts val="0"/>
              </a:spcBef>
              <a:spcAft>
                <a:spcPts val="0"/>
              </a:spcAft>
              <a:defRPr/>
            </a:pPr>
            <a:r>
              <a:rPr lang="fr-FR" dirty="0">
                <a:latin typeface="Cambria" panose="02040503050406030204" pitchFamily="18" charset="0"/>
              </a:rPr>
              <a:t>Chacune des méthodes permet de travailler d’une manière spécifique la question du bien-être : </a:t>
            </a:r>
          </a:p>
          <a:p>
            <a:pPr marL="173063" indent="-173063" eaLnBrk="1" fontAlgn="auto" hangingPunct="1">
              <a:spcBef>
                <a:spcPts val="0"/>
              </a:spcBef>
              <a:spcAft>
                <a:spcPts val="0"/>
              </a:spcAft>
              <a:buFont typeface="Arial" panose="020B0604020202020204" pitchFamily="34" charset="0"/>
              <a:buChar char="•"/>
              <a:defRPr/>
            </a:pPr>
            <a:r>
              <a:rPr lang="fr-FR" dirty="0">
                <a:latin typeface="Cambria" panose="02040503050406030204" pitchFamily="18" charset="0"/>
              </a:rPr>
              <a:t>la méthode quantitative s’appuie sur la grille théorico-méthodologique du « bien-être en tension » et adopte une entrée axé sur l’individu socialement encastré, NIVEAU INDIVIDUEL</a:t>
            </a:r>
          </a:p>
          <a:p>
            <a:pPr marL="0" indent="0" eaLnBrk="1" fontAlgn="auto" hangingPunct="1">
              <a:spcBef>
                <a:spcPts val="0"/>
              </a:spcBef>
              <a:spcAft>
                <a:spcPts val="0"/>
              </a:spcAft>
              <a:buFont typeface="Arial" panose="020B0604020202020204" pitchFamily="34" charset="0"/>
              <a:buNone/>
              <a:defRPr/>
            </a:pPr>
            <a:endParaRPr lang="fr-FR" dirty="0">
              <a:latin typeface="Cambria" panose="02040503050406030204" pitchFamily="18" charset="0"/>
            </a:endParaRPr>
          </a:p>
          <a:p>
            <a:r>
              <a:rPr lang="fr-FR" sz="1200" kern="1200" dirty="0">
                <a:solidFill>
                  <a:schemeClr val="tx1"/>
                </a:solidFill>
                <a:effectLst/>
                <a:latin typeface="+mn-lt"/>
                <a:ea typeface="+mn-ea"/>
                <a:cs typeface="+mn-cs"/>
              </a:rPr>
              <a:t>Passées par téléphone auprès d’échantillons représentatifs des populations de 2012 puis de </a:t>
            </a:r>
            <a:r>
              <a:rPr lang="fr-FR" sz="1200" kern="1200" dirty="0" smtClean="0">
                <a:solidFill>
                  <a:schemeClr val="tx1"/>
                </a:solidFill>
                <a:effectLst/>
                <a:latin typeface="+mn-lt"/>
                <a:ea typeface="+mn-ea"/>
                <a:cs typeface="+mn-cs"/>
              </a:rPr>
              <a:t>2018</a:t>
            </a:r>
            <a:endParaRPr lang="fr-FR" sz="1200" kern="1200" dirty="0">
              <a:solidFill>
                <a:schemeClr val="tx1"/>
              </a:solidFill>
              <a:effectLst/>
              <a:latin typeface="+mn-lt"/>
              <a:ea typeface="+mn-ea"/>
              <a:cs typeface="+mn-cs"/>
            </a:endParaRPr>
          </a:p>
          <a:p>
            <a:pPr marL="0" indent="0" eaLnBrk="1" fontAlgn="auto" hangingPunct="1">
              <a:spcBef>
                <a:spcPts val="0"/>
              </a:spcBef>
              <a:spcAft>
                <a:spcPts val="0"/>
              </a:spcAft>
              <a:buFont typeface="Arial" panose="020B0604020202020204" pitchFamily="34" charset="0"/>
              <a:buNone/>
              <a:defRPr/>
            </a:pPr>
            <a:endParaRPr lang="fr-FR" dirty="0">
              <a:latin typeface="Cambria" panose="02040503050406030204" pitchFamily="18" charset="0"/>
            </a:endParaRPr>
          </a:p>
          <a:p>
            <a:r>
              <a:rPr lang="fr-FR" dirty="0"/>
              <a:t>70 questions venant désormais alimenter</a:t>
            </a:r>
            <a:r>
              <a:rPr lang="fr-FR" baseline="0" dirty="0"/>
              <a:t> le résultat théorico-méthodologique consistant dans la détermination des huit dimensions du BES du tableau de bord grenoblois.</a:t>
            </a:r>
          </a:p>
          <a:p>
            <a:r>
              <a:rPr lang="fr-FR" sz="1200" kern="1200" dirty="0">
                <a:solidFill>
                  <a:schemeClr val="tx1"/>
                </a:solidFill>
                <a:effectLst/>
                <a:latin typeface="+mn-lt"/>
                <a:ea typeface="+mn-ea"/>
                <a:cs typeface="+mn-cs"/>
              </a:rPr>
              <a:t>Les enquêtes renseignent sur les conditions « objectives » d’existence des personnes et sur le jugement qu’elles portent sur leur situation, leur possibilité, leur réalisation, leur environnement et leur satisfaction. Par exemple, question sur les possibilités</a:t>
            </a:r>
            <a:r>
              <a:rPr lang="fr-FR" sz="1200" kern="1200" baseline="0" dirty="0">
                <a:solidFill>
                  <a:schemeClr val="tx1"/>
                </a:solidFill>
                <a:effectLst/>
                <a:latin typeface="+mn-lt"/>
                <a:ea typeface="+mn-ea"/>
                <a:cs typeface="+mn-cs"/>
              </a:rPr>
              <a:t> de recours en cas de difficultés ou sur l’accessibilité des services publics.</a:t>
            </a:r>
            <a:endParaRPr lang="fr-FR" sz="1200" kern="1200" dirty="0">
              <a:solidFill>
                <a:schemeClr val="tx1"/>
              </a:solidFill>
              <a:effectLst/>
              <a:latin typeface="+mn-lt"/>
              <a:ea typeface="+mn-ea"/>
              <a:cs typeface="+mn-cs"/>
            </a:endParaRPr>
          </a:p>
          <a:p>
            <a:pPr marL="0" indent="0" eaLnBrk="1" fontAlgn="auto" hangingPunct="1">
              <a:spcBef>
                <a:spcPts val="0"/>
              </a:spcBef>
              <a:spcAft>
                <a:spcPts val="0"/>
              </a:spcAft>
              <a:buFont typeface="Arial" panose="020B0604020202020204" pitchFamily="34" charset="0"/>
              <a:buNone/>
              <a:defRPr/>
            </a:pPr>
            <a:endParaRPr lang="fr-FR" dirty="0">
              <a:latin typeface="Cambria" panose="02040503050406030204" pitchFamily="18" charset="0"/>
            </a:endParaRPr>
          </a:p>
          <a:p>
            <a:pPr marL="0" indent="0" eaLnBrk="1" fontAlgn="auto" hangingPunct="1">
              <a:spcBef>
                <a:spcPts val="0"/>
              </a:spcBef>
              <a:spcAft>
                <a:spcPts val="0"/>
              </a:spcAft>
              <a:buFont typeface="Arial" panose="020B0604020202020204" pitchFamily="34" charset="0"/>
              <a:buNone/>
              <a:defRPr/>
            </a:pPr>
            <a:endParaRPr lang="fr-FR" dirty="0">
              <a:latin typeface="Cambria" panose="02040503050406030204" pitchFamily="18" charset="0"/>
            </a:endParaRPr>
          </a:p>
          <a:p>
            <a:pPr marL="173063" indent="-173063" eaLnBrk="1" fontAlgn="auto" hangingPunct="1">
              <a:spcBef>
                <a:spcPts val="0"/>
              </a:spcBef>
              <a:spcAft>
                <a:spcPts val="0"/>
              </a:spcAft>
              <a:buFont typeface="Arial" panose="020B0604020202020204" pitchFamily="34" charset="0"/>
              <a:buChar char="•"/>
              <a:defRPr/>
            </a:pPr>
            <a:r>
              <a:rPr lang="fr-FR" dirty="0">
                <a:latin typeface="Cambria" panose="02040503050406030204" pitchFamily="18" charset="0"/>
              </a:rPr>
              <a:t>la </a:t>
            </a:r>
            <a:r>
              <a:rPr lang="fr-FR" b="1" dirty="0">
                <a:latin typeface="Cambria" panose="02040503050406030204" pitchFamily="18" charset="0"/>
              </a:rPr>
              <a:t>démarche participative assure le passage d’une conception individuelle du bien-être à une conception en terme de bien commun </a:t>
            </a:r>
            <a:r>
              <a:rPr lang="fr-FR" dirty="0">
                <a:latin typeface="Cambria" panose="02040503050406030204" pitchFamily="18" charset="0"/>
              </a:rPr>
              <a:t>basée sur l’énonciation d’un « jugement d’utilité collective » et sur un registre de valeur conçu comme politique.</a:t>
            </a:r>
          </a:p>
          <a:p>
            <a:pPr marL="0" indent="0" eaLnBrk="1" fontAlgn="auto" hangingPunct="1">
              <a:spcBef>
                <a:spcPts val="0"/>
              </a:spcBef>
              <a:spcAft>
                <a:spcPts val="0"/>
              </a:spcAft>
              <a:buFont typeface="Arial" panose="020B0604020202020204" pitchFamily="34" charset="0"/>
              <a:buNone/>
              <a:defRPr/>
            </a:pPr>
            <a:r>
              <a:rPr lang="fr-FR" dirty="0">
                <a:latin typeface="Cambria" panose="02040503050406030204" pitchFamily="18" charset="0"/>
              </a:rPr>
              <a:t> </a:t>
            </a:r>
            <a:endParaRPr lang="fr-F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TRANSITION : Entre ces deux dates, le terrain d’observation a fait l’objet de transformations institutionnelles et territoriales que nous ne pouvons pas ignorer.</a:t>
            </a:r>
          </a:p>
          <a:p>
            <a:pPr marL="173063" indent="-173063" eaLnBrk="1" fontAlgn="auto" hangingPunct="1">
              <a:spcBef>
                <a:spcPts val="0"/>
              </a:spcBef>
              <a:spcAft>
                <a:spcPts val="0"/>
              </a:spcAft>
              <a:buFont typeface="Arial" panose="020B0604020202020204" pitchFamily="34" charset="0"/>
              <a:buChar char="•"/>
              <a:defRPr/>
            </a:pPr>
            <a:endParaRPr lang="fr-FR" dirty="0">
              <a:latin typeface="Cambria" panose="02040503050406030204" pitchFamily="18" charset="0"/>
            </a:endParaRPr>
          </a:p>
        </p:txBody>
      </p:sp>
      <p:sp>
        <p:nvSpPr>
          <p:cNvPr id="56323"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318E409-0596-44DC-8EF5-540E10776ADE}" type="slidenum">
              <a:rPr lang="fr-FR">
                <a:cs typeface="Arial" charset="0"/>
              </a:rPr>
              <a:pPr fontAlgn="base">
                <a:spcBef>
                  <a:spcPct val="0"/>
                </a:spcBef>
                <a:spcAft>
                  <a:spcPct val="0"/>
                </a:spcAft>
                <a:defRPr/>
              </a:pPr>
              <a:t>11</a:t>
            </a:fld>
            <a:endParaRPr lang="fr-FR">
              <a:cs typeface="Arial" charset="0"/>
            </a:endParaRPr>
          </a:p>
        </p:txBody>
      </p:sp>
    </p:spTree>
    <p:extLst>
      <p:ext uri="{BB962C8B-B14F-4D97-AF65-F5344CB8AC3E}">
        <p14:creationId xmlns:p14="http://schemas.microsoft.com/office/powerpoint/2010/main" val="1584248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a:t>
            </a:r>
            <a:r>
              <a:rPr lang="fr-FR" dirty="0"/>
              <a:t>problème bien souvent des indicateurs retenus est </a:t>
            </a:r>
            <a:r>
              <a:rPr lang="fr-FR" dirty="0" smtClean="0"/>
              <a:t>qu’ils renseignent </a:t>
            </a:r>
            <a:r>
              <a:rPr lang="fr-FR" dirty="0"/>
              <a:t>sur des situations dont on n’arrive pas à juger du caractère </a:t>
            </a:r>
            <a:r>
              <a:rPr lang="fr-FR" dirty="0" smtClean="0"/>
              <a:t>soutenable. </a:t>
            </a:r>
            <a:r>
              <a:rPr lang="fr-FR" dirty="0"/>
              <a:t>Par exemple, un des indicateurs du bien-être d’Hénin </a:t>
            </a:r>
            <a:r>
              <a:rPr lang="fr-FR" dirty="0" err="1"/>
              <a:t>Cavin</a:t>
            </a:r>
            <a:r>
              <a:rPr lang="fr-FR" dirty="0"/>
              <a:t> est le pourcentage de </a:t>
            </a:r>
            <a:r>
              <a:rPr lang="fr-FR" dirty="0" smtClean="0"/>
              <a:t>ménages </a:t>
            </a:r>
            <a:r>
              <a:rPr lang="fr-FR" dirty="0"/>
              <a:t>possédant une voiture : comment juger de l’évolution d’un tel indicateur </a:t>
            </a:r>
            <a:r>
              <a:rPr lang="fr-FR" dirty="0" smtClean="0"/>
              <a:t>? </a:t>
            </a:r>
            <a:r>
              <a:rPr lang="fr-FR" dirty="0"/>
              <a:t>E</a:t>
            </a:r>
            <a:r>
              <a:rPr lang="fr-FR" dirty="0" smtClean="0"/>
              <a:t>st-ce </a:t>
            </a:r>
            <a:r>
              <a:rPr lang="fr-FR" dirty="0"/>
              <a:t>que l’augmentation de celui-ci traduit une situation souhaitable ? Oui, si on considère que cela est un révélateur de l’amélioration du niveau de vie des ménages. Non, au regard de la préservation de l’environnement. Comment concilier différentes dimensions d’un développement soutenable ? C’est ici que l’approche de Max </a:t>
            </a:r>
            <a:r>
              <a:rPr lang="fr-FR" dirty="0" err="1"/>
              <a:t>Neef</a:t>
            </a:r>
            <a:r>
              <a:rPr lang="fr-FR" dirty="0"/>
              <a:t> sur les réponses au besoin peut être utile dans la sélection des indicateurs. </a:t>
            </a:r>
          </a:p>
          <a:p>
            <a:r>
              <a:rPr lang="fr-FR" dirty="0"/>
              <a:t>Cinq types de réponse :</a:t>
            </a:r>
          </a:p>
          <a:p>
            <a:r>
              <a:rPr lang="fr-FR" dirty="0"/>
              <a:t>1) La réponse destructive répond à un besoin, mais diminue la satisfaction d’autres besoins (par exemple la mise en place de caméras de surveillance répond au besoin de sécurité mais nuit simultanément au besoin de liberté). </a:t>
            </a:r>
          </a:p>
          <a:p>
            <a:r>
              <a:rPr lang="fr-FR" dirty="0"/>
              <a:t>2) La pseudo-réponse soulage le besoin mais ne le satisfait pas vraiment, en tout cas pas de manière durable. Pour illustrer ce point on peut renvoyer à la phrase célèbre de Confucius « quand un homme a faim mieux vaut lui apprendre à pêcher que de lui donner un poisson. » </a:t>
            </a:r>
          </a:p>
          <a:p>
            <a:r>
              <a:rPr lang="fr-FR" dirty="0"/>
              <a:t>3) La réponse inhibitrice satisfait un besoin mais en inhibe d’autres : à travers le travail, la participation à la vie sociale d’une personne peut être plus importante, mais cela se fait au détriment de ses pratiques de loisirs. </a:t>
            </a:r>
          </a:p>
          <a:p>
            <a:r>
              <a:rPr lang="fr-FR" dirty="0"/>
              <a:t>4) La réponse univoque ne satisfait qu’un seul besoin, c’est par exemple le programme alimentaire classique répondant au besoin de subsistance. </a:t>
            </a:r>
          </a:p>
          <a:p>
            <a:r>
              <a:rPr lang="fr-FR" dirty="0"/>
              <a:t>5) La réponse synergique : elle intervient sur plusieurs éléments du système. L’allaitement maternel qui répond à la fois au besoin d’affection et de subsistance en est un bon exemple. </a:t>
            </a:r>
            <a:r>
              <a:rPr lang="fr-FR" dirty="0" smtClean="0"/>
              <a:t>Ou la promotion des</a:t>
            </a:r>
            <a:r>
              <a:rPr lang="fr-FR" baseline="0" dirty="0" smtClean="0"/>
              <a:t> mobilités en vélo ou marche à pied qui œuvre à la fois à la mobilité, la santé et la préservation de l’environnement. </a:t>
            </a:r>
            <a:endParaRPr lang="fr-FR" dirty="0"/>
          </a:p>
          <a:p>
            <a:r>
              <a:rPr lang="fr-FR" b="1" u="sng" dirty="0"/>
              <a:t>Cette classification sert à identifier les réponses soutenables socialement et écologiquement grâce à la différenciation des différentes formes de réponses aux besoins</a:t>
            </a:r>
            <a:endParaRPr lang="fr-FR" dirty="0"/>
          </a:p>
          <a:p>
            <a:r>
              <a:rPr lang="fr-FR" dirty="0"/>
              <a:t>Cette classification des réponses est associée, chez Max-</a:t>
            </a:r>
            <a:r>
              <a:rPr lang="fr-FR" dirty="0" err="1"/>
              <a:t>Neef</a:t>
            </a:r>
            <a:r>
              <a:rPr lang="fr-FR" dirty="0"/>
              <a:t>, à une </a:t>
            </a:r>
            <a:r>
              <a:rPr lang="fr-FR" b="1" dirty="0"/>
              <a:t>révision de la notion d’«</a:t>
            </a:r>
            <a:r>
              <a:rPr lang="fr-FR" b="1" u="sng" dirty="0"/>
              <a:t> efficience »</a:t>
            </a:r>
            <a:r>
              <a:rPr lang="fr-FR" u="sng" dirty="0"/>
              <a:t> : </a:t>
            </a:r>
            <a:r>
              <a:rPr lang="fr-FR" dirty="0"/>
              <a:t>celle-ci n’est pas orientée vers la maximisation de la productivité ou des profits, mais concerne </a:t>
            </a:r>
            <a:r>
              <a:rPr lang="fr-FR" b="1" u="sng" dirty="0"/>
              <a:t>l’utilisation optimale des moyens afin de satisfaire les besoins</a:t>
            </a:r>
            <a:r>
              <a:rPr lang="fr-FR" u="sng" dirty="0"/>
              <a:t>. </a:t>
            </a:r>
            <a:r>
              <a:rPr lang="fr-FR" dirty="0"/>
              <a:t>L’approche de Max-</a:t>
            </a:r>
            <a:r>
              <a:rPr lang="fr-FR" dirty="0" err="1"/>
              <a:t>Neef</a:t>
            </a:r>
            <a:r>
              <a:rPr lang="fr-FR" dirty="0"/>
              <a:t> est intéressante puisqu’elle démontre qu’avoir plus de biens ne s’accompagne pas forcément d’une amélioration de la satisfaction des besoins, notamment si les biens achetés sont peu satisfaisants, et génèrent de ce fait une quantité croissante d’achats (</a:t>
            </a:r>
            <a:r>
              <a:rPr lang="fr-FR" dirty="0" err="1"/>
              <a:t>Guillen-Royo</a:t>
            </a:r>
            <a:r>
              <a:rPr lang="fr-FR" dirty="0"/>
              <a:t>, 2007, p. 165). La conception de Max-</a:t>
            </a:r>
            <a:r>
              <a:rPr lang="fr-FR" dirty="0" err="1"/>
              <a:t>Neef</a:t>
            </a:r>
            <a:r>
              <a:rPr lang="fr-FR" dirty="0"/>
              <a:t> amène ainsi </a:t>
            </a:r>
            <a:r>
              <a:rPr lang="fr-FR" b="1" dirty="0"/>
              <a:t>moins à se soucier de la </a:t>
            </a:r>
            <a:r>
              <a:rPr lang="fr-FR" b="1" u="sng" dirty="0"/>
              <a:t>quantité de l’offre de biens que de la qualité de cette offre</a:t>
            </a:r>
            <a:r>
              <a:rPr lang="fr-FR" dirty="0"/>
              <a:t>, notamment d’un point de vue institutionnel. </a:t>
            </a:r>
          </a:p>
          <a:p>
            <a:endParaRPr lang="fr-FR" dirty="0"/>
          </a:p>
          <a:p>
            <a:r>
              <a:rPr lang="fr-FR" dirty="0"/>
              <a:t>Cette méthode consiste à apprécier la soutenabilité des indicateurs retenus dans le tableau de bord et vise à </a:t>
            </a:r>
            <a:r>
              <a:rPr lang="fr-FR" b="1" dirty="0"/>
              <a:t>retenir en priorité les indicateurs qui sont à la charnière de plusieurs dimensions. </a:t>
            </a:r>
          </a:p>
          <a:p>
            <a:r>
              <a:rPr lang="fr-FR" b="1" dirty="0"/>
              <a:t>Cela permet de conserver l’interaction entre les dimensions</a:t>
            </a:r>
            <a:r>
              <a:rPr lang="fr-FR" dirty="0"/>
              <a:t> et de conserver la dimension </a:t>
            </a:r>
            <a:r>
              <a:rPr lang="fr-FR" dirty="0" err="1"/>
              <a:t>transervsale</a:t>
            </a:r>
            <a:r>
              <a:rPr lang="fr-FR" dirty="0"/>
              <a:t> du BES. Cette prise en compte de synergies rejoint par ailleurs l’ Idée d’atteindre l’équilibre, inutilité de favoriser l’accumulation au-delà des seuils de suffisance (Cassiers).</a:t>
            </a:r>
          </a:p>
          <a:p>
            <a:endParaRPr lang="fr-FR" dirty="0"/>
          </a:p>
        </p:txBody>
      </p:sp>
      <p:sp>
        <p:nvSpPr>
          <p:cNvPr id="4" name="Espace réservé du numéro de diapositive 3"/>
          <p:cNvSpPr>
            <a:spLocks noGrp="1"/>
          </p:cNvSpPr>
          <p:nvPr>
            <p:ph type="sldNum" sz="quarter" idx="10"/>
          </p:nvPr>
        </p:nvSpPr>
        <p:spPr/>
        <p:txBody>
          <a:bodyPr/>
          <a:lstStyle/>
          <a:p>
            <a:fld id="{C39B9C51-CD2F-427F-B6E9-9973145B534E}" type="slidenum">
              <a:rPr lang="fr-FR" smtClean="0"/>
              <a:t>12</a:t>
            </a:fld>
            <a:endParaRPr lang="fr-FR"/>
          </a:p>
        </p:txBody>
      </p:sp>
    </p:spTree>
    <p:extLst>
      <p:ext uri="{BB962C8B-B14F-4D97-AF65-F5344CB8AC3E}">
        <p14:creationId xmlns:p14="http://schemas.microsoft.com/office/powerpoint/2010/main" val="2403366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886419">
              <a:spcBef>
                <a:spcPct val="0"/>
              </a:spcBef>
            </a:pPr>
            <a:r>
              <a:rPr lang="fr-FR" sz="1200" kern="1200" baseline="0" dirty="0" smtClean="0">
                <a:solidFill>
                  <a:schemeClr val="tx1"/>
                </a:solidFill>
                <a:effectLst/>
                <a:latin typeface="+mn-lt"/>
                <a:ea typeface="+mn-ea"/>
                <a:cs typeface="+mn-cs"/>
              </a:rPr>
              <a:t>Le </a:t>
            </a:r>
            <a:r>
              <a:rPr lang="fr-FR" sz="1200" kern="1200" baseline="0" dirty="0" smtClean="0">
                <a:solidFill>
                  <a:schemeClr val="tx1"/>
                </a:solidFill>
                <a:effectLst/>
                <a:latin typeface="+mn-lt"/>
                <a:ea typeface="+mn-ea"/>
                <a:cs typeface="+mn-cs"/>
              </a:rPr>
              <a:t>participatif a permis de définir, dans la base quantitative, les indicateurs les plus synergiques. </a:t>
            </a:r>
          </a:p>
          <a:p>
            <a:pPr defTabSz="886419">
              <a:spcBef>
                <a:spcPct val="0"/>
              </a:spcBef>
            </a:pPr>
            <a:r>
              <a:rPr lang="fr-FR" sz="1200" kern="1200" baseline="0" dirty="0" smtClean="0">
                <a:solidFill>
                  <a:schemeClr val="tx1"/>
                </a:solidFill>
                <a:effectLst/>
                <a:latin typeface="+mn-lt"/>
                <a:ea typeface="+mn-ea"/>
                <a:cs typeface="+mn-cs"/>
              </a:rPr>
              <a:t>L</a:t>
            </a:r>
            <a:r>
              <a:rPr lang="fr-FR" sz="1200" kern="1200" dirty="0" smtClean="0">
                <a:solidFill>
                  <a:schemeClr val="tx1"/>
                </a:solidFill>
                <a:effectLst/>
                <a:latin typeface="+mn-lt"/>
                <a:ea typeface="+mn-ea"/>
                <a:cs typeface="+mn-cs"/>
              </a:rPr>
              <a:t>e </a:t>
            </a:r>
            <a:r>
              <a:rPr lang="fr-FR" sz="1200" kern="1200" dirty="0">
                <a:solidFill>
                  <a:schemeClr val="tx1"/>
                </a:solidFill>
                <a:effectLst/>
                <a:latin typeface="+mn-lt"/>
                <a:ea typeface="+mn-ea"/>
                <a:cs typeface="+mn-cs"/>
              </a:rPr>
              <a:t>tableau de bord ainsi construit a deux </a:t>
            </a:r>
            <a:r>
              <a:rPr lang="fr-FR" sz="1200" kern="1200" dirty="0" smtClean="0">
                <a:solidFill>
                  <a:schemeClr val="tx1"/>
                </a:solidFill>
                <a:effectLst/>
                <a:latin typeface="+mn-lt"/>
                <a:ea typeface="+mn-ea"/>
                <a:cs typeface="+mn-cs"/>
              </a:rPr>
              <a:t>usages :</a:t>
            </a:r>
            <a:endParaRPr lang="fr-FR" sz="1200" kern="1200" dirty="0">
              <a:solidFill>
                <a:schemeClr val="tx1"/>
              </a:solidFill>
              <a:effectLst/>
              <a:latin typeface="+mn-lt"/>
              <a:ea typeface="+mn-ea"/>
              <a:cs typeface="+mn-cs"/>
            </a:endParaRPr>
          </a:p>
          <a:p>
            <a:pPr defTabSz="886419">
              <a:spcBef>
                <a:spcPct val="0"/>
              </a:spcBef>
            </a:pPr>
            <a:r>
              <a:rPr lang="fr-FR" sz="1200" kern="1200" dirty="0">
                <a:solidFill>
                  <a:schemeClr val="tx1"/>
                </a:solidFill>
                <a:effectLst/>
                <a:latin typeface="+mn-lt"/>
                <a:ea typeface="+mn-ea"/>
                <a:cs typeface="+mn-cs"/>
              </a:rPr>
              <a:t>Il permet d’identifier les catégories de personnes ayant une possibilité de se réaliser et/ou se réalisant plus ou moins bien, en fonction de chacune des </a:t>
            </a:r>
            <a:r>
              <a:rPr lang="fr-FR" sz="1200" kern="1200" dirty="0" smtClean="0">
                <a:solidFill>
                  <a:schemeClr val="tx1"/>
                </a:solidFill>
                <a:effectLst/>
                <a:latin typeface="+mn-lt"/>
                <a:ea typeface="+mn-ea"/>
                <a:cs typeface="+mn-cs"/>
              </a:rPr>
              <a:t>dimensions</a:t>
            </a:r>
            <a:r>
              <a:rPr lang="fr-FR" sz="1200" kern="1200" baseline="0" dirty="0" smtClean="0">
                <a:solidFill>
                  <a:schemeClr val="tx1"/>
                </a:solidFill>
                <a:effectLst/>
                <a:latin typeface="+mn-lt"/>
                <a:ea typeface="+mn-ea"/>
                <a:cs typeface="+mn-cs"/>
              </a:rPr>
              <a:t> = profils</a:t>
            </a:r>
            <a:endParaRPr lang="fr-FR" sz="1200" kern="1200" dirty="0">
              <a:solidFill>
                <a:schemeClr val="tx1"/>
              </a:solidFill>
              <a:effectLst/>
              <a:latin typeface="+mn-lt"/>
              <a:ea typeface="+mn-ea"/>
              <a:cs typeface="+mn-cs"/>
            </a:endParaRPr>
          </a:p>
          <a:p>
            <a:pPr defTabSz="886419">
              <a:spcBef>
                <a:spcPct val="0"/>
              </a:spcBef>
            </a:pPr>
            <a:r>
              <a:rPr lang="fr-FR" sz="1200" kern="1200" dirty="0">
                <a:solidFill>
                  <a:schemeClr val="tx1"/>
                </a:solidFill>
                <a:effectLst/>
                <a:latin typeface="+mn-lt"/>
                <a:ea typeface="+mn-ea"/>
                <a:cs typeface="+mn-cs"/>
              </a:rPr>
              <a:t>Il permet également de construire des indices dimensionnels et un indice global assurant la mise en comparaison des territoires par rapport à des seuils de </a:t>
            </a:r>
            <a:r>
              <a:rPr lang="fr-FR" sz="1200" kern="1200" dirty="0" smtClean="0">
                <a:solidFill>
                  <a:schemeClr val="tx1"/>
                </a:solidFill>
                <a:effectLst/>
                <a:latin typeface="+mn-lt"/>
                <a:ea typeface="+mn-ea"/>
                <a:cs typeface="+mn-cs"/>
              </a:rPr>
              <a:t>soutenabilité</a:t>
            </a:r>
            <a:r>
              <a:rPr lang="fr-FR" sz="1200" kern="1200" baseline="0" dirty="0" smtClean="0">
                <a:solidFill>
                  <a:schemeClr val="tx1"/>
                </a:solidFill>
                <a:effectLst/>
                <a:latin typeface="+mn-lt"/>
                <a:ea typeface="+mn-ea"/>
                <a:cs typeface="+mn-cs"/>
              </a:rPr>
              <a:t> = dimensions à partir du panel </a:t>
            </a:r>
          </a:p>
          <a:p>
            <a:pPr defTabSz="886419">
              <a:spcBef>
                <a:spcPct val="0"/>
              </a:spcBef>
            </a:pPr>
            <a:endParaRPr lang="fr-FR" sz="1200" kern="1200" baseline="0" dirty="0" smtClean="0">
              <a:solidFill>
                <a:schemeClr val="tx1"/>
              </a:solidFill>
              <a:effectLst/>
              <a:latin typeface="+mn-lt"/>
              <a:ea typeface="+mn-ea"/>
              <a:cs typeface="+mn-cs"/>
            </a:endParaRPr>
          </a:p>
          <a:p>
            <a:pPr defTabSz="886419">
              <a:spcBef>
                <a:spcPct val="0"/>
              </a:spcBef>
            </a:pPr>
            <a:r>
              <a:rPr lang="fr-FR" sz="1200" kern="1200" baseline="0" dirty="0" smtClean="0">
                <a:solidFill>
                  <a:schemeClr val="tx1"/>
                </a:solidFill>
                <a:effectLst/>
                <a:latin typeface="+mn-lt"/>
                <a:ea typeface="+mn-ea"/>
                <a:cs typeface="+mn-cs"/>
              </a:rPr>
              <a:t>=&gt; 2 entrées complémentaires</a:t>
            </a:r>
            <a:endParaRPr lang="fr-FR" dirty="0"/>
          </a:p>
          <a:p>
            <a:endParaRPr lang="fr-FR" dirty="0"/>
          </a:p>
        </p:txBody>
      </p:sp>
      <p:sp>
        <p:nvSpPr>
          <p:cNvPr id="4" name="Espace réservé du numéro de diapositive 3"/>
          <p:cNvSpPr>
            <a:spLocks noGrp="1"/>
          </p:cNvSpPr>
          <p:nvPr>
            <p:ph type="sldNum" sz="quarter" idx="10"/>
          </p:nvPr>
        </p:nvSpPr>
        <p:spPr/>
        <p:txBody>
          <a:bodyPr/>
          <a:lstStyle/>
          <a:p>
            <a:fld id="{69E0D2FA-3350-464D-9383-B408180AB60D}" type="slidenum">
              <a:rPr lang="fr-FR" smtClean="0"/>
              <a:t>13</a:t>
            </a:fld>
            <a:endParaRPr lang="fr-FR" dirty="0"/>
          </a:p>
        </p:txBody>
      </p:sp>
    </p:spTree>
    <p:extLst>
      <p:ext uri="{BB962C8B-B14F-4D97-AF65-F5344CB8AC3E}">
        <p14:creationId xmlns:p14="http://schemas.microsoft.com/office/powerpoint/2010/main" val="3609119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Huit </a:t>
            </a:r>
            <a:r>
              <a:rPr lang="fr-FR" dirty="0" smtClean="0"/>
              <a:t>dimensions : Travail Emploi, Affirmation de soi et engagement, Démocratie et vivre ensemble, Environnement naturel, Santé, Accès et recours aux services publics, Temps et rythme de vie, biens de subsistance.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Ces catégories ont été définies</a:t>
            </a:r>
            <a:r>
              <a:rPr lang="fr-FR" baseline="0" dirty="0" smtClean="0"/>
              <a:t> de façon collective, ce qui a permis de faire émerger des catégories inhabituelles comme « affirmation de soi et engagement ». </a:t>
            </a:r>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Au travers de ces huit dimensions, il s’agit de chercher une nouvelle boussole, d’avoir un nouveau gouvernail de l’action publique et penser la synergie des dimensions en se demandant systématiquement : quelle est la chance qu’ont les personnes de se réaliser ou pas sur chacune des plans considérés ? L’analyse menée pour chaque dimension s’appuie sur la méthode statistique des nuées dynamiques qui permet d’identifier des groupes homogènes de personnes qui se réalisent plus ou moins bien sur chacune des dimensions considérées.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smtClean="0"/>
              <a:t>Approche globale et transversale des personnes,</a:t>
            </a:r>
            <a:r>
              <a:rPr lang="fr-FR" baseline="0" dirty="0" smtClean="0"/>
              <a:t> oblige à sortir des silos des politiques publiques </a:t>
            </a:r>
            <a:endParaRPr lang="fr-FR" dirty="0" smtClean="0"/>
          </a:p>
        </p:txBody>
      </p:sp>
      <p:sp>
        <p:nvSpPr>
          <p:cNvPr id="4" name="Espace réservé du numéro de diapositive 3"/>
          <p:cNvSpPr>
            <a:spLocks noGrp="1"/>
          </p:cNvSpPr>
          <p:nvPr>
            <p:ph type="sldNum" sz="quarter" idx="10"/>
          </p:nvPr>
        </p:nvSpPr>
        <p:spPr/>
        <p:txBody>
          <a:bodyPr/>
          <a:lstStyle/>
          <a:p>
            <a:fld id="{181C4F79-2E6C-40EF-A76C-DEE81E1104E1}" type="slidenum">
              <a:rPr lang="fr-FR" smtClean="0"/>
              <a:t>14</a:t>
            </a:fld>
            <a:endParaRPr lang="fr-FR"/>
          </a:p>
        </p:txBody>
      </p:sp>
    </p:spTree>
    <p:extLst>
      <p:ext uri="{BB962C8B-B14F-4D97-AF65-F5344CB8AC3E}">
        <p14:creationId xmlns:p14="http://schemas.microsoft.com/office/powerpoint/2010/main" val="2442942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Exemple </a:t>
            </a:r>
            <a:r>
              <a:rPr lang="fr-FR" dirty="0" smtClean="0"/>
              <a:t>de produit de sortie : au centre,</a:t>
            </a:r>
            <a:r>
              <a:rPr lang="fr-FR" baseline="0" dirty="0" smtClean="0"/>
              <a:t> on retrouve les 8 dimensions du bien-être soutenable. Le cercle extérieur est découpé en tranches pour chacune des 8 dimensions: chaque tranche représente 100% de l’échantillon. Si on prend le thème « travail et emploi », on voit qu’il y a 35% qui se réalisent pleinement dans ce domaine, qui sont satisfaits de leur emploi et de leurs conditions de travail. Et on peut décortiquer (dernier cercle) quel est le profil socio-démo des personnes dans ce domaine</a:t>
            </a:r>
            <a:endParaRPr lang="fr-FR" dirty="0" smtClean="0"/>
          </a:p>
          <a:p>
            <a:endParaRPr lang="fr-FR" dirty="0" smtClean="0"/>
          </a:p>
          <a:p>
            <a:r>
              <a:rPr lang="fr-FR" sz="1200" b="0" i="0" u="none" strike="noStrike" kern="1200" baseline="0" dirty="0" smtClean="0">
                <a:solidFill>
                  <a:schemeClr val="tx1"/>
                </a:solidFill>
                <a:latin typeface="+mn-lt"/>
                <a:ea typeface="+mn-ea"/>
                <a:cs typeface="+mn-cs"/>
              </a:rPr>
              <a:t>Ce qui nous intéresse ici est de cerner le degré de réalisation de chacune des personnes interrogées par rapport à chacune des 8 dimensions sans utiliser les catégories classiques de l’action publique. Autrement dit, il s’agit, de décrire des groupes d’individus pour chaque thématique, à partir d’indicateurs nouveaux et originaux pour l’action publique. Ces groupes se définissent par le fait qu’ils rassemblent des individus qui ont les mêmes types de comportements. </a:t>
            </a:r>
            <a:endParaRPr lang="fr-FR" dirty="0"/>
          </a:p>
        </p:txBody>
      </p:sp>
      <p:sp>
        <p:nvSpPr>
          <p:cNvPr id="4" name="Espace réservé du numéro de diapositive 3"/>
          <p:cNvSpPr>
            <a:spLocks noGrp="1"/>
          </p:cNvSpPr>
          <p:nvPr>
            <p:ph type="sldNum" sz="quarter" idx="10"/>
          </p:nvPr>
        </p:nvSpPr>
        <p:spPr/>
        <p:txBody>
          <a:bodyPr/>
          <a:lstStyle/>
          <a:p>
            <a:fld id="{181C4F79-2E6C-40EF-A76C-DEE81E1104E1}" type="slidenum">
              <a:rPr lang="fr-FR" smtClean="0"/>
              <a:t>15</a:t>
            </a:fld>
            <a:endParaRPr lang="fr-FR"/>
          </a:p>
        </p:txBody>
      </p:sp>
    </p:spTree>
    <p:extLst>
      <p:ext uri="{BB962C8B-B14F-4D97-AF65-F5344CB8AC3E}">
        <p14:creationId xmlns:p14="http://schemas.microsoft.com/office/powerpoint/2010/main" val="4157048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1189981" y="878867"/>
            <a:ext cx="4478040" cy="3164499"/>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7465" tIns="43732" rIns="87465" bIns="43732" anchor="ctr"/>
          <a:lstStyle>
            <a:lvl1pPr defTabSz="447675"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1pPr>
            <a:lvl2pPr defTabSz="447675"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2pPr>
            <a:lvl3pPr defTabSz="447675"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3pPr>
            <a:lvl4pPr defTabSz="447675"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4pPr>
            <a:lvl5pPr defTabSz="447675"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5pPr>
            <a:lvl6pPr marL="2514600" indent="-228600" defTabSz="447675"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6pPr>
            <a:lvl7pPr marL="2971800" indent="-228600" defTabSz="447675"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7pPr>
            <a:lvl8pPr marL="3429000" indent="-228600" defTabSz="447675"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8pPr>
            <a:lvl9pPr marL="3886200" indent="-228600" defTabSz="447675"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9pPr>
          </a:lstStyle>
          <a:p>
            <a:pPr eaLnBrk="1" fontAlgn="base">
              <a:lnSpc>
                <a:spcPct val="93000"/>
              </a:lnSpc>
              <a:spcBef>
                <a:spcPct val="0"/>
              </a:spcBef>
              <a:spcAft>
                <a:spcPct val="0"/>
              </a:spcAft>
            </a:pPr>
            <a:endParaRPr lang="fr-FR" altLang="fr-FR" sz="1800">
              <a:solidFill>
                <a:srgbClr val="FFFFFF"/>
              </a:solidFill>
              <a:latin typeface="Arial" pitchFamily="34" charset="0"/>
              <a:ea typeface="Arial Unicode MS" pitchFamily="34" charset="-128"/>
              <a:cs typeface="Arial Unicode MS" pitchFamily="34" charset="-128"/>
            </a:endParaRPr>
          </a:p>
        </p:txBody>
      </p:sp>
      <p:sp>
        <p:nvSpPr>
          <p:cNvPr id="27651" name="Text Box 3"/>
          <p:cNvSpPr>
            <a:spLocks noGrp="1" noChangeArrowheads="1"/>
          </p:cNvSpPr>
          <p:nvPr>
            <p:ph type="body"/>
          </p:nvPr>
        </p:nvSpPr>
        <p:spPr>
          <a:xfrm>
            <a:off x="1061856" y="4350458"/>
            <a:ext cx="4697457" cy="4256865"/>
          </a:xfrm>
          <a:noFill/>
          <a:extLst>
            <a:ext uri="{91240B29-F687-4F45-9708-019B960494DF}">
              <a14:hiddenLine xmlns:a14="http://schemas.microsoft.com/office/drawing/2010/main" w="9525">
                <a:solidFill>
                  <a:srgbClr val="000000"/>
                </a:solidFill>
                <a:miter lim="800000"/>
                <a:headEnd/>
                <a:tailEnd/>
              </a14:hiddenLine>
            </a:ext>
          </a:extLst>
        </p:spPr>
        <p:txBody>
          <a:bodyPr/>
          <a:lstStyle/>
          <a:p>
            <a:pPr>
              <a:spcBef>
                <a:spcPts val="430"/>
              </a:spcBef>
              <a:tabLst>
                <a:tab pos="0" algn="l"/>
                <a:tab pos="426738" algn="l"/>
                <a:tab pos="856512" algn="l"/>
                <a:tab pos="1286288" algn="l"/>
                <a:tab pos="1716062" algn="l"/>
                <a:tab pos="2145837" algn="l"/>
                <a:tab pos="2575611" algn="l"/>
                <a:tab pos="3005387" algn="l"/>
                <a:tab pos="3435162" algn="l"/>
                <a:tab pos="3864938" algn="l"/>
                <a:tab pos="4294712" algn="l"/>
                <a:tab pos="4722967" algn="l"/>
                <a:tab pos="5154261" algn="l"/>
                <a:tab pos="5584036" algn="l"/>
                <a:tab pos="6012292" algn="l"/>
                <a:tab pos="6443587" algn="l"/>
                <a:tab pos="6873361" algn="l"/>
                <a:tab pos="7301617" algn="l"/>
                <a:tab pos="7732910" algn="l"/>
                <a:tab pos="8162685" algn="l"/>
                <a:tab pos="8590942" algn="l"/>
              </a:tabLst>
            </a:pPr>
            <a:r>
              <a:rPr lang="fr-FR" altLang="fr-FR" dirty="0" smtClean="0">
                <a:latin typeface="Times New Roman" pitchFamily="18" charset="0"/>
                <a:ea typeface="SimSun" pitchFamily="2" charset="-122"/>
              </a:rPr>
              <a:t>Compléter </a:t>
            </a:r>
            <a:r>
              <a:rPr lang="fr-FR" altLang="fr-FR" dirty="0" smtClean="0">
                <a:latin typeface="Times New Roman" pitchFamily="18" charset="0"/>
                <a:ea typeface="SimSun" pitchFamily="2" charset="-122"/>
              </a:rPr>
              <a:t>le tableau de bord des données : </a:t>
            </a:r>
            <a:r>
              <a:rPr lang="fr-FR" altLang="fr-FR" dirty="0" err="1" smtClean="0">
                <a:latin typeface="Times New Roman" pitchFamily="18" charset="0"/>
                <a:ea typeface="SimSun" pitchFamily="2" charset="-122"/>
              </a:rPr>
              <a:t>Ibest</a:t>
            </a:r>
            <a:r>
              <a:rPr lang="fr-FR" altLang="fr-FR" dirty="0" smtClean="0">
                <a:latin typeface="Times New Roman" pitchFamily="18" charset="0"/>
                <a:ea typeface="SimSun" pitchFamily="2" charset="-122"/>
              </a:rPr>
              <a:t> permet</a:t>
            </a:r>
            <a:r>
              <a:rPr lang="fr-FR" altLang="fr-FR" baseline="0" dirty="0" smtClean="0">
                <a:latin typeface="Times New Roman" pitchFamily="18" charset="0"/>
                <a:ea typeface="SimSun" pitchFamily="2" charset="-122"/>
              </a:rPr>
              <a:t> </a:t>
            </a:r>
            <a:r>
              <a:rPr lang="fr-FR" altLang="fr-FR" dirty="0" smtClean="0">
                <a:latin typeface="Times New Roman" pitchFamily="18" charset="0"/>
                <a:ea typeface="SimSun" pitchFamily="2" charset="-122"/>
              </a:rPr>
              <a:t>de compter ce que l’on ne savait pas compter.</a:t>
            </a:r>
          </a:p>
          <a:p>
            <a:pPr>
              <a:spcBef>
                <a:spcPts val="430"/>
              </a:spcBef>
              <a:tabLst>
                <a:tab pos="0" algn="l"/>
                <a:tab pos="426738" algn="l"/>
                <a:tab pos="856512" algn="l"/>
                <a:tab pos="1286288" algn="l"/>
                <a:tab pos="1716062" algn="l"/>
                <a:tab pos="2145837" algn="l"/>
                <a:tab pos="2575611" algn="l"/>
                <a:tab pos="3005387" algn="l"/>
                <a:tab pos="3435162" algn="l"/>
                <a:tab pos="3864938" algn="l"/>
                <a:tab pos="4294712" algn="l"/>
                <a:tab pos="4722967" algn="l"/>
                <a:tab pos="5154261" algn="l"/>
                <a:tab pos="5584036" algn="l"/>
                <a:tab pos="6012292" algn="l"/>
                <a:tab pos="6443587" algn="l"/>
                <a:tab pos="6873361" algn="l"/>
                <a:tab pos="7301617" algn="l"/>
                <a:tab pos="7732910" algn="l"/>
                <a:tab pos="8162685" algn="l"/>
                <a:tab pos="8590942" algn="l"/>
              </a:tabLst>
            </a:pPr>
            <a:endParaRPr lang="fr-FR" altLang="fr-FR" dirty="0" smtClean="0">
              <a:latin typeface="Times New Roman" pitchFamily="18" charset="0"/>
              <a:ea typeface="SimSun" pitchFamily="2" charset="-122"/>
            </a:endParaRPr>
          </a:p>
          <a:p>
            <a:pPr>
              <a:spcBef>
                <a:spcPts val="430"/>
              </a:spcBef>
              <a:tabLst>
                <a:tab pos="0" algn="l"/>
                <a:tab pos="426738" algn="l"/>
                <a:tab pos="856512" algn="l"/>
                <a:tab pos="1286288" algn="l"/>
                <a:tab pos="1716062" algn="l"/>
                <a:tab pos="2145837" algn="l"/>
                <a:tab pos="2575611" algn="l"/>
                <a:tab pos="3005387" algn="l"/>
                <a:tab pos="3435162" algn="l"/>
                <a:tab pos="3864938" algn="l"/>
                <a:tab pos="4294712" algn="l"/>
                <a:tab pos="4722967" algn="l"/>
                <a:tab pos="5154261" algn="l"/>
                <a:tab pos="5584036" algn="l"/>
                <a:tab pos="6012292" algn="l"/>
                <a:tab pos="6443587" algn="l"/>
                <a:tab pos="6873361" algn="l"/>
                <a:tab pos="7301617" algn="l"/>
                <a:tab pos="7732910" algn="l"/>
                <a:tab pos="8162685" algn="l"/>
                <a:tab pos="8590942" algn="l"/>
              </a:tabLst>
            </a:pPr>
            <a:r>
              <a:rPr lang="fr-FR" altLang="fr-FR" dirty="0" err="1" smtClean="0">
                <a:latin typeface="Times New Roman" pitchFamily="18" charset="0"/>
                <a:ea typeface="SimSun" pitchFamily="2" charset="-122"/>
              </a:rPr>
              <a:t>Ibest</a:t>
            </a:r>
            <a:r>
              <a:rPr lang="fr-FR" altLang="fr-FR" dirty="0" smtClean="0">
                <a:latin typeface="Times New Roman" pitchFamily="18" charset="0"/>
                <a:ea typeface="SimSun" pitchFamily="2" charset="-122"/>
              </a:rPr>
              <a:t> 1 : Prise de conscience et outils disponible</a:t>
            </a:r>
            <a:r>
              <a:rPr lang="fr-FR" altLang="fr-FR" baseline="0" dirty="0" smtClean="0">
                <a:latin typeface="Times New Roman" pitchFamily="18" charset="0"/>
                <a:ea typeface="SimSun" pitchFamily="2" charset="-122"/>
              </a:rPr>
              <a:t> pour créer de la donnée</a:t>
            </a:r>
          </a:p>
          <a:p>
            <a:pPr>
              <a:spcBef>
                <a:spcPts val="430"/>
              </a:spcBef>
              <a:tabLst>
                <a:tab pos="0" algn="l"/>
                <a:tab pos="426738" algn="l"/>
                <a:tab pos="856512" algn="l"/>
                <a:tab pos="1286288" algn="l"/>
                <a:tab pos="1716062" algn="l"/>
                <a:tab pos="2145837" algn="l"/>
                <a:tab pos="2575611" algn="l"/>
                <a:tab pos="3005387" algn="l"/>
                <a:tab pos="3435162" algn="l"/>
                <a:tab pos="3864938" algn="l"/>
                <a:tab pos="4294712" algn="l"/>
                <a:tab pos="4722967" algn="l"/>
                <a:tab pos="5154261" algn="l"/>
                <a:tab pos="5584036" algn="l"/>
                <a:tab pos="6012292" algn="l"/>
                <a:tab pos="6443587" algn="l"/>
                <a:tab pos="6873361" algn="l"/>
                <a:tab pos="7301617" algn="l"/>
                <a:tab pos="7732910" algn="l"/>
                <a:tab pos="8162685" algn="l"/>
                <a:tab pos="8590942" algn="l"/>
              </a:tabLst>
            </a:pPr>
            <a:r>
              <a:rPr lang="fr-FR" altLang="fr-FR" baseline="0" dirty="0" smtClean="0">
                <a:latin typeface="Times New Roman" pitchFamily="18" charset="0"/>
                <a:ea typeface="SimSun" pitchFamily="2" charset="-122"/>
              </a:rPr>
              <a:t>Source d’informations importantes : dans une même enquête réunir différentes dimensions de la vie sociale et économique / habitat, etc.</a:t>
            </a:r>
          </a:p>
          <a:p>
            <a:pPr>
              <a:spcBef>
                <a:spcPts val="430"/>
              </a:spcBef>
              <a:tabLst>
                <a:tab pos="0" algn="l"/>
                <a:tab pos="426738" algn="l"/>
                <a:tab pos="856512" algn="l"/>
                <a:tab pos="1286288" algn="l"/>
                <a:tab pos="1716062" algn="l"/>
                <a:tab pos="2145837" algn="l"/>
                <a:tab pos="2575611" algn="l"/>
                <a:tab pos="3005387" algn="l"/>
                <a:tab pos="3435162" algn="l"/>
                <a:tab pos="3864938" algn="l"/>
                <a:tab pos="4294712" algn="l"/>
                <a:tab pos="4722967" algn="l"/>
                <a:tab pos="5154261" algn="l"/>
                <a:tab pos="5584036" algn="l"/>
                <a:tab pos="6012292" algn="l"/>
                <a:tab pos="6443587" algn="l"/>
                <a:tab pos="6873361" algn="l"/>
                <a:tab pos="7301617" algn="l"/>
                <a:tab pos="7732910" algn="l"/>
                <a:tab pos="8162685" algn="l"/>
                <a:tab pos="8590942" algn="l"/>
              </a:tabLst>
            </a:pPr>
            <a:r>
              <a:rPr lang="fr-FR" altLang="fr-FR" baseline="0" dirty="0" smtClean="0">
                <a:latin typeface="Times New Roman" pitchFamily="18" charset="0"/>
                <a:ea typeface="SimSun" pitchFamily="2" charset="-122"/>
              </a:rPr>
              <a:t>Mise en dialogue des différents aspects </a:t>
            </a:r>
          </a:p>
          <a:p>
            <a:pPr>
              <a:spcBef>
                <a:spcPts val="430"/>
              </a:spcBef>
              <a:tabLst>
                <a:tab pos="0" algn="l"/>
                <a:tab pos="426738" algn="l"/>
                <a:tab pos="856512" algn="l"/>
                <a:tab pos="1286288" algn="l"/>
                <a:tab pos="1716062" algn="l"/>
                <a:tab pos="2145837" algn="l"/>
                <a:tab pos="2575611" algn="l"/>
                <a:tab pos="3005387" algn="l"/>
                <a:tab pos="3435162" algn="l"/>
                <a:tab pos="3864938" algn="l"/>
                <a:tab pos="4294712" algn="l"/>
                <a:tab pos="4722967" algn="l"/>
                <a:tab pos="5154261" algn="l"/>
                <a:tab pos="5584036" algn="l"/>
                <a:tab pos="6012292" algn="l"/>
                <a:tab pos="6443587" algn="l"/>
                <a:tab pos="6873361" algn="l"/>
                <a:tab pos="7301617" algn="l"/>
                <a:tab pos="7732910" algn="l"/>
                <a:tab pos="8162685" algn="l"/>
                <a:tab pos="8590942" algn="l"/>
              </a:tabLst>
            </a:pPr>
            <a:r>
              <a:rPr lang="fr-FR" altLang="fr-FR" baseline="0" dirty="0" smtClean="0">
                <a:latin typeface="Times New Roman" pitchFamily="18" charset="0"/>
                <a:ea typeface="SimSun" pitchFamily="2" charset="-122"/>
              </a:rPr>
              <a:t>Et nouveauté sur capital social</a:t>
            </a:r>
          </a:p>
          <a:p>
            <a:pPr>
              <a:spcBef>
                <a:spcPts val="430"/>
              </a:spcBef>
              <a:tabLst>
                <a:tab pos="0" algn="l"/>
                <a:tab pos="426738" algn="l"/>
                <a:tab pos="856512" algn="l"/>
                <a:tab pos="1286288" algn="l"/>
                <a:tab pos="1716062" algn="l"/>
                <a:tab pos="2145837" algn="l"/>
                <a:tab pos="2575611" algn="l"/>
                <a:tab pos="3005387" algn="l"/>
                <a:tab pos="3435162" algn="l"/>
                <a:tab pos="3864938" algn="l"/>
                <a:tab pos="4294712" algn="l"/>
                <a:tab pos="4722967" algn="l"/>
                <a:tab pos="5154261" algn="l"/>
                <a:tab pos="5584036" algn="l"/>
                <a:tab pos="6012292" algn="l"/>
                <a:tab pos="6443587" algn="l"/>
                <a:tab pos="6873361" algn="l"/>
                <a:tab pos="7301617" algn="l"/>
                <a:tab pos="7732910" algn="l"/>
                <a:tab pos="8162685" algn="l"/>
                <a:tab pos="8590942" algn="l"/>
              </a:tabLst>
            </a:pPr>
            <a:r>
              <a:rPr lang="fr-FR" altLang="fr-FR" baseline="0" dirty="0" smtClean="0">
                <a:latin typeface="Times New Roman" pitchFamily="18" charset="0"/>
                <a:ea typeface="SimSun" pitchFamily="2" charset="-122"/>
              </a:rPr>
              <a:t>+ lien à la nature et l’environnement</a:t>
            </a:r>
          </a:p>
          <a:p>
            <a:pPr>
              <a:spcBef>
                <a:spcPts val="430"/>
              </a:spcBef>
              <a:tabLst>
                <a:tab pos="0" algn="l"/>
                <a:tab pos="426738" algn="l"/>
                <a:tab pos="856512" algn="l"/>
                <a:tab pos="1286288" algn="l"/>
                <a:tab pos="1716062" algn="l"/>
                <a:tab pos="2145837" algn="l"/>
                <a:tab pos="2575611" algn="l"/>
                <a:tab pos="3005387" algn="l"/>
                <a:tab pos="3435162" algn="l"/>
                <a:tab pos="3864938" algn="l"/>
                <a:tab pos="4294712" algn="l"/>
                <a:tab pos="4722967" algn="l"/>
                <a:tab pos="5154261" algn="l"/>
                <a:tab pos="5584036" algn="l"/>
                <a:tab pos="6012292" algn="l"/>
                <a:tab pos="6443587" algn="l"/>
                <a:tab pos="6873361" algn="l"/>
                <a:tab pos="7301617" algn="l"/>
                <a:tab pos="7732910" algn="l"/>
                <a:tab pos="8162685" algn="l"/>
                <a:tab pos="8590942" algn="l"/>
              </a:tabLst>
            </a:pPr>
            <a:r>
              <a:rPr lang="fr-FR" altLang="fr-FR" baseline="0" dirty="0" smtClean="0">
                <a:latin typeface="Times New Roman" pitchFamily="18" charset="0"/>
                <a:ea typeface="SimSun" pitchFamily="2" charset="-122"/>
              </a:rPr>
              <a:t>Donnée structurante pour le bien-être donc nécessité de les suivre régulièrement</a:t>
            </a:r>
          </a:p>
          <a:p>
            <a:pPr defTabSz="844014">
              <a:spcBef>
                <a:spcPts val="430"/>
              </a:spcBef>
              <a:tabLst>
                <a:tab pos="0" algn="l"/>
                <a:tab pos="426738" algn="l"/>
                <a:tab pos="856512" algn="l"/>
                <a:tab pos="1286288" algn="l"/>
                <a:tab pos="1716062" algn="l"/>
                <a:tab pos="2145837" algn="l"/>
                <a:tab pos="2575611" algn="l"/>
                <a:tab pos="3005387" algn="l"/>
                <a:tab pos="3435162" algn="l"/>
                <a:tab pos="3864938" algn="l"/>
                <a:tab pos="4294712" algn="l"/>
                <a:tab pos="4722967" algn="l"/>
                <a:tab pos="5154261" algn="l"/>
                <a:tab pos="5584036" algn="l"/>
                <a:tab pos="6012292" algn="l"/>
                <a:tab pos="6443587" algn="l"/>
                <a:tab pos="6873361" algn="l"/>
                <a:tab pos="7301617" algn="l"/>
                <a:tab pos="7732910" algn="l"/>
                <a:tab pos="8162685" algn="l"/>
                <a:tab pos="8590942" algn="l"/>
              </a:tabLst>
              <a:defRPr/>
            </a:pPr>
            <a:endParaRPr lang="fr-FR" i="1" dirty="0" smtClean="0">
              <a:latin typeface="Decima" panose="02000506000000020004" pitchFamily="2" charset="0"/>
            </a:endParaRPr>
          </a:p>
          <a:p>
            <a:pPr defTabSz="844014">
              <a:spcBef>
                <a:spcPts val="430"/>
              </a:spcBef>
              <a:tabLst>
                <a:tab pos="0" algn="l"/>
                <a:tab pos="426738" algn="l"/>
                <a:tab pos="856512" algn="l"/>
                <a:tab pos="1286288" algn="l"/>
                <a:tab pos="1716062" algn="l"/>
                <a:tab pos="2145837" algn="l"/>
                <a:tab pos="2575611" algn="l"/>
                <a:tab pos="3005387" algn="l"/>
                <a:tab pos="3435162" algn="l"/>
                <a:tab pos="3864938" algn="l"/>
                <a:tab pos="4294712" algn="l"/>
                <a:tab pos="4722967" algn="l"/>
                <a:tab pos="5154261" algn="l"/>
                <a:tab pos="5584036" algn="l"/>
                <a:tab pos="6012292" algn="l"/>
                <a:tab pos="6443587" algn="l"/>
                <a:tab pos="6873361" algn="l"/>
                <a:tab pos="7301617" algn="l"/>
                <a:tab pos="7732910" algn="l"/>
                <a:tab pos="8162685" algn="l"/>
                <a:tab pos="8590942" algn="l"/>
              </a:tabLst>
              <a:defRPr/>
            </a:pPr>
            <a:r>
              <a:rPr lang="fr-FR" i="1" dirty="0" err="1" smtClean="0">
                <a:latin typeface="Decima" panose="02000506000000020004" pitchFamily="2" charset="0"/>
              </a:rPr>
              <a:t>Ibest</a:t>
            </a:r>
            <a:r>
              <a:rPr lang="fr-FR" i="1" dirty="0" smtClean="0">
                <a:latin typeface="Decima" panose="02000506000000020004" pitchFamily="2" charset="0"/>
              </a:rPr>
              <a:t> permet d’apporter de la donnée et d’être plus précis sur nos champs d’actions en vue de pouvoir ensuite agir dessus ou mieux orienter nos actions avec cette boussole</a:t>
            </a:r>
          </a:p>
          <a:p>
            <a:pPr>
              <a:spcBef>
                <a:spcPts val="430"/>
              </a:spcBef>
              <a:tabLst>
                <a:tab pos="0" algn="l"/>
                <a:tab pos="426738" algn="l"/>
                <a:tab pos="856512" algn="l"/>
                <a:tab pos="1286288" algn="l"/>
                <a:tab pos="1716062" algn="l"/>
                <a:tab pos="2145837" algn="l"/>
                <a:tab pos="2575611" algn="l"/>
                <a:tab pos="3005387" algn="l"/>
                <a:tab pos="3435162" algn="l"/>
                <a:tab pos="3864938" algn="l"/>
                <a:tab pos="4294712" algn="l"/>
                <a:tab pos="4722967" algn="l"/>
                <a:tab pos="5154261" algn="l"/>
                <a:tab pos="5584036" algn="l"/>
                <a:tab pos="6012292" algn="l"/>
                <a:tab pos="6443587" algn="l"/>
                <a:tab pos="6873361" algn="l"/>
                <a:tab pos="7301617" algn="l"/>
                <a:tab pos="7732910" algn="l"/>
                <a:tab pos="8162685" algn="l"/>
                <a:tab pos="8590942" algn="l"/>
              </a:tabLst>
            </a:pPr>
            <a:endParaRPr lang="fr-FR" altLang="fr-FR" dirty="0" smtClean="0">
              <a:latin typeface="Times New Roman" pitchFamily="18" charset="0"/>
              <a:ea typeface="SimSun" pitchFamily="2" charset="-122"/>
            </a:endParaRPr>
          </a:p>
          <a:p>
            <a:pPr>
              <a:spcBef>
                <a:spcPts val="430"/>
              </a:spcBef>
              <a:tabLst>
                <a:tab pos="0" algn="l"/>
                <a:tab pos="426738" algn="l"/>
                <a:tab pos="856512" algn="l"/>
                <a:tab pos="1286288" algn="l"/>
                <a:tab pos="1716062" algn="l"/>
                <a:tab pos="2145837" algn="l"/>
                <a:tab pos="2575611" algn="l"/>
                <a:tab pos="3005387" algn="l"/>
                <a:tab pos="3435162" algn="l"/>
                <a:tab pos="3864938" algn="l"/>
                <a:tab pos="4294712" algn="l"/>
                <a:tab pos="4722967" algn="l"/>
                <a:tab pos="5154261" algn="l"/>
                <a:tab pos="5584036" algn="l"/>
                <a:tab pos="6012292" algn="l"/>
                <a:tab pos="6443587" algn="l"/>
                <a:tab pos="6873361" algn="l"/>
                <a:tab pos="7301617" algn="l"/>
                <a:tab pos="7732910" algn="l"/>
                <a:tab pos="8162685" algn="l"/>
                <a:tab pos="8590942" algn="l"/>
              </a:tabLst>
            </a:pPr>
            <a:r>
              <a:rPr lang="fr-FR" altLang="fr-FR" dirty="0" smtClean="0">
                <a:latin typeface="Times New Roman" pitchFamily="18" charset="0"/>
                <a:ea typeface="SimSun" pitchFamily="2" charset="-122"/>
              </a:rPr>
              <a:t>Ex sur la participation : la famille est le lieu de sociabilité le</a:t>
            </a:r>
            <a:r>
              <a:rPr lang="fr-FR" altLang="fr-FR" baseline="0" dirty="0" smtClean="0">
                <a:latin typeface="Times New Roman" pitchFamily="18" charset="0"/>
                <a:ea typeface="SimSun" pitchFamily="2" charset="-122"/>
              </a:rPr>
              <a:t> plus important (décroche avec l’idée d’une Métropole très participative)</a:t>
            </a:r>
          </a:p>
          <a:p>
            <a:pPr>
              <a:spcBef>
                <a:spcPts val="430"/>
              </a:spcBef>
              <a:tabLst>
                <a:tab pos="0" algn="l"/>
                <a:tab pos="426738" algn="l"/>
                <a:tab pos="856512" algn="l"/>
                <a:tab pos="1286288" algn="l"/>
                <a:tab pos="1716062" algn="l"/>
                <a:tab pos="2145837" algn="l"/>
                <a:tab pos="2575611" algn="l"/>
                <a:tab pos="3005387" algn="l"/>
                <a:tab pos="3435162" algn="l"/>
                <a:tab pos="3864938" algn="l"/>
                <a:tab pos="4294712" algn="l"/>
                <a:tab pos="4722967" algn="l"/>
                <a:tab pos="5154261" algn="l"/>
                <a:tab pos="5584036" algn="l"/>
                <a:tab pos="6012292" algn="l"/>
                <a:tab pos="6443587" algn="l"/>
                <a:tab pos="6873361" algn="l"/>
                <a:tab pos="7301617" algn="l"/>
                <a:tab pos="7732910" algn="l"/>
                <a:tab pos="8162685" algn="l"/>
                <a:tab pos="8590942" algn="l"/>
              </a:tabLst>
            </a:pPr>
            <a:r>
              <a:rPr lang="fr-FR" altLang="fr-FR" baseline="0" dirty="0" err="1" smtClean="0">
                <a:latin typeface="Times New Roman" pitchFamily="18" charset="0"/>
                <a:ea typeface="SimSun" pitchFamily="2" charset="-122"/>
              </a:rPr>
              <a:t>Ibest</a:t>
            </a:r>
            <a:r>
              <a:rPr lang="fr-FR" altLang="fr-FR" baseline="0" dirty="0" smtClean="0">
                <a:latin typeface="Times New Roman" pitchFamily="18" charset="0"/>
                <a:ea typeface="SimSun" pitchFamily="2" charset="-122"/>
              </a:rPr>
              <a:t> a démontré que le réseau social et tout ce qui favorise le lien social est très important pour les gens, alors que en cas de coupe budgétaire ce sont les budgets culture ou soutien aux associations qui vont sauter en premier – un argument en plus pour peser dans la balance et démontrer l’intérêt de telle ou telle politique // action.</a:t>
            </a:r>
            <a:endParaRPr lang="fr-FR" altLang="fr-FR" dirty="0" smtClean="0">
              <a:latin typeface="Times New Roman" pitchFamily="18" charset="0"/>
              <a:ea typeface="SimSun"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Habitude </a:t>
            </a:r>
            <a:r>
              <a:rPr lang="fr-FR" dirty="0" smtClean="0"/>
              <a:t>d’observer en silo,</a:t>
            </a:r>
            <a:r>
              <a:rPr lang="fr-FR" baseline="0" dirty="0" smtClean="0"/>
              <a:t> chaque politique publique fait son enquête. Difficile faire transversalité quand le diagnostic même est déjà très </a:t>
            </a:r>
            <a:r>
              <a:rPr lang="fr-FR" baseline="0" dirty="0" err="1" smtClean="0"/>
              <a:t>mono-thématique</a:t>
            </a:r>
            <a:r>
              <a:rPr lang="fr-FR" baseline="0" dirty="0" smtClean="0"/>
              <a:t>. </a:t>
            </a:r>
          </a:p>
          <a:p>
            <a:endParaRPr lang="fr-FR" baseline="0" dirty="0" smtClean="0"/>
          </a:p>
          <a:p>
            <a:r>
              <a:rPr lang="fr-FR" baseline="0" dirty="0" smtClean="0"/>
              <a:t>Compléter notre connaissance des habitants et habitantes avec des questions ciblées sur le quotidien et les modes de vie des habitants : qui fréquente les espaces verts ? Pourquoi ? Est-ce que cet usage est complémentaire ou exclusif de la fréquentation de la montagne ? Sur qui les habitants peuvent ils compter en cas de problème ? </a:t>
            </a:r>
          </a:p>
          <a:p>
            <a:endParaRPr lang="fr-FR" baseline="0" dirty="0" smtClean="0"/>
          </a:p>
          <a:p>
            <a:r>
              <a:rPr lang="fr-FR" sz="1200" b="0" i="0" u="none" strike="noStrike" kern="1200" baseline="0" dirty="0" smtClean="0">
                <a:solidFill>
                  <a:schemeClr val="tx1"/>
                </a:solidFill>
                <a:latin typeface="+mn-lt"/>
                <a:ea typeface="+mn-ea"/>
                <a:cs typeface="+mn-cs"/>
              </a:rPr>
              <a:t>Le bien-être n’est pas résumé dans IBEST à la seule satisfaction subjective, mais repose sur l’écart entre les aspirations des personnes et les contraintes ou opportunités institutionnelles rencontrées. Le bien-être et la soutenabilité sont des concepts transversaux prenant en compte le caractère holistique des personnes : dès lors, les dimensions d’IBEST ne sont pas indépendantes les unes des autres et les indicateurs retenus sont majoritairement transversaux, c’est-à-dire liés à plusieurs dimensions. </a:t>
            </a:r>
            <a:endParaRPr lang="fr-FR" dirty="0"/>
          </a:p>
        </p:txBody>
      </p:sp>
      <p:sp>
        <p:nvSpPr>
          <p:cNvPr id="4" name="Espace réservé du numéro de diapositive 3"/>
          <p:cNvSpPr>
            <a:spLocks noGrp="1"/>
          </p:cNvSpPr>
          <p:nvPr>
            <p:ph type="sldNum" sz="quarter" idx="10"/>
          </p:nvPr>
        </p:nvSpPr>
        <p:spPr/>
        <p:txBody>
          <a:bodyPr/>
          <a:lstStyle/>
          <a:p>
            <a:fld id="{181C4F79-2E6C-40EF-A76C-DEE81E1104E1}" type="slidenum">
              <a:rPr lang="fr-FR" smtClean="0"/>
              <a:t>19</a:t>
            </a:fld>
            <a:endParaRPr lang="fr-FR"/>
          </a:p>
        </p:txBody>
      </p:sp>
    </p:spTree>
    <p:extLst>
      <p:ext uri="{BB962C8B-B14F-4D97-AF65-F5344CB8AC3E}">
        <p14:creationId xmlns:p14="http://schemas.microsoft.com/office/powerpoint/2010/main" val="2379260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rgbClr val="000000"/>
                </a:solidFill>
              </a:rPr>
              <a:t>création </a:t>
            </a:r>
            <a:r>
              <a:rPr lang="fr-FR" sz="1200" dirty="0" smtClean="0">
                <a:solidFill>
                  <a:srgbClr val="000000"/>
                </a:solidFill>
              </a:rPr>
              <a:t>de données nouvelles sur le capital social, le lien à la nature,</a:t>
            </a:r>
            <a:r>
              <a:rPr lang="fr-FR" sz="1200" baseline="0" dirty="0" smtClean="0">
                <a:solidFill>
                  <a:srgbClr val="000000"/>
                </a:solidFill>
              </a:rPr>
              <a:t> la fréquentation de la </a:t>
            </a:r>
            <a:r>
              <a:rPr lang="fr-FR" sz="1200" dirty="0" smtClean="0">
                <a:solidFill>
                  <a:srgbClr val="000000"/>
                </a:solidFill>
              </a:rPr>
              <a:t>montagne,</a:t>
            </a:r>
            <a:r>
              <a:rPr lang="fr-FR" sz="1200" baseline="0" dirty="0" smtClean="0">
                <a:solidFill>
                  <a:srgbClr val="000000"/>
                </a:solidFill>
              </a:rPr>
              <a:t> le rapport à </a:t>
            </a:r>
            <a:r>
              <a:rPr lang="fr-FR" sz="1200" dirty="0" smtClean="0">
                <a:solidFill>
                  <a:srgbClr val="000000"/>
                </a:solidFill>
              </a:rPr>
              <a:t>l’environnement, etc. </a:t>
            </a:r>
          </a:p>
          <a:p>
            <a:endParaRPr lang="fr-FR" dirty="0"/>
          </a:p>
        </p:txBody>
      </p:sp>
      <p:sp>
        <p:nvSpPr>
          <p:cNvPr id="4" name="Espace réservé du numéro de diapositive 3"/>
          <p:cNvSpPr>
            <a:spLocks noGrp="1"/>
          </p:cNvSpPr>
          <p:nvPr>
            <p:ph type="sldNum" sz="quarter" idx="10"/>
          </p:nvPr>
        </p:nvSpPr>
        <p:spPr/>
        <p:txBody>
          <a:bodyPr/>
          <a:lstStyle/>
          <a:p>
            <a:fld id="{181C4F79-2E6C-40EF-A76C-DEE81E1104E1}" type="slidenum">
              <a:rPr lang="fr-FR" smtClean="0"/>
              <a:t>20</a:t>
            </a:fld>
            <a:endParaRPr lang="fr-FR"/>
          </a:p>
        </p:txBody>
      </p:sp>
    </p:spTree>
    <p:extLst>
      <p:ext uri="{BB962C8B-B14F-4D97-AF65-F5344CB8AC3E}">
        <p14:creationId xmlns:p14="http://schemas.microsoft.com/office/powerpoint/2010/main" val="15839834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smtClean="0">
                <a:solidFill>
                  <a:schemeClr val="tx1"/>
                </a:solidFill>
                <a:effectLst/>
                <a:latin typeface="+mn-lt"/>
                <a:ea typeface="+mn-ea"/>
                <a:cs typeface="+mn-cs"/>
              </a:rPr>
              <a:t>Au </a:t>
            </a:r>
            <a:r>
              <a:rPr lang="fr-FR" sz="1200" kern="1200" dirty="0" smtClean="0">
                <a:solidFill>
                  <a:schemeClr val="tx1"/>
                </a:solidFill>
                <a:effectLst/>
                <a:latin typeface="+mn-lt"/>
                <a:ea typeface="+mn-ea"/>
                <a:cs typeface="+mn-cs"/>
              </a:rPr>
              <a:t>sein de la dimension Accès aux biens de subsistance, deux types de profils se distinguent. Pour définir ces groupes, plusieurs variables sont utilisées : la sur-occupation du logement, les ressources du ménage et les restrictions budgétaires sur les frais de santé et d’alimentation. Contrairement au groupe des « </a:t>
            </a:r>
            <a:r>
              <a:rPr lang="fr-FR" sz="1200" kern="1200" dirty="0" err="1" smtClean="0">
                <a:solidFill>
                  <a:schemeClr val="tx1"/>
                </a:solidFill>
                <a:effectLst/>
                <a:latin typeface="+mn-lt"/>
                <a:ea typeface="+mn-ea"/>
                <a:cs typeface="+mn-cs"/>
              </a:rPr>
              <a:t>sécurisé·es</a:t>
            </a:r>
            <a:r>
              <a:rPr lang="fr-FR" sz="1200" kern="1200" dirty="0" smtClean="0">
                <a:solidFill>
                  <a:schemeClr val="tx1"/>
                </a:solidFill>
                <a:effectLst/>
                <a:latin typeface="+mn-lt"/>
                <a:ea typeface="+mn-ea"/>
                <a:cs typeface="+mn-cs"/>
              </a:rPr>
              <a:t> », les personnes « précaires » se caractérisent par un cumul important d’indicateurs de précarité économique avec des faibles ressources et une restriction beaucoup plus prégnante sur les besoins fondamentaux</a:t>
            </a:r>
            <a:endParaRPr lang="fr-FR" dirty="0"/>
          </a:p>
        </p:txBody>
      </p:sp>
      <p:sp>
        <p:nvSpPr>
          <p:cNvPr id="4" name="Espace réservé du numéro de diapositive 3"/>
          <p:cNvSpPr>
            <a:spLocks noGrp="1"/>
          </p:cNvSpPr>
          <p:nvPr>
            <p:ph type="sldNum" sz="quarter" idx="10"/>
          </p:nvPr>
        </p:nvSpPr>
        <p:spPr/>
        <p:txBody>
          <a:bodyPr/>
          <a:lstStyle/>
          <a:p>
            <a:fld id="{181C4F79-2E6C-40EF-A76C-DEE81E1104E1}" type="slidenum">
              <a:rPr lang="fr-FR" smtClean="0"/>
              <a:t>21</a:t>
            </a:fld>
            <a:endParaRPr lang="fr-FR"/>
          </a:p>
        </p:txBody>
      </p:sp>
    </p:spTree>
    <p:extLst>
      <p:ext uri="{BB962C8B-B14F-4D97-AF65-F5344CB8AC3E}">
        <p14:creationId xmlns:p14="http://schemas.microsoft.com/office/powerpoint/2010/main" val="15839834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i="0" u="none" strike="noStrike" kern="1200" baseline="0" dirty="0" smtClean="0">
                <a:solidFill>
                  <a:schemeClr val="tx1"/>
                </a:solidFill>
                <a:latin typeface="+mn-lt"/>
                <a:ea typeface="+mn-ea"/>
                <a:cs typeface="+mn-cs"/>
              </a:rPr>
              <a:t>Quelle </a:t>
            </a:r>
            <a:r>
              <a:rPr lang="fr-FR" sz="1200" b="1" i="0" u="none" strike="noStrike" kern="1200" baseline="0" dirty="0" smtClean="0">
                <a:solidFill>
                  <a:schemeClr val="tx1"/>
                </a:solidFill>
                <a:latin typeface="+mn-lt"/>
                <a:ea typeface="+mn-ea"/>
                <a:cs typeface="+mn-cs"/>
              </a:rPr>
              <a:t>sociabilité ?</a:t>
            </a:r>
          </a:p>
          <a:p>
            <a:r>
              <a:rPr lang="fr-FR" sz="1200" b="0" i="0" u="none" strike="noStrike" kern="1200" baseline="0" dirty="0" smtClean="0">
                <a:solidFill>
                  <a:schemeClr val="tx1"/>
                </a:solidFill>
                <a:latin typeface="+mn-lt"/>
                <a:ea typeface="+mn-ea"/>
                <a:cs typeface="+mn-cs"/>
              </a:rPr>
              <a:t>Si les précaires déclarent une faible participation associative, on observe en revanche une plus forte fréquentation de la famille et des amis. Pourtant, cette fréquentation n’est pas associée avec le fait de pouvoir davantage recourir à autrui.</a:t>
            </a:r>
          </a:p>
          <a:p>
            <a:r>
              <a:rPr lang="fr-FR" sz="1200" b="0" i="0" u="none" strike="noStrike" kern="1200" baseline="0" dirty="0" smtClean="0">
                <a:solidFill>
                  <a:schemeClr val="tx1"/>
                </a:solidFill>
                <a:latin typeface="+mn-lt"/>
                <a:ea typeface="+mn-ea"/>
                <a:cs typeface="+mn-cs"/>
              </a:rPr>
              <a:t>Le </a:t>
            </a:r>
            <a:r>
              <a:rPr lang="fr-FR" sz="1200" b="1" i="0" u="none" strike="noStrike" kern="1200" baseline="0" dirty="0" smtClean="0">
                <a:solidFill>
                  <a:schemeClr val="tx1"/>
                </a:solidFill>
                <a:latin typeface="+mn-lt"/>
                <a:ea typeface="+mn-ea"/>
                <a:cs typeface="+mn-cs"/>
              </a:rPr>
              <a:t>choix d’installation </a:t>
            </a:r>
            <a:r>
              <a:rPr lang="fr-FR" sz="1200" b="0" i="0" u="none" strike="noStrike" kern="1200" baseline="0" dirty="0" smtClean="0">
                <a:solidFill>
                  <a:schemeClr val="tx1"/>
                </a:solidFill>
                <a:latin typeface="+mn-lt"/>
                <a:ea typeface="+mn-ea"/>
                <a:cs typeface="+mn-cs"/>
              </a:rPr>
              <a:t>: pourquoi les gens habitent là où ils habitent ? Est-ce un choix ? Au sein des précaires, davantage de personnes déclarent ne pas avoir eu le choix de s’installer dans la métropole (18% contre 10% des </a:t>
            </a:r>
            <a:r>
              <a:rPr lang="fr-FR" sz="1200" b="0" i="0" u="none" strike="noStrike" kern="1200" baseline="0" dirty="0" err="1" smtClean="0">
                <a:solidFill>
                  <a:schemeClr val="tx1"/>
                </a:solidFill>
                <a:latin typeface="+mn-lt"/>
                <a:ea typeface="+mn-ea"/>
                <a:cs typeface="+mn-cs"/>
              </a:rPr>
              <a:t>sécurisé·es</a:t>
            </a:r>
            <a:r>
              <a:rPr lang="fr-FR" sz="1200" b="0" i="0" u="none" strike="noStrike" kern="1200" baseline="0" dirty="0" smtClean="0">
                <a:solidFill>
                  <a:schemeClr val="tx1"/>
                </a:solidFill>
                <a:latin typeface="+mn-lt"/>
                <a:ea typeface="+mn-ea"/>
                <a:cs typeface="+mn-cs"/>
              </a:rPr>
              <a:t>).</a:t>
            </a:r>
          </a:p>
          <a:p>
            <a:r>
              <a:rPr lang="fr-FR" sz="1200" b="0" i="0" u="none" strike="noStrike" kern="1200" baseline="0" dirty="0" smtClean="0">
                <a:solidFill>
                  <a:schemeClr val="tx1"/>
                </a:solidFill>
                <a:latin typeface="+mn-lt"/>
                <a:ea typeface="+mn-ea"/>
                <a:cs typeface="+mn-cs"/>
              </a:rPr>
              <a:t>Concernant ensuite les motifs d’installation, deux ressortent comme prioritaires : la famille et l’emploi. La famille vient en premier pour les</a:t>
            </a:r>
          </a:p>
          <a:p>
            <a:r>
              <a:rPr lang="fr-FR" sz="1200" b="0" i="0" u="none" strike="noStrike" kern="1200" baseline="0" dirty="0" smtClean="0">
                <a:solidFill>
                  <a:schemeClr val="tx1"/>
                </a:solidFill>
                <a:latin typeface="+mn-lt"/>
                <a:ea typeface="+mn-ea"/>
                <a:cs typeface="+mn-cs"/>
              </a:rPr>
              <a:t>précaires et en second pour les </a:t>
            </a:r>
            <a:r>
              <a:rPr lang="fr-FR" sz="1200" b="0" i="0" u="none" strike="noStrike" kern="1200" baseline="0" dirty="0" err="1" smtClean="0">
                <a:solidFill>
                  <a:schemeClr val="tx1"/>
                </a:solidFill>
                <a:latin typeface="+mn-lt"/>
                <a:ea typeface="+mn-ea"/>
                <a:cs typeface="+mn-cs"/>
              </a:rPr>
              <a:t>sécurisé·es</a:t>
            </a:r>
            <a:r>
              <a:rPr lang="fr-FR" sz="1200" b="0" i="0" u="none" strike="noStrike" kern="1200" baseline="0" dirty="0" smtClean="0">
                <a:solidFill>
                  <a:schemeClr val="tx1"/>
                </a:solidFill>
                <a:latin typeface="+mn-lt"/>
                <a:ea typeface="+mn-ea"/>
                <a:cs typeface="+mn-cs"/>
              </a:rPr>
              <a:t>.</a:t>
            </a:r>
          </a:p>
          <a:p>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1) La </a:t>
            </a:r>
            <a:r>
              <a:rPr lang="fr-FR" sz="1200" b="1" i="0" u="none" strike="noStrike" kern="1200" baseline="0" dirty="0" smtClean="0">
                <a:solidFill>
                  <a:schemeClr val="tx1"/>
                </a:solidFill>
                <a:latin typeface="+mn-lt"/>
                <a:ea typeface="+mn-ea"/>
                <a:cs typeface="+mn-cs"/>
              </a:rPr>
              <a:t>santé </a:t>
            </a:r>
            <a:r>
              <a:rPr lang="fr-FR" sz="1200" b="0" i="0" u="none" strike="noStrike" kern="1200" baseline="0" dirty="0" smtClean="0">
                <a:solidFill>
                  <a:schemeClr val="tx1"/>
                </a:solidFill>
                <a:latin typeface="+mn-lt"/>
                <a:ea typeface="+mn-ea"/>
                <a:cs typeface="+mn-cs"/>
              </a:rPr>
              <a:t>: 27% des précaires ont une mauvaise santé et on observe également plus de personnes en situation de handicap. Etonnamment, il y a plus de personnes qui se déclarent « pas du tout stressées » dans ce groupe (16,5% versus 8,7% pour les </a:t>
            </a:r>
            <a:r>
              <a:rPr lang="fr-FR" sz="1200" b="0" i="0" u="none" strike="noStrike" kern="1200" baseline="0" dirty="0" err="1" smtClean="0">
                <a:solidFill>
                  <a:schemeClr val="tx1"/>
                </a:solidFill>
                <a:latin typeface="+mn-lt"/>
                <a:ea typeface="+mn-ea"/>
                <a:cs typeface="+mn-cs"/>
              </a:rPr>
              <a:t>sécurisé·es</a:t>
            </a:r>
            <a:r>
              <a:rPr lang="fr-FR" sz="1200" b="0" i="0" u="none" strike="noStrike" kern="1200" baseline="0" dirty="0" smtClean="0">
                <a:solidFill>
                  <a:schemeClr val="tx1"/>
                </a:solidFill>
                <a:latin typeface="+mn-lt"/>
                <a:ea typeface="+mn-ea"/>
                <a:cs typeface="+mn-cs"/>
              </a:rPr>
              <a:t>). Les </a:t>
            </a:r>
            <a:r>
              <a:rPr lang="fr-FR" sz="1200" b="0" i="0" u="none" strike="noStrike" kern="1200" baseline="0" dirty="0" err="1" smtClean="0">
                <a:solidFill>
                  <a:schemeClr val="tx1"/>
                </a:solidFill>
                <a:latin typeface="+mn-lt"/>
                <a:ea typeface="+mn-ea"/>
                <a:cs typeface="+mn-cs"/>
              </a:rPr>
              <a:t>sécurisé·es</a:t>
            </a:r>
            <a:r>
              <a:rPr lang="fr-FR" sz="1200" b="0" i="0" u="none" strike="noStrike" kern="1200" baseline="0" dirty="0" smtClean="0">
                <a:solidFill>
                  <a:schemeClr val="tx1"/>
                </a:solidFill>
                <a:latin typeface="+mn-lt"/>
                <a:ea typeface="+mn-ea"/>
                <a:cs typeface="+mn-cs"/>
              </a:rPr>
              <a:t>, groupe le  plus réalisé, est à l’inverse plus souvent en bonne santé et davantage suivi même en situation de bonne santé.</a:t>
            </a:r>
            <a:endParaRPr lang="fr-FR" dirty="0"/>
          </a:p>
        </p:txBody>
      </p:sp>
      <p:sp>
        <p:nvSpPr>
          <p:cNvPr id="4" name="Espace réservé du numéro de diapositive 3"/>
          <p:cNvSpPr>
            <a:spLocks noGrp="1"/>
          </p:cNvSpPr>
          <p:nvPr>
            <p:ph type="sldNum" sz="quarter" idx="10"/>
          </p:nvPr>
        </p:nvSpPr>
        <p:spPr/>
        <p:txBody>
          <a:bodyPr/>
          <a:lstStyle/>
          <a:p>
            <a:fld id="{181C4F79-2E6C-40EF-A76C-DEE81E1104E1}" type="slidenum">
              <a:rPr lang="fr-FR" smtClean="0"/>
              <a:t>22</a:t>
            </a:fld>
            <a:endParaRPr lang="fr-FR"/>
          </a:p>
        </p:txBody>
      </p:sp>
    </p:spTree>
    <p:extLst>
      <p:ext uri="{BB962C8B-B14F-4D97-AF65-F5344CB8AC3E}">
        <p14:creationId xmlns:p14="http://schemas.microsoft.com/office/powerpoint/2010/main" val="555972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Quelle est la spécificité</a:t>
            </a:r>
            <a:r>
              <a:rPr lang="fr-FR" baseline="0" dirty="0"/>
              <a:t> d’</a:t>
            </a:r>
            <a:r>
              <a:rPr lang="fr-FR" baseline="0" dirty="0" err="1"/>
              <a:t>ibest</a:t>
            </a:r>
            <a:r>
              <a:rPr lang="fr-FR" baseline="0" dirty="0"/>
              <a:t> par </a:t>
            </a:r>
            <a:r>
              <a:rPr lang="fr-FR" baseline="0" dirty="0" err="1"/>
              <a:t>raport</a:t>
            </a:r>
            <a:r>
              <a:rPr lang="fr-FR" baseline="0" dirty="0"/>
              <a:t> à l’ensemble de ces expérimentations ? </a:t>
            </a:r>
          </a:p>
          <a:p>
            <a:r>
              <a:rPr lang="fr-FR" baseline="0" dirty="0" err="1"/>
              <a:t>Ibest</a:t>
            </a:r>
            <a:r>
              <a:rPr lang="fr-FR" baseline="0" dirty="0"/>
              <a:t> c’est une démarche portée à l’origine par des professionnels des </a:t>
            </a:r>
            <a:r>
              <a:rPr lang="fr-FR" baseline="0" dirty="0" smtClean="0"/>
              <a:t>politiques publiques </a:t>
            </a:r>
            <a:r>
              <a:rPr lang="fr-FR" baseline="0" dirty="0"/>
              <a:t>et des associations</a:t>
            </a:r>
            <a:endParaRPr lang="fr-FR" dirty="0"/>
          </a:p>
        </p:txBody>
      </p:sp>
      <p:sp>
        <p:nvSpPr>
          <p:cNvPr id="4" name="Espace réservé du numéro de diapositive 3"/>
          <p:cNvSpPr>
            <a:spLocks noGrp="1"/>
          </p:cNvSpPr>
          <p:nvPr>
            <p:ph type="sldNum" sz="quarter" idx="10"/>
          </p:nvPr>
        </p:nvSpPr>
        <p:spPr/>
        <p:txBody>
          <a:bodyPr/>
          <a:lstStyle/>
          <a:p>
            <a:fld id="{46A22F7C-C1B9-48F3-AFC5-D34DC011C5AC}" type="slidenum">
              <a:rPr lang="fr-FR" smtClean="0"/>
              <a:t>2</a:t>
            </a:fld>
            <a:endParaRPr lang="fr-FR"/>
          </a:p>
        </p:txBody>
      </p:sp>
    </p:spTree>
    <p:extLst>
      <p:ext uri="{BB962C8B-B14F-4D97-AF65-F5344CB8AC3E}">
        <p14:creationId xmlns:p14="http://schemas.microsoft.com/office/powerpoint/2010/main" val="21808782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La </a:t>
            </a:r>
            <a:r>
              <a:rPr lang="fr-FR" sz="1200" b="0" i="0" u="none" strike="noStrike" kern="1200" baseline="0" dirty="0" smtClean="0">
                <a:solidFill>
                  <a:schemeClr val="tx1"/>
                </a:solidFill>
                <a:latin typeface="+mn-lt"/>
                <a:ea typeface="+mn-ea"/>
                <a:cs typeface="+mn-cs"/>
              </a:rPr>
              <a:t>dimension Démocratie et vivre ensemble, interroge la manière dont les personnes se « réalisent » — c’est-à-dire accomplissent ce qui leur semble bon pour elles — dans leurs relations aux autres et à la société. On observe ici le tissu relationnel des personnes, la manière</a:t>
            </a:r>
          </a:p>
          <a:p>
            <a:r>
              <a:rPr lang="fr-FR" sz="1200" b="0" i="0" u="none" strike="noStrike" kern="1200" baseline="0" dirty="0" smtClean="0">
                <a:solidFill>
                  <a:schemeClr val="tx1"/>
                </a:solidFill>
                <a:latin typeface="+mn-lt"/>
                <a:ea typeface="+mn-ea"/>
                <a:cs typeface="+mn-cs"/>
              </a:rPr>
              <a:t>dont elles « font société », avec comme indicateur clé leur confiance dans les institutions, et dont elles « font communauté », c’est-à-dire dont elles sont insérées dans des réseaux d’entre-aide apportée et reçue.</a:t>
            </a:r>
          </a:p>
          <a:p>
            <a:r>
              <a:rPr lang="fr-FR" sz="1200" b="0" i="0" u="none" strike="noStrike" kern="1200" baseline="0" dirty="0" smtClean="0">
                <a:solidFill>
                  <a:schemeClr val="tx1"/>
                </a:solidFill>
                <a:latin typeface="+mn-lt"/>
                <a:ea typeface="+mn-ea"/>
                <a:cs typeface="+mn-cs"/>
              </a:rPr>
              <a:t>On observe trois types de profils qui distinguent ce lien à la démocratie et aux autres. Les </a:t>
            </a:r>
            <a:r>
              <a:rPr lang="fr-FR" sz="1200" b="0" i="0" u="none" strike="noStrike" kern="1200" baseline="0" dirty="0" err="1" smtClean="0">
                <a:solidFill>
                  <a:schemeClr val="tx1"/>
                </a:solidFill>
                <a:latin typeface="+mn-lt"/>
                <a:ea typeface="+mn-ea"/>
                <a:cs typeface="+mn-cs"/>
              </a:rPr>
              <a:t>isolé·es</a:t>
            </a:r>
            <a:r>
              <a:rPr lang="fr-FR" sz="1200" b="0" i="0" u="none" strike="noStrike" kern="1200" baseline="0" dirty="0" smtClean="0">
                <a:solidFill>
                  <a:schemeClr val="tx1"/>
                </a:solidFill>
                <a:latin typeface="+mn-lt"/>
                <a:ea typeface="+mn-ea"/>
                <a:cs typeface="+mn-cs"/>
              </a:rPr>
              <a:t> sont assez </a:t>
            </a:r>
            <a:r>
              <a:rPr lang="fr-FR" sz="1200" b="0" i="0" u="none" strike="noStrike" kern="1200" baseline="0" dirty="0" err="1" smtClean="0">
                <a:solidFill>
                  <a:schemeClr val="tx1"/>
                </a:solidFill>
                <a:latin typeface="+mn-lt"/>
                <a:ea typeface="+mn-ea"/>
                <a:cs typeface="+mn-cs"/>
              </a:rPr>
              <a:t>esseulé·es</a:t>
            </a:r>
            <a:r>
              <a:rPr lang="fr-FR" sz="1200" b="0" i="0" u="none" strike="noStrike" kern="1200" baseline="0" dirty="0" smtClean="0">
                <a:solidFill>
                  <a:schemeClr val="tx1"/>
                </a:solidFill>
                <a:latin typeface="+mn-lt"/>
                <a:ea typeface="+mn-ea"/>
                <a:cs typeface="+mn-cs"/>
              </a:rPr>
              <a:t> socialement, se sentent peu </a:t>
            </a:r>
            <a:r>
              <a:rPr lang="fr-FR" sz="1200" b="0" i="0" u="none" strike="noStrike" kern="1200" baseline="0" dirty="0" err="1" smtClean="0">
                <a:solidFill>
                  <a:schemeClr val="tx1"/>
                </a:solidFill>
                <a:latin typeface="+mn-lt"/>
                <a:ea typeface="+mn-ea"/>
                <a:cs typeface="+mn-cs"/>
              </a:rPr>
              <a:t>intégré·es</a:t>
            </a:r>
            <a:r>
              <a:rPr lang="fr-FR" sz="1200" b="0" i="0" u="none" strike="noStrike" kern="1200" baseline="0" dirty="0" smtClean="0">
                <a:solidFill>
                  <a:schemeClr val="tx1"/>
                </a:solidFill>
                <a:latin typeface="+mn-lt"/>
                <a:ea typeface="+mn-ea"/>
                <a:cs typeface="+mn-cs"/>
              </a:rPr>
              <a:t> dans des réseaux d’entraide et </a:t>
            </a:r>
            <a:r>
              <a:rPr lang="fr-FR" sz="1200" b="0" i="0" u="none" strike="noStrike" kern="1200" baseline="0" dirty="0" err="1" smtClean="0">
                <a:solidFill>
                  <a:schemeClr val="tx1"/>
                </a:solidFill>
                <a:latin typeface="+mn-lt"/>
                <a:ea typeface="+mn-ea"/>
                <a:cs typeface="+mn-cs"/>
              </a:rPr>
              <a:t>défiant·es</a:t>
            </a:r>
            <a:r>
              <a:rPr lang="fr-FR" sz="1200" b="0" i="0" u="none" strike="noStrike" kern="1200" baseline="0" dirty="0" smtClean="0">
                <a:solidFill>
                  <a:schemeClr val="tx1"/>
                </a:solidFill>
                <a:latin typeface="+mn-lt"/>
                <a:ea typeface="+mn-ea"/>
                <a:cs typeface="+mn-cs"/>
              </a:rPr>
              <a:t> par rapport aux institutions. Les </a:t>
            </a:r>
            <a:r>
              <a:rPr lang="fr-FR" sz="1200" b="0" i="0" u="none" strike="noStrike" kern="1200" baseline="0" dirty="0" err="1" smtClean="0">
                <a:solidFill>
                  <a:schemeClr val="tx1"/>
                </a:solidFill>
                <a:latin typeface="+mn-lt"/>
                <a:ea typeface="+mn-ea"/>
                <a:cs typeface="+mn-cs"/>
              </a:rPr>
              <a:t>relié·es</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indépendant·es</a:t>
            </a:r>
            <a:r>
              <a:rPr lang="fr-FR" sz="1200" b="0" i="0" u="none" strike="noStrike" kern="1200" baseline="0" dirty="0" smtClean="0">
                <a:solidFill>
                  <a:schemeClr val="tx1"/>
                </a:solidFill>
                <a:latin typeface="+mn-lt"/>
                <a:ea typeface="+mn-ea"/>
                <a:cs typeface="+mn-cs"/>
              </a:rPr>
              <a:t> peuvent compter sur autrui</a:t>
            </a:r>
            <a:r>
              <a:rPr lang="fr-FR" sz="1200" b="0" i="0" u="none" strike="noStrike" kern="1200" baseline="0" dirty="0" smtClean="0">
                <a:solidFill>
                  <a:schemeClr val="tx1"/>
                </a:solidFill>
                <a:latin typeface="+mn-lt"/>
                <a:ea typeface="+mn-ea"/>
                <a:cs typeface="+mn-cs"/>
              </a:rPr>
              <a:t>, mais </a:t>
            </a:r>
            <a:r>
              <a:rPr lang="fr-FR" sz="1200" b="0" i="0" u="none" strike="noStrike" kern="1200" baseline="0" dirty="0" smtClean="0">
                <a:solidFill>
                  <a:schemeClr val="tx1"/>
                </a:solidFill>
                <a:latin typeface="+mn-lt"/>
                <a:ea typeface="+mn-ea"/>
                <a:cs typeface="+mn-cs"/>
              </a:rPr>
              <a:t>se </a:t>
            </a:r>
            <a:r>
              <a:rPr lang="fr-FR" sz="1200" b="0" i="0" u="none" strike="noStrike" kern="1200" baseline="0" dirty="0" smtClean="0">
                <a:solidFill>
                  <a:schemeClr val="tx1"/>
                </a:solidFill>
                <a:latin typeface="+mn-lt"/>
                <a:ea typeface="+mn-ea"/>
                <a:cs typeface="+mn-cs"/>
              </a:rPr>
              <a:t>montrent </a:t>
            </a:r>
            <a:r>
              <a:rPr lang="fr-FR" sz="1200" b="0" i="0" u="none" strike="noStrike" kern="1200" baseline="0" dirty="0" smtClean="0">
                <a:solidFill>
                  <a:schemeClr val="tx1"/>
                </a:solidFill>
                <a:latin typeface="+mn-lt"/>
                <a:ea typeface="+mn-ea"/>
                <a:cs typeface="+mn-cs"/>
              </a:rPr>
              <a:t>très </a:t>
            </a:r>
            <a:r>
              <a:rPr lang="fr-FR" sz="1200" b="0" i="0" u="none" strike="noStrike" kern="1200" baseline="0" dirty="0" err="1" smtClean="0">
                <a:solidFill>
                  <a:schemeClr val="tx1"/>
                </a:solidFill>
                <a:latin typeface="+mn-lt"/>
                <a:ea typeface="+mn-ea"/>
                <a:cs typeface="+mn-cs"/>
              </a:rPr>
              <a:t>défiant·es</a:t>
            </a:r>
            <a:r>
              <a:rPr lang="fr-FR" sz="1200" b="0" i="0" u="none" strike="noStrike" kern="1200" baseline="0" dirty="0" smtClean="0">
                <a:solidFill>
                  <a:schemeClr val="tx1"/>
                </a:solidFill>
                <a:latin typeface="+mn-lt"/>
                <a:ea typeface="+mn-ea"/>
                <a:cs typeface="+mn-cs"/>
              </a:rPr>
              <a:t> par rapport aux institutions. Les </a:t>
            </a:r>
            <a:r>
              <a:rPr lang="fr-FR" sz="1200" b="0" i="0" u="none" strike="noStrike" kern="1200" baseline="0" dirty="0" err="1" smtClean="0">
                <a:solidFill>
                  <a:schemeClr val="tx1"/>
                </a:solidFill>
                <a:latin typeface="+mn-lt"/>
                <a:ea typeface="+mn-ea"/>
                <a:cs typeface="+mn-cs"/>
              </a:rPr>
              <a:t>affilié·es</a:t>
            </a:r>
            <a:r>
              <a:rPr lang="fr-FR" sz="1200" b="0" i="0" u="none" strike="noStrike" kern="1200" baseline="0" dirty="0" smtClean="0">
                <a:solidFill>
                  <a:schemeClr val="tx1"/>
                </a:solidFill>
                <a:latin typeface="+mn-lt"/>
                <a:ea typeface="+mn-ea"/>
                <a:cs typeface="+mn-cs"/>
              </a:rPr>
              <a:t> bénéficient de soutiens importants et ont plutôt confiance dans les institutions.</a:t>
            </a:r>
          </a:p>
        </p:txBody>
      </p:sp>
      <p:sp>
        <p:nvSpPr>
          <p:cNvPr id="4" name="Espace réservé du numéro de diapositive 3"/>
          <p:cNvSpPr>
            <a:spLocks noGrp="1"/>
          </p:cNvSpPr>
          <p:nvPr>
            <p:ph type="sldNum" sz="quarter" idx="10"/>
          </p:nvPr>
        </p:nvSpPr>
        <p:spPr/>
        <p:txBody>
          <a:bodyPr/>
          <a:lstStyle/>
          <a:p>
            <a:fld id="{181C4F79-2E6C-40EF-A76C-DEE81E1104E1}" type="slidenum">
              <a:rPr lang="fr-FR" smtClean="0"/>
              <a:t>23</a:t>
            </a:fld>
            <a:endParaRPr lang="fr-FR"/>
          </a:p>
        </p:txBody>
      </p:sp>
    </p:spTree>
    <p:extLst>
      <p:ext uri="{BB962C8B-B14F-4D97-AF65-F5344CB8AC3E}">
        <p14:creationId xmlns:p14="http://schemas.microsoft.com/office/powerpoint/2010/main" val="15839834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i="0" u="none" strike="noStrike" kern="1200" baseline="0" dirty="0" smtClean="0">
                <a:solidFill>
                  <a:schemeClr val="tx1"/>
                </a:solidFill>
                <a:latin typeface="+mn-lt"/>
                <a:ea typeface="+mn-ea"/>
                <a:cs typeface="+mn-cs"/>
              </a:rPr>
              <a:t>Manques </a:t>
            </a:r>
            <a:r>
              <a:rPr lang="fr-FR" sz="1200" b="1" i="0" u="none" strike="noStrike" kern="1200" baseline="0" dirty="0" smtClean="0">
                <a:solidFill>
                  <a:schemeClr val="tx1"/>
                </a:solidFill>
                <a:latin typeface="+mn-lt"/>
                <a:ea typeface="+mn-ea"/>
                <a:cs typeface="+mn-cs"/>
              </a:rPr>
              <a:t>matériels et immatériels marchent de pair</a:t>
            </a:r>
          </a:p>
          <a:p>
            <a:r>
              <a:rPr lang="fr-FR" sz="1200" b="0" i="0" u="none" strike="noStrike" kern="1200" baseline="0" dirty="0" smtClean="0">
                <a:solidFill>
                  <a:schemeClr val="tx1"/>
                </a:solidFill>
                <a:latin typeface="+mn-lt"/>
                <a:ea typeface="+mn-ea"/>
                <a:cs typeface="+mn-cs"/>
              </a:rPr>
              <a:t>Un quart des </a:t>
            </a:r>
            <a:r>
              <a:rPr lang="fr-FR" sz="1200" b="0" i="0" u="none" strike="noStrike" kern="1200" baseline="0" dirty="0" err="1" smtClean="0">
                <a:solidFill>
                  <a:schemeClr val="tx1"/>
                </a:solidFill>
                <a:latin typeface="+mn-lt"/>
                <a:ea typeface="+mn-ea"/>
                <a:cs typeface="+mn-cs"/>
              </a:rPr>
              <a:t>isolé·es</a:t>
            </a:r>
            <a:r>
              <a:rPr lang="fr-FR" sz="1200" b="0" i="0" u="none" strike="noStrike" kern="1200" baseline="0" dirty="0" smtClean="0">
                <a:solidFill>
                  <a:schemeClr val="tx1"/>
                </a:solidFill>
                <a:latin typeface="+mn-lt"/>
                <a:ea typeface="+mn-ea"/>
                <a:cs typeface="+mn-cs"/>
              </a:rPr>
              <a:t> et des </a:t>
            </a:r>
            <a:r>
              <a:rPr lang="fr-FR" sz="1200" b="0" i="0" u="none" strike="noStrike" kern="1200" baseline="0" dirty="0" err="1" smtClean="0">
                <a:solidFill>
                  <a:schemeClr val="tx1"/>
                </a:solidFill>
                <a:latin typeface="+mn-lt"/>
                <a:ea typeface="+mn-ea"/>
                <a:cs typeface="+mn-cs"/>
              </a:rPr>
              <a:t>relié·es</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indépendant·es</a:t>
            </a:r>
            <a:r>
              <a:rPr lang="fr-FR" sz="1200" b="0" i="0" u="none" strike="noStrike" kern="1200" baseline="0" dirty="0" smtClean="0">
                <a:solidFill>
                  <a:schemeClr val="tx1"/>
                </a:solidFill>
                <a:latin typeface="+mn-lt"/>
                <a:ea typeface="+mn-ea"/>
                <a:cs typeface="+mn-cs"/>
              </a:rPr>
              <a:t> ont le sentiment de ne pas avoir le contrôle sur leur vie. 72% des isolé.es déclarent de la défiance vis-à-vis d’autrui. Ces personnes ont une plus mauvaise santé que les autres groupes.</a:t>
            </a:r>
          </a:p>
          <a:p>
            <a:r>
              <a:rPr lang="fr-FR" sz="1200" b="0" i="0" u="none" strike="noStrike" kern="1200" baseline="0" dirty="0" smtClean="0">
                <a:solidFill>
                  <a:schemeClr val="tx1"/>
                </a:solidFill>
                <a:latin typeface="+mn-lt"/>
                <a:ea typeface="+mn-ea"/>
                <a:cs typeface="+mn-cs"/>
              </a:rPr>
              <a:t>Ce groupe comprend des personnes qui ont des niveaux de stress très élevés et d’autres qui ont</a:t>
            </a:r>
          </a:p>
          <a:p>
            <a:r>
              <a:rPr lang="fr-FR" sz="1200" b="0" i="0" u="none" strike="noStrike" kern="1200" baseline="0" dirty="0" smtClean="0">
                <a:solidFill>
                  <a:schemeClr val="tx1"/>
                </a:solidFill>
                <a:latin typeface="+mn-lt"/>
                <a:ea typeface="+mn-ea"/>
                <a:cs typeface="+mn-cs"/>
              </a:rPr>
              <a:t>au contraire des niveaux de stress très faibles.  </a:t>
            </a:r>
          </a:p>
          <a:p>
            <a:r>
              <a:rPr lang="fr-FR" sz="1200" b="0" i="0" u="none" strike="noStrike" kern="1200" baseline="0" dirty="0" smtClean="0">
                <a:solidFill>
                  <a:schemeClr val="tx1"/>
                </a:solidFill>
                <a:latin typeface="+mn-lt"/>
                <a:ea typeface="+mn-ea"/>
                <a:cs typeface="+mn-cs"/>
              </a:rPr>
              <a:t>Symptôme de ce mal-être, 8% des personnes de ce groupe considèrent les montagnes comme oppressantes. Ce groupe pratique moins le vélo que les autres groupes et a moins de contact avec la nature. Cause ou conséquence ? Les </a:t>
            </a:r>
            <a:r>
              <a:rPr lang="fr-FR" sz="1200" b="0" i="0" u="none" strike="noStrike" kern="1200" baseline="0" dirty="0" err="1" smtClean="0">
                <a:solidFill>
                  <a:schemeClr val="tx1"/>
                </a:solidFill>
                <a:latin typeface="+mn-lt"/>
                <a:ea typeface="+mn-ea"/>
                <a:cs typeface="+mn-cs"/>
              </a:rPr>
              <a:t>isolé·es</a:t>
            </a:r>
            <a:r>
              <a:rPr lang="fr-FR" sz="1200" b="0" i="0" u="none" strike="noStrike" kern="1200" baseline="0" dirty="0" smtClean="0">
                <a:solidFill>
                  <a:schemeClr val="tx1"/>
                </a:solidFill>
                <a:latin typeface="+mn-lt"/>
                <a:ea typeface="+mn-ea"/>
                <a:cs typeface="+mn-cs"/>
              </a:rPr>
              <a:t> et les </a:t>
            </a:r>
            <a:r>
              <a:rPr lang="fr-FR" sz="1200" b="0" i="0" u="none" strike="noStrike" kern="1200" baseline="0" dirty="0" err="1" smtClean="0">
                <a:solidFill>
                  <a:schemeClr val="tx1"/>
                </a:solidFill>
                <a:latin typeface="+mn-lt"/>
                <a:ea typeface="+mn-ea"/>
                <a:cs typeface="+mn-cs"/>
              </a:rPr>
              <a:t>relié·es</a:t>
            </a:r>
            <a:r>
              <a:rPr lang="fr-FR" sz="1200" b="0" i="0" u="none" strike="noStrike" kern="1200" baseline="0" dirty="0" smtClean="0">
                <a:solidFill>
                  <a:schemeClr val="tx1"/>
                </a:solidFill>
                <a:latin typeface="+mn-lt"/>
                <a:ea typeface="+mn-ea"/>
                <a:cs typeface="+mn-cs"/>
              </a:rPr>
              <a:t> </a:t>
            </a:r>
            <a:r>
              <a:rPr lang="fr-FR" sz="1200" b="0" i="0" u="none" strike="noStrike" kern="1200" baseline="0" dirty="0" err="1" smtClean="0">
                <a:solidFill>
                  <a:schemeClr val="tx1"/>
                </a:solidFill>
                <a:latin typeface="+mn-lt"/>
                <a:ea typeface="+mn-ea"/>
                <a:cs typeface="+mn-cs"/>
              </a:rPr>
              <a:t>indépendant·es</a:t>
            </a:r>
            <a:r>
              <a:rPr lang="fr-FR" sz="1200" b="0" i="0" u="none" strike="noStrike" kern="1200" baseline="0" dirty="0" smtClean="0">
                <a:solidFill>
                  <a:schemeClr val="tx1"/>
                </a:solidFill>
                <a:latin typeface="+mn-lt"/>
                <a:ea typeface="+mn-ea"/>
                <a:cs typeface="+mn-cs"/>
              </a:rPr>
              <a:t>, qui ont en commun une défiance marquée à l’égard des institutions, sont moins </a:t>
            </a:r>
            <a:r>
              <a:rPr lang="fr-FR" sz="1200" b="0" i="0" u="none" strike="noStrike" kern="1200" baseline="0" dirty="0" err="1" smtClean="0">
                <a:solidFill>
                  <a:schemeClr val="tx1"/>
                </a:solidFill>
                <a:latin typeface="+mn-lt"/>
                <a:ea typeface="+mn-ea"/>
                <a:cs typeface="+mn-cs"/>
              </a:rPr>
              <a:t>satisfait·es</a:t>
            </a:r>
            <a:r>
              <a:rPr lang="fr-FR" sz="1200" b="0" i="0" u="none" strike="noStrike" kern="1200" baseline="0" dirty="0" smtClean="0">
                <a:solidFill>
                  <a:schemeClr val="tx1"/>
                </a:solidFill>
                <a:latin typeface="+mn-lt"/>
                <a:ea typeface="+mn-ea"/>
                <a:cs typeface="+mn-cs"/>
              </a:rPr>
              <a:t> de leur vie : ces groupes perçoivent leur environnement comme plus hostile — et se trouvent effectivement dans les situations sociales les moins favorables du panel.</a:t>
            </a:r>
            <a:endParaRPr lang="fr-FR" dirty="0"/>
          </a:p>
        </p:txBody>
      </p:sp>
      <p:sp>
        <p:nvSpPr>
          <p:cNvPr id="4" name="Espace réservé du numéro de diapositive 3"/>
          <p:cNvSpPr>
            <a:spLocks noGrp="1"/>
          </p:cNvSpPr>
          <p:nvPr>
            <p:ph type="sldNum" sz="quarter" idx="10"/>
          </p:nvPr>
        </p:nvSpPr>
        <p:spPr/>
        <p:txBody>
          <a:bodyPr/>
          <a:lstStyle/>
          <a:p>
            <a:fld id="{181C4F79-2E6C-40EF-A76C-DEE81E1104E1}" type="slidenum">
              <a:rPr lang="fr-FR" smtClean="0"/>
              <a:t>24</a:t>
            </a:fld>
            <a:endParaRPr lang="fr-FR"/>
          </a:p>
        </p:txBody>
      </p:sp>
    </p:spTree>
    <p:extLst>
      <p:ext uri="{BB962C8B-B14F-4D97-AF65-F5344CB8AC3E}">
        <p14:creationId xmlns:p14="http://schemas.microsoft.com/office/powerpoint/2010/main" val="35155891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844083">
              <a:defRPr/>
            </a:pPr>
            <a:r>
              <a:rPr lang="fr-FR" b="1" baseline="0" dirty="0" smtClean="0"/>
              <a:t>HELENE</a:t>
            </a:r>
          </a:p>
          <a:p>
            <a:pPr defTabSz="844083">
              <a:defRPr/>
            </a:pPr>
            <a:r>
              <a:rPr lang="fr-FR" b="1" baseline="0" dirty="0" smtClean="0"/>
              <a:t>L’environnement naturel </a:t>
            </a:r>
            <a:r>
              <a:rPr lang="fr-FR" baseline="0" dirty="0" smtClean="0"/>
              <a:t>: L’objectif est vraiment de pouvoir le voir au niveau de la qualité d’usage de l’aspect environnemental du projet…</a:t>
            </a:r>
          </a:p>
          <a:p>
            <a:pPr defTabSz="844083">
              <a:defRPr/>
            </a:pPr>
            <a:r>
              <a:rPr lang="fr-FR" baseline="0" dirty="0" smtClean="0"/>
              <a:t>le projet est-il bon pour la nature et favorise-t-il le contact des habitants avec la nature… pas seulement la nature en « cage » pour être vue de l’extérieur mais importance de l’expérience et du contact avec la nature… les 2 faces sont nécessaires… Pas seulement sir les espaces verts préserve ou favorise la biodiversité mais est-ce qu’elle permet un ressourcement et un mieux être des habitants ?</a:t>
            </a:r>
          </a:p>
          <a:p>
            <a:endParaRPr lang="fr-FR" dirty="0"/>
          </a:p>
        </p:txBody>
      </p:sp>
      <p:sp>
        <p:nvSpPr>
          <p:cNvPr id="4" name="Espace réservé du numéro de diapositive 3"/>
          <p:cNvSpPr>
            <a:spLocks noGrp="1"/>
          </p:cNvSpPr>
          <p:nvPr>
            <p:ph type="sldNum" sz="quarter" idx="10"/>
          </p:nvPr>
        </p:nvSpPr>
        <p:spPr/>
        <p:txBody>
          <a:bodyPr/>
          <a:lstStyle/>
          <a:p>
            <a:fld id="{10181981-4779-47E3-9E02-88E835A28D19}" type="slidenum">
              <a:rPr lang="fr-FR" smtClean="0"/>
              <a:t>26</a:t>
            </a:fld>
            <a:endParaRPr lang="fr-FR"/>
          </a:p>
        </p:txBody>
      </p:sp>
    </p:spTree>
    <p:extLst>
      <p:ext uri="{BB962C8B-B14F-4D97-AF65-F5344CB8AC3E}">
        <p14:creationId xmlns:p14="http://schemas.microsoft.com/office/powerpoint/2010/main" val="29330950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Premier</a:t>
            </a:r>
            <a:r>
              <a:rPr lang="fr-FR" baseline="0" dirty="0" smtClean="0"/>
              <a:t> usage d’</a:t>
            </a:r>
            <a:r>
              <a:rPr lang="fr-FR" dirty="0" smtClean="0"/>
              <a:t>IBEST comme outil d'évaluation: impact de la politique de relogement sur les habitants concernés. </a:t>
            </a:r>
          </a:p>
          <a:p>
            <a:r>
              <a:rPr lang="fr-FR" dirty="0" smtClean="0"/>
              <a:t>Assez facile d'adapter cette grille d'évaluation car ces 8 dimensions couvrent de nombreux domaines qui peuvent être reliés à l'habitat. Par exemple l’accès aux biens de subsistance nécessite d’interroger le coût de notre logement et son poids dans notre budget, avec une analyse comparative entre avant et après déménagement, mais aussi tout ce qui concerne le confort thermique et la facture énergétique. </a:t>
            </a:r>
          </a:p>
          <a:p>
            <a:r>
              <a:rPr lang="fr-FR" dirty="0" smtClean="0"/>
              <a:t>L'enquête a permis de révéler</a:t>
            </a:r>
            <a:r>
              <a:rPr lang="fr-FR" baseline="0" dirty="0" smtClean="0"/>
              <a:t> l’importance de </a:t>
            </a:r>
            <a:r>
              <a:rPr lang="fr-FR" dirty="0" smtClean="0"/>
              <a:t>l'environnement social, les liens avec nos voisins, amis et famille. </a:t>
            </a:r>
          </a:p>
          <a:p>
            <a:r>
              <a:rPr lang="fr-FR" dirty="0" smtClean="0"/>
              <a:t>En demandant aux personnes interrogées ce qui compte dans le choix du relogement, on a vu une distinction entre les critères prioritaires, significatifs et ce que les gens peuvent se permettre comme un choix. Ainsi, la</a:t>
            </a:r>
            <a:r>
              <a:rPr lang="fr-FR" baseline="0" dirty="0" smtClean="0"/>
              <a:t> </a:t>
            </a:r>
            <a:r>
              <a:rPr lang="fr-FR" dirty="0" smtClean="0"/>
              <a:t>nature et la proximité des espaces sont importants</a:t>
            </a:r>
            <a:r>
              <a:rPr lang="fr-FR" baseline="0" dirty="0" smtClean="0"/>
              <a:t> pour</a:t>
            </a:r>
            <a:r>
              <a:rPr lang="fr-FR" dirty="0" smtClean="0"/>
              <a:t> les locataires. Mais ce critère tient une place mineure dans le choix d'un nouveau logement, car peu de ménages peuvent se permettre de considérer ce critère lors de leur choix. D’où l’importance du rôle</a:t>
            </a:r>
            <a:r>
              <a:rPr lang="fr-FR" baseline="0" dirty="0" smtClean="0"/>
              <a:t> des </a:t>
            </a:r>
            <a:r>
              <a:rPr lang="fr-FR" dirty="0" smtClean="0"/>
              <a:t>pouvoirs publics pour </a:t>
            </a:r>
            <a:r>
              <a:rPr lang="fr-FR" dirty="0" err="1" smtClean="0"/>
              <a:t>contre-balancer</a:t>
            </a:r>
            <a:r>
              <a:rPr lang="fr-FR" baseline="0" dirty="0" smtClean="0"/>
              <a:t> ce « devoir de </a:t>
            </a:r>
            <a:r>
              <a:rPr lang="fr-FR" baseline="0" dirty="0" err="1" smtClean="0"/>
              <a:t>réserce</a:t>
            </a:r>
            <a:r>
              <a:rPr lang="fr-FR" baseline="0" dirty="0" smtClean="0"/>
              <a:t> »</a:t>
            </a:r>
            <a:r>
              <a:rPr lang="fr-FR" dirty="0" smtClean="0"/>
              <a:t>, et apporter les espaces verts. D’autant plus qu’on sait que les personnes vivant dans ces quartiers ont tendance à profiter</a:t>
            </a:r>
            <a:r>
              <a:rPr lang="fr-FR" baseline="0" dirty="0" smtClean="0"/>
              <a:t> de</a:t>
            </a:r>
            <a:r>
              <a:rPr lang="fr-FR" dirty="0" smtClean="0"/>
              <a:t> la nature moins souvent que d'autres catégories plus aisées. </a:t>
            </a:r>
          </a:p>
          <a:p>
            <a:r>
              <a:rPr lang="fr-FR" dirty="0" smtClean="0"/>
              <a:t>Autre constat:</a:t>
            </a:r>
            <a:r>
              <a:rPr lang="fr-FR" baseline="0" dirty="0" smtClean="0"/>
              <a:t> p</a:t>
            </a:r>
            <a:r>
              <a:rPr lang="fr-FR" dirty="0" smtClean="0"/>
              <a:t>armi les 8 dimensions, la dimension travail et emploi est peu liée au relogement. Il n'y avait pas d'attente spécifique par rapport à un éventuel problème d'emploi. Peut-être parce que la question de la mobilité n'est pas l'un des enjeux majeurs dans ces quartiers, donc les gens peuvent à la fois se déplacer et ils ne s'attendent pas à trouver un emploi là où ils habitent</a:t>
            </a:r>
            <a:r>
              <a:rPr lang="en" dirty="0" smtClean="0">
                <a:latin typeface="Avenir Book"/>
              </a:rPr>
              <a:t> </a:t>
            </a:r>
            <a:endParaRPr lang="en" dirty="0">
              <a:latin typeface="Avenir Book"/>
              <a:cs typeface="Calibri"/>
            </a:endParaRPr>
          </a:p>
        </p:txBody>
      </p:sp>
      <p:sp>
        <p:nvSpPr>
          <p:cNvPr id="4" name="Slide Number Placeholder 3"/>
          <p:cNvSpPr>
            <a:spLocks noGrp="1"/>
          </p:cNvSpPr>
          <p:nvPr>
            <p:ph type="sldNum" sz="quarter" idx="5"/>
          </p:nvPr>
        </p:nvSpPr>
        <p:spPr/>
        <p:txBody>
          <a:bodyPr/>
          <a:lstStyle/>
          <a:p>
            <a:fld id="{1AEDB922-FF55-B84F-95BB-98EE0471378D}" type="slidenum">
              <a:rPr lang="fr-FR" smtClean="0"/>
              <a:pPr/>
              <a:t>27</a:t>
            </a:fld>
            <a:endParaRPr lang="fr-FR"/>
          </a:p>
        </p:txBody>
      </p:sp>
    </p:spTree>
    <p:extLst>
      <p:ext uri="{BB962C8B-B14F-4D97-AF65-F5344CB8AC3E}">
        <p14:creationId xmlns:p14="http://schemas.microsoft.com/office/powerpoint/2010/main" val="7691798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effectLst/>
                <a:latin typeface="+mn-lt"/>
                <a:ea typeface="+mn-ea"/>
                <a:cs typeface="+mn-cs"/>
              </a:rPr>
              <a:t>Est-ce </a:t>
            </a:r>
            <a:r>
              <a:rPr lang="fr-FR" sz="1200" kern="1200" dirty="0" smtClean="0">
                <a:solidFill>
                  <a:schemeClr val="tx1"/>
                </a:solidFill>
                <a:effectLst/>
                <a:latin typeface="+mn-lt"/>
                <a:ea typeface="+mn-ea"/>
                <a:cs typeface="+mn-cs"/>
              </a:rPr>
              <a:t>qu’en changeant le cadre et l’environnement on agit aussi sur l’intime, le mieux-être et quelles sont les synergies à l’œuvre entre les différentes dimensions (affirmation de soi, confiance dans les institutions, santé, etc.) ?</a:t>
            </a:r>
          </a:p>
          <a:p>
            <a:endParaRPr lang="en-US" dirty="0">
              <a:latin typeface="Avenir Book"/>
              <a:cs typeface="Calibri"/>
            </a:endParaRPr>
          </a:p>
          <a:p>
            <a:r>
              <a:rPr lang="en-US" dirty="0">
                <a:latin typeface="Avenir Book"/>
                <a:cs typeface="Calibri"/>
              </a:rPr>
              <a:t>We chose to </a:t>
            </a:r>
            <a:r>
              <a:rPr lang="en-US" dirty="0" err="1">
                <a:latin typeface="Avenir Book"/>
                <a:cs typeface="Calibri"/>
              </a:rPr>
              <a:t>analyse</a:t>
            </a:r>
            <a:r>
              <a:rPr lang="en-US" dirty="0">
                <a:latin typeface="Avenir Book"/>
                <a:cs typeface="Calibri"/>
              </a:rPr>
              <a:t> the impact of well being on the inhabitants, and we proposed a method that could observe it all along the project. One of our inquiry method is to follow-up a cohort of 80 residents that we  interview every 2 years. </a:t>
            </a:r>
            <a:endParaRPr lang="en-US" dirty="0">
              <a:latin typeface="Avenir Book"/>
            </a:endParaRPr>
          </a:p>
          <a:p>
            <a:endParaRPr lang="en-US" dirty="0"/>
          </a:p>
          <a:p>
            <a:r>
              <a:rPr lang="en-US" dirty="0">
                <a:latin typeface="Avenir Book"/>
              </a:rPr>
              <a:t>This qualitative approach is combined with monitoring indicators that uses variables from IBEST survey </a:t>
            </a:r>
            <a:r>
              <a:rPr lang="en-US" dirty="0" err="1">
                <a:latin typeface="Avenir Book"/>
              </a:rPr>
              <a:t>comparating</a:t>
            </a:r>
            <a:r>
              <a:rPr lang="en-US" dirty="0">
                <a:latin typeface="Avenir Book"/>
              </a:rPr>
              <a:t> metropolis and popular district scales.</a:t>
            </a:r>
          </a:p>
          <a:p>
            <a:endParaRPr lang="en-US" b="1" dirty="0">
              <a:latin typeface="Avenir Book"/>
            </a:endParaRPr>
          </a:p>
          <a:p>
            <a:r>
              <a:rPr lang="en-US" dirty="0">
                <a:latin typeface="Avenir Book"/>
              </a:rPr>
              <a:t>We began the 80 interviews in 2020 and we are still analyzing them, but we can already share some results : </a:t>
            </a:r>
            <a:endParaRPr lang="en-US" dirty="0"/>
          </a:p>
          <a:p>
            <a:endParaRPr lang="en-US" dirty="0">
              <a:latin typeface="Avenir Book"/>
            </a:endParaRPr>
          </a:p>
          <a:p>
            <a:r>
              <a:rPr lang="en-US" dirty="0">
                <a:latin typeface="Avenir Book"/>
              </a:rPr>
              <a:t>- because of the very sociological approach we can already build an interesting typology of respondents. Since the interviews lasted almost 2 hours and the evaluation grid allows to draw a very complete portrait, we can understand more precisely all the details. Answer the famous "why" question and not only "how".  </a:t>
            </a:r>
            <a:endParaRPr lang="en-US" dirty="0"/>
          </a:p>
          <a:p>
            <a:endParaRPr lang="en-US" dirty="0">
              <a:latin typeface="Avenir Book"/>
            </a:endParaRPr>
          </a:p>
          <a:p>
            <a:r>
              <a:rPr lang="en-US" dirty="0">
                <a:latin typeface="Avenir Book"/>
              </a:rPr>
              <a:t>- </a:t>
            </a:r>
            <a:r>
              <a:rPr lang="en" dirty="0">
                <a:latin typeface="Avenir Book"/>
              </a:rPr>
              <a:t>The table on this slide with red and green boxes is a photograph of the achievement of each respondent on each dimension. One line equals one person. We look to see if the person uses positive or negative qualities to classify each dimension in red or green. The subsistence needs columns shows, for example, that many people in the cohort have money restriction, on health, housing, foods, leisure, etc. </a:t>
            </a:r>
          </a:p>
          <a:p>
            <a:endParaRPr lang="en" dirty="0">
              <a:latin typeface="Avenir Book"/>
            </a:endParaRPr>
          </a:p>
          <a:p>
            <a:r>
              <a:rPr lang="en" dirty="0">
                <a:latin typeface="Avenir Book"/>
              </a:rPr>
              <a:t>We can also analyze by gender and profile. If, for example, we look at the work and employment dimension through this gender dimension, we can clearly see that it is much more an issue for women than for men. </a:t>
            </a:r>
            <a:endParaRPr lang="en" dirty="0"/>
          </a:p>
          <a:p>
            <a:endParaRPr lang="en" dirty="0">
              <a:latin typeface="Avenir Book"/>
            </a:endParaRPr>
          </a:p>
          <a:p>
            <a:r>
              <a:rPr lang="en" dirty="0">
                <a:latin typeface="Avenir Book"/>
              </a:rPr>
              <a:t>We also have so much data from the IBEST survey that we can cross over our results. It is a real dialogue between the lessons of the quantitative approach and those of the qualitative survey..</a:t>
            </a:r>
            <a:endParaRPr lang="en" dirty="0"/>
          </a:p>
          <a:p>
            <a:endParaRPr lang="en" dirty="0">
              <a:latin typeface="Avenir Book"/>
            </a:endParaRPr>
          </a:p>
          <a:p>
            <a:r>
              <a:rPr lang="en" dirty="0">
                <a:latin typeface="Avenir Book"/>
              </a:rPr>
              <a:t>On a more classic aspect, we are also focusing on flagship projects of the urban renewal program to see both what the respondents know and think about these projects and over the years whether they have an impact in their lives. And in the long term, we will be able to explore the link between the urban project, the transformations of a district and the well-being of its inhabitants. The follow-up on each dimension of the respondents will help us to follow the evolution over time.</a:t>
            </a:r>
          </a:p>
          <a:p>
            <a:endParaRPr lang="en" dirty="0"/>
          </a:p>
          <a:p>
            <a:r>
              <a:rPr lang="en-US" dirty="0">
                <a:latin typeface="Avenir Book"/>
              </a:rPr>
              <a:t>We know that the main results will come later, but we are already very </a:t>
            </a:r>
            <a:r>
              <a:rPr lang="en" dirty="0">
                <a:latin typeface="Avenir Book"/>
              </a:rPr>
              <a:t>enthusiastic about this whole study, its first results and the depth it brings into a urban project.</a:t>
            </a:r>
            <a:r>
              <a:rPr lang="en-US" dirty="0">
                <a:latin typeface="Avenir Book"/>
              </a:rPr>
              <a:t> </a:t>
            </a:r>
            <a:endParaRPr lang="en-US" dirty="0"/>
          </a:p>
          <a:p>
            <a:endParaRPr lang="fr-FR" dirty="0">
              <a:latin typeface="Avenir Book"/>
            </a:endParaRPr>
          </a:p>
          <a:p>
            <a:endParaRPr lang="fr-FR" dirty="0">
              <a:latin typeface="Avenir Book"/>
            </a:endParaRPr>
          </a:p>
          <a:p>
            <a:endParaRPr lang="en-US" dirty="0">
              <a:latin typeface="Avenir Book"/>
            </a:endParaRPr>
          </a:p>
        </p:txBody>
      </p:sp>
      <p:sp>
        <p:nvSpPr>
          <p:cNvPr id="4" name="Slide Number Placeholder 3"/>
          <p:cNvSpPr>
            <a:spLocks noGrp="1"/>
          </p:cNvSpPr>
          <p:nvPr>
            <p:ph type="sldNum" sz="quarter" idx="5"/>
          </p:nvPr>
        </p:nvSpPr>
        <p:spPr/>
        <p:txBody>
          <a:bodyPr/>
          <a:lstStyle/>
          <a:p>
            <a:fld id="{1AEDB922-FF55-B84F-95BB-98EE0471378D}" type="slidenum">
              <a:rPr lang="fr-FR" smtClean="0"/>
              <a:pPr/>
              <a:t>28</a:t>
            </a:fld>
            <a:endParaRPr lang="fr-FR"/>
          </a:p>
        </p:txBody>
      </p:sp>
    </p:spTree>
    <p:extLst>
      <p:ext uri="{BB962C8B-B14F-4D97-AF65-F5344CB8AC3E}">
        <p14:creationId xmlns:p14="http://schemas.microsoft.com/office/powerpoint/2010/main" val="35514115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Critère </a:t>
            </a:r>
            <a:r>
              <a:rPr lang="fr-FR" dirty="0" smtClean="0"/>
              <a:t>1 : Spécificité opérationnelle Dans l'évaluation du bien-être, le processus d'obtention de « qu'est-ce qui compte ? » et le processus d'évaluation réel sont séparés. L'intérêt d'une telle approche est de chaque territoire à développer son propre ensemble de critères et d'indicateurs, ce qui est un long processus participatif. Cela signifie que l'évaluation du bien-être ne peut pas être facilement transposés dans un territoire qui n'a pas développé ses propres critères. Toutes les dimensions du bien-être sont utilisés comme liste de contrôle (</a:t>
            </a:r>
            <a:r>
              <a:rPr lang="fr-FR" dirty="0" err="1" smtClean="0"/>
              <a:t>Scriven</a:t>
            </a:r>
            <a:r>
              <a:rPr lang="fr-FR" dirty="0" smtClean="0"/>
              <a:t>, 1991). Les dimensions agissent comme « organisateurs avancés » de l'évaluation, ils définissent ce qui sera considéré, et aider à éviter les angles morts dans ce qui compte pour les gens. Les exemples présentés dans ce article montrent cependant qu'il peut y avoir une marge d'adaptation au début de la processus d'évaluation. </a:t>
            </a:r>
          </a:p>
          <a:p>
            <a:endParaRPr lang="fr-FR" dirty="0" smtClean="0"/>
          </a:p>
          <a:p>
            <a:r>
              <a:rPr lang="fr-FR" dirty="0" smtClean="0"/>
              <a:t>L'évaluation du bien-être repose sur des méthodes qualitatives et quantitatives. L'attention constante portée aux processus de quantification signifie que les mesures peuvent être utilisées en toute confiance. Dans l'unique exemple qui existe jusqu'à maintenant, la collecte de données est centrée sur la vie des gens, et non sur le programme lui-même. La capacité de tels entretiens sociologiques à repositionner une intervention évaluée comme un facteur parmi d'autres dans l'expérience vécue des personnes a été illustrée par Anne </a:t>
            </a:r>
            <a:r>
              <a:rPr lang="fr-FR" dirty="0" err="1" smtClean="0"/>
              <a:t>Revillard</a:t>
            </a:r>
            <a:r>
              <a:rPr lang="fr-FR" dirty="0" smtClean="0"/>
              <a:t> (2017). D'autres approches peuvent être envisagées dans d'autres contextes. Les valeurs des habitants sont à la base du cadre d'évaluation ; et les habitants concernés sont perçus comme des informateurs sociologiques (</a:t>
            </a:r>
            <a:r>
              <a:rPr lang="fr-FR" dirty="0" err="1" smtClean="0"/>
              <a:t>Stake</a:t>
            </a:r>
            <a:r>
              <a:rPr lang="fr-FR" dirty="0" smtClean="0"/>
              <a:t>, 2003, p. 64) : leur la participation est appréciée pour les opinions qu'ils expriment sur les changements et sur les cadre, non en tant que sujets de mesure. Les intervenants/opérateurs en charge de mise en œuvre sont impliqués tout au long en tant que destinataires des connaissances produites, mais également en tant que partenaires avec lesquels réfléchir sur le cadre d'évaluation, les conclusions, et les conséquences de l'action. L'évaluateur agit en tant que </a:t>
            </a:r>
            <a:r>
              <a:rPr lang="fr-FR" dirty="0" err="1" smtClean="0"/>
              <a:t>méthodologiste</a:t>
            </a:r>
            <a:r>
              <a:rPr lang="fr-FR" dirty="0" smtClean="0"/>
              <a:t>, médiateur, et prospère pour rendre possible le dialogue socratique (Monnier et al., 1992). Évaluation l'utilisation est vue dans la construction d'un pont entre les points de vue des habitants et les points de vue les parties prenantes ; en créant un sens commun que le bien-être est un objectif qui vaut la peine poursuivre; et en déviant le cours de la mise en œuvre pour contribuer au bien-être. L'évaluation du bien-être ne consiste peut-être pas à faire des recommandations pour utiliser, mais de créer les conditions pour que les parties prenantes trouvent, elles-mêmes, des moyens de améliorer leurs pratiques au service du bien-être.</a:t>
            </a:r>
            <a:endParaRPr lang="fr-FR" dirty="0"/>
          </a:p>
        </p:txBody>
      </p:sp>
      <p:sp>
        <p:nvSpPr>
          <p:cNvPr id="4" name="Espace réservé du numéro de diapositive 3"/>
          <p:cNvSpPr>
            <a:spLocks noGrp="1"/>
          </p:cNvSpPr>
          <p:nvPr>
            <p:ph type="sldNum" sz="quarter" idx="10"/>
          </p:nvPr>
        </p:nvSpPr>
        <p:spPr/>
        <p:txBody>
          <a:bodyPr/>
          <a:lstStyle/>
          <a:p>
            <a:fld id="{181C4F79-2E6C-40EF-A76C-DEE81E1104E1}" type="slidenum">
              <a:rPr lang="fr-FR" smtClean="0"/>
              <a:t>29</a:t>
            </a:fld>
            <a:endParaRPr lang="fr-FR"/>
          </a:p>
        </p:txBody>
      </p:sp>
    </p:spTree>
    <p:extLst>
      <p:ext uri="{BB962C8B-B14F-4D97-AF65-F5344CB8AC3E}">
        <p14:creationId xmlns:p14="http://schemas.microsoft.com/office/powerpoint/2010/main" val="19115991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t>HELENE</a:t>
            </a:r>
          </a:p>
          <a:p>
            <a:endParaRPr lang="fr-FR" b="1" dirty="0" smtClean="0"/>
          </a:p>
          <a:p>
            <a:r>
              <a:rPr lang="fr-FR" b="1" dirty="0" smtClean="0"/>
              <a:t>Elle permet de montrer la situation des territoires par rapport à une situation qui serait soutenable (valeur de 100 prise par l’indice) d’un point de vue social et environnemental. </a:t>
            </a:r>
          </a:p>
          <a:p>
            <a:r>
              <a:rPr lang="fr-FR" b="1" dirty="0" smtClean="0"/>
              <a:t>Plusieurs conclusions sont tirées de l’analyse des différents indices : </a:t>
            </a:r>
          </a:p>
          <a:p>
            <a:r>
              <a:rPr lang="fr-FR" b="1" dirty="0" smtClean="0"/>
              <a:t>1) Aucun territoire n’est dans une situation soutenable au regard des indicateurs considérés.</a:t>
            </a:r>
          </a:p>
          <a:p>
            <a:r>
              <a:rPr lang="fr-FR" b="1" dirty="0" smtClean="0"/>
              <a:t>2) Au-delà de la classique mise en comparaison des territoires, il y a des enjeux communs aux différents territoires considérés et qu’il est donc pertinent de penser certaines questions à l’échelle de l’agglomération/de la métropole avec l’ensemble des acteurs du territoire considéré.</a:t>
            </a:r>
          </a:p>
          <a:p>
            <a:r>
              <a:rPr lang="fr-FR" dirty="0" smtClean="0"/>
              <a:t>Il faut donc sortir d’une logique de comparaison simple pour aller sur une comparaison davantage basée sur des seuils.</a:t>
            </a:r>
          </a:p>
          <a:p>
            <a:endParaRPr lang="fr-FR" dirty="0"/>
          </a:p>
        </p:txBody>
      </p:sp>
      <p:sp>
        <p:nvSpPr>
          <p:cNvPr id="4" name="Espace réservé du numéro de diapositive 3"/>
          <p:cNvSpPr>
            <a:spLocks noGrp="1"/>
          </p:cNvSpPr>
          <p:nvPr>
            <p:ph type="sldNum" sz="quarter" idx="10"/>
          </p:nvPr>
        </p:nvSpPr>
        <p:spPr/>
        <p:txBody>
          <a:bodyPr/>
          <a:lstStyle/>
          <a:p>
            <a:fld id="{181C4F79-2E6C-40EF-A76C-DEE81E1104E1}" type="slidenum">
              <a:rPr lang="fr-FR" smtClean="0"/>
              <a:t>31</a:t>
            </a:fld>
            <a:endParaRPr lang="fr-FR"/>
          </a:p>
        </p:txBody>
      </p:sp>
    </p:spTree>
    <p:extLst>
      <p:ext uri="{BB962C8B-B14F-4D97-AF65-F5344CB8AC3E}">
        <p14:creationId xmlns:p14="http://schemas.microsoft.com/office/powerpoint/2010/main" val="156292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Normalement</a:t>
            </a:r>
            <a:r>
              <a:rPr lang="fr-FR" baseline="0" dirty="0" smtClean="0"/>
              <a:t>, plutôt une notion de frontière que de cible d’où la notion de vert = « espace juste et sûr »</a:t>
            </a:r>
            <a:endParaRPr lang="fr-FR" dirty="0"/>
          </a:p>
        </p:txBody>
      </p:sp>
      <p:sp>
        <p:nvSpPr>
          <p:cNvPr id="4" name="Espace réservé du numéro de diapositive 3"/>
          <p:cNvSpPr>
            <a:spLocks noGrp="1"/>
          </p:cNvSpPr>
          <p:nvPr>
            <p:ph type="sldNum" sz="quarter" idx="10"/>
          </p:nvPr>
        </p:nvSpPr>
        <p:spPr/>
        <p:txBody>
          <a:bodyPr/>
          <a:lstStyle/>
          <a:p>
            <a:fld id="{181C4F79-2E6C-40EF-A76C-DEE81E1104E1}" type="slidenum">
              <a:rPr lang="fr-FR" smtClean="0"/>
              <a:t>32</a:t>
            </a:fld>
            <a:endParaRPr lang="fr-FR"/>
          </a:p>
        </p:txBody>
      </p:sp>
    </p:spTree>
    <p:extLst>
      <p:ext uri="{BB962C8B-B14F-4D97-AF65-F5344CB8AC3E}">
        <p14:creationId xmlns:p14="http://schemas.microsoft.com/office/powerpoint/2010/main" val="19959608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HELENE</a:t>
            </a:r>
            <a:endParaRPr lang="fr-FR" dirty="0"/>
          </a:p>
        </p:txBody>
      </p:sp>
      <p:sp>
        <p:nvSpPr>
          <p:cNvPr id="4" name="Espace réservé du numéro de diapositive 3"/>
          <p:cNvSpPr>
            <a:spLocks noGrp="1"/>
          </p:cNvSpPr>
          <p:nvPr>
            <p:ph type="sldNum" sz="quarter" idx="10"/>
          </p:nvPr>
        </p:nvSpPr>
        <p:spPr/>
        <p:txBody>
          <a:bodyPr/>
          <a:lstStyle/>
          <a:p>
            <a:fld id="{181C4F79-2E6C-40EF-A76C-DEE81E1104E1}" type="slidenum">
              <a:rPr lang="fr-FR" smtClean="0"/>
              <a:t>33</a:t>
            </a:fld>
            <a:endParaRPr lang="fr-FR"/>
          </a:p>
        </p:txBody>
      </p:sp>
    </p:spTree>
    <p:extLst>
      <p:ext uri="{BB962C8B-B14F-4D97-AF65-F5344CB8AC3E}">
        <p14:creationId xmlns:p14="http://schemas.microsoft.com/office/powerpoint/2010/main" val="4099304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a:p>
            <a:r>
              <a:rPr lang="fr-FR" dirty="0" smtClean="0"/>
              <a:t>Juste pour montrer tableau de bord.</a:t>
            </a:r>
          </a:p>
          <a:p>
            <a:r>
              <a:rPr lang="fr-FR" dirty="0" smtClean="0"/>
              <a:t>Mettre en lien/report</a:t>
            </a:r>
            <a:r>
              <a:rPr lang="fr-FR" baseline="0" dirty="0" smtClean="0"/>
              <a:t> sur autres diapos</a:t>
            </a:r>
          </a:p>
          <a:p>
            <a:r>
              <a:rPr lang="fr-FR" baseline="0" dirty="0" smtClean="0"/>
              <a:t>Présenter dans une autre couleur</a:t>
            </a:r>
            <a:endParaRPr lang="fr-FR" dirty="0"/>
          </a:p>
        </p:txBody>
      </p:sp>
      <p:sp>
        <p:nvSpPr>
          <p:cNvPr id="4" name="Espace réservé du numéro de diapositive 3"/>
          <p:cNvSpPr>
            <a:spLocks noGrp="1"/>
          </p:cNvSpPr>
          <p:nvPr>
            <p:ph type="sldNum" sz="quarter" idx="10"/>
          </p:nvPr>
        </p:nvSpPr>
        <p:spPr/>
        <p:txBody>
          <a:bodyPr/>
          <a:lstStyle/>
          <a:p>
            <a:fld id="{69E0D2FA-3350-464D-9383-B408180AB60D}" type="slidenum">
              <a:rPr lang="fr-FR" smtClean="0">
                <a:solidFill>
                  <a:prstClr val="black"/>
                </a:solidFill>
              </a:rPr>
              <a:pPr/>
              <a:t>35</a:t>
            </a:fld>
            <a:endParaRPr lang="fr-FR" dirty="0">
              <a:solidFill>
                <a:prstClr val="black"/>
              </a:solidFill>
            </a:endParaRPr>
          </a:p>
        </p:txBody>
      </p:sp>
    </p:spTree>
    <p:extLst>
      <p:ext uri="{BB962C8B-B14F-4D97-AF65-F5344CB8AC3E}">
        <p14:creationId xmlns:p14="http://schemas.microsoft.com/office/powerpoint/2010/main" val="41138481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874807" rtl="0" eaLnBrk="1" fontAlgn="auto" latinLnBrk="0" hangingPunct="1">
              <a:lnSpc>
                <a:spcPct val="100000"/>
              </a:lnSpc>
              <a:spcBef>
                <a:spcPts val="0"/>
              </a:spcBef>
              <a:spcAft>
                <a:spcPts val="0"/>
              </a:spcAft>
              <a:buClrTx/>
              <a:buSzTx/>
              <a:buFontTx/>
              <a:buNone/>
              <a:tabLst/>
              <a:defRPr/>
            </a:pPr>
            <a:r>
              <a:rPr lang="fr-FR" dirty="0" smtClean="0"/>
              <a:t>HELENE</a:t>
            </a:r>
          </a:p>
          <a:p>
            <a:pPr marL="0" marR="0" indent="0" algn="l" defTabSz="874807" rtl="0" eaLnBrk="1" fontAlgn="auto" latinLnBrk="0" hangingPunct="1">
              <a:lnSpc>
                <a:spcPct val="100000"/>
              </a:lnSpc>
              <a:spcBef>
                <a:spcPts val="0"/>
              </a:spcBef>
              <a:spcAft>
                <a:spcPts val="0"/>
              </a:spcAft>
              <a:buClrTx/>
              <a:buSzTx/>
              <a:buFontTx/>
              <a:buNone/>
              <a:tabLst/>
              <a:defRPr/>
            </a:pPr>
            <a:r>
              <a:rPr lang="fr-FR" dirty="0" smtClean="0"/>
              <a:t>Critique des indicateurs « classiques » de croissance, tels le PIB, qui ne comptent que ce qui se comptabilise (€), Limites bien connues du PIB, cf. commission Stiglitz ou rapport </a:t>
            </a:r>
            <a:r>
              <a:rPr lang="fr-FR" dirty="0" err="1" smtClean="0"/>
              <a:t>Viveret</a:t>
            </a:r>
            <a:r>
              <a:rPr lang="fr-FR" dirty="0" smtClean="0"/>
              <a:t> (par exemple accident</a:t>
            </a:r>
            <a:r>
              <a:rPr lang="fr-FR" baseline="0" dirty="0" smtClean="0"/>
              <a:t> de voiture fait augmenter PIB)</a:t>
            </a:r>
            <a:endParaRPr lang="fr-FR" dirty="0" smtClean="0"/>
          </a:p>
          <a:p>
            <a:pPr marL="0" marR="0" indent="0" algn="l" defTabSz="874807" rtl="0" eaLnBrk="1" fontAlgn="auto" latinLnBrk="0" hangingPunct="1">
              <a:lnSpc>
                <a:spcPct val="100000"/>
              </a:lnSpc>
              <a:spcBef>
                <a:spcPts val="0"/>
              </a:spcBef>
              <a:spcAft>
                <a:spcPts val="0"/>
              </a:spcAft>
              <a:buClrTx/>
              <a:buSzTx/>
              <a:buFontTx/>
              <a:buNone/>
              <a:tabLst/>
              <a:defRPr/>
            </a:pPr>
            <a:endParaRPr lang="fr-FR" dirty="0" smtClean="0"/>
          </a:p>
          <a:p>
            <a:r>
              <a:rPr lang="fr-FR" dirty="0" smtClean="0"/>
              <a:t>Angles morts de l’observation à réorienter ou compléter : </a:t>
            </a:r>
          </a:p>
          <a:p>
            <a:pPr lvl="1"/>
            <a:r>
              <a:rPr lang="fr-FR" dirty="0" smtClean="0"/>
              <a:t>Observation sociale « à charge », on</a:t>
            </a:r>
            <a:r>
              <a:rPr lang="fr-FR" baseline="0" dirty="0" smtClean="0"/>
              <a:t> ne comptabilise que le négatif et on observe peu le positif </a:t>
            </a:r>
            <a:endParaRPr lang="fr-FR" dirty="0" smtClean="0"/>
          </a:p>
          <a:p>
            <a:pPr lvl="1"/>
            <a:r>
              <a:rPr lang="fr-FR" dirty="0" smtClean="0"/>
              <a:t>On ne compte pas « ce qui compte » pour les gens,</a:t>
            </a:r>
            <a:r>
              <a:rPr lang="fr-FR" baseline="0" dirty="0" smtClean="0"/>
              <a:t> notamment liens avec les proches, leur rapport au temps. </a:t>
            </a:r>
            <a:endParaRPr lang="fr-FR" dirty="0" smtClean="0"/>
          </a:p>
          <a:p>
            <a:pPr lvl="1"/>
            <a:endParaRPr lang="fr-FR" dirty="0" smtClean="0"/>
          </a:p>
          <a:p>
            <a:r>
              <a:rPr lang="fr-FR" dirty="0" smtClean="0"/>
              <a:t>Nécessité de compléter le tableau de bord : ce qui est « hors radar » n’est pas pris en compte</a:t>
            </a:r>
          </a:p>
          <a:p>
            <a:pPr marL="0" marR="0" indent="0" algn="l" defTabSz="874807" rtl="0" eaLnBrk="1" fontAlgn="auto" latinLnBrk="0" hangingPunct="1">
              <a:lnSpc>
                <a:spcPct val="100000"/>
              </a:lnSpc>
              <a:spcBef>
                <a:spcPts val="0"/>
              </a:spcBef>
              <a:spcAft>
                <a:spcPts val="0"/>
              </a:spcAft>
              <a:buClrTx/>
              <a:buSzTx/>
              <a:buFontTx/>
              <a:buNone/>
              <a:tabLst/>
              <a:defRPr/>
            </a:pPr>
            <a:endParaRPr lang="fr-FR" dirty="0" smtClean="0"/>
          </a:p>
          <a:p>
            <a:pPr defTabSz="874807">
              <a:defRPr/>
            </a:pPr>
            <a:r>
              <a:rPr lang="fr-FR" dirty="0" smtClean="0"/>
              <a:t>Sur l’international: </a:t>
            </a:r>
            <a:r>
              <a:rPr lang="fr-FR" dirty="0"/>
              <a:t>Dans l’ensemble, les institutions internationales, même dotées de nouveaux indicateurs de richesse (OCDE, Banque mondiale…), peinent à reconnaître qu’un pays qui fonde la croissance de son Pib sur la destruction de son « capital naturel </a:t>
            </a:r>
            <a:r>
              <a:rPr lang="fr-FR" dirty="0" smtClean="0"/>
              <a:t>» ou de son capital humain, </a:t>
            </a:r>
            <a:r>
              <a:rPr lang="fr-FR" dirty="0"/>
              <a:t>est un pays qui s’appauvrit. D’autres tentent de changer de boussole, ou du moins d’en avoir plus d’une. Certains États américains (Vermont, Hawaï, Colorado…) ont sauté le pas, en adoptant un « indicateur de progrès véritable ». Un indicateur non dénué de faiblesses, mais dont l’instauration prouve la possibilité de sortir de l’hégémonie du Pib. Le Bhoutan a popularisé le « bonheur national brut », la Bolivie et l’Equateur ont adopté une Constitution qui reconnaît des droits à la Terre mère, une autre façon de poser des bornes – d’indiquer ce qui peut être fait ou non. </a:t>
            </a:r>
          </a:p>
          <a:p>
            <a:endParaRPr lang="fr-FR" dirty="0"/>
          </a:p>
        </p:txBody>
      </p:sp>
      <p:sp>
        <p:nvSpPr>
          <p:cNvPr id="4" name="Espace réservé du numéro de diapositive 3"/>
          <p:cNvSpPr>
            <a:spLocks noGrp="1"/>
          </p:cNvSpPr>
          <p:nvPr>
            <p:ph type="sldNum" sz="quarter" idx="10"/>
          </p:nvPr>
        </p:nvSpPr>
        <p:spPr/>
        <p:txBody>
          <a:bodyPr/>
          <a:lstStyle/>
          <a:p>
            <a:fld id="{10181981-4779-47E3-9E02-88E835A28D19}" type="slidenum">
              <a:rPr lang="fr-FR" smtClean="0"/>
              <a:t>3</a:t>
            </a:fld>
            <a:endParaRPr lang="fr-FR"/>
          </a:p>
        </p:txBody>
      </p:sp>
    </p:spTree>
    <p:extLst>
      <p:ext uri="{BB962C8B-B14F-4D97-AF65-F5344CB8AC3E}">
        <p14:creationId xmlns:p14="http://schemas.microsoft.com/office/powerpoint/2010/main" val="1479774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HELENE</a:t>
            </a:r>
          </a:p>
          <a:p>
            <a:r>
              <a:rPr lang="fr-FR" dirty="0" smtClean="0"/>
              <a:t>1. Bonheur:</a:t>
            </a:r>
            <a:r>
              <a:rPr lang="fr-FR" baseline="0" dirty="0" smtClean="0"/>
              <a:t> la représentation du </a:t>
            </a:r>
            <a:r>
              <a:rPr lang="fr-FR" baseline="0" dirty="0" err="1" smtClean="0"/>
              <a:t>Bouthan</a:t>
            </a:r>
            <a:r>
              <a:rPr lang="fr-FR" baseline="0" dirty="0" smtClean="0"/>
              <a:t> // </a:t>
            </a:r>
          </a:p>
          <a:p>
            <a:r>
              <a:rPr lang="fr-FR" dirty="0" smtClean="0"/>
              <a:t>2. </a:t>
            </a:r>
            <a:r>
              <a:rPr lang="fr-FR" dirty="0" err="1" smtClean="0"/>
              <a:t>Buen</a:t>
            </a:r>
            <a:r>
              <a:rPr lang="fr-FR" dirty="0" smtClean="0"/>
              <a:t> </a:t>
            </a:r>
            <a:r>
              <a:rPr lang="fr-FR" dirty="0" err="1" smtClean="0"/>
              <a:t>vivir</a:t>
            </a:r>
            <a:r>
              <a:rPr lang="fr-FR" dirty="0" smtClean="0"/>
              <a:t>:</a:t>
            </a:r>
            <a:r>
              <a:rPr lang="fr-FR" baseline="0" dirty="0" smtClean="0"/>
              <a:t> dimension holistique – lien avec la nature, le cosmos + dynamique par rapport au terme de bien-être</a:t>
            </a:r>
          </a:p>
          <a:p>
            <a:r>
              <a:rPr lang="fr-FR" baseline="0" dirty="0" smtClean="0"/>
              <a:t>3. Dimension sociale - + convention / se mettre d’accord</a:t>
            </a:r>
          </a:p>
        </p:txBody>
      </p:sp>
      <p:sp>
        <p:nvSpPr>
          <p:cNvPr id="4" name="Espace réservé du numéro de diapositive 3"/>
          <p:cNvSpPr>
            <a:spLocks noGrp="1"/>
          </p:cNvSpPr>
          <p:nvPr>
            <p:ph type="sldNum" sz="quarter" idx="10"/>
          </p:nvPr>
        </p:nvSpPr>
        <p:spPr/>
        <p:txBody>
          <a:bodyPr/>
          <a:lstStyle/>
          <a:p>
            <a:fld id="{181C4F79-2E6C-40EF-A76C-DEE81E1104E1}" type="slidenum">
              <a:rPr lang="fr-FR" smtClean="0"/>
              <a:t>4</a:t>
            </a:fld>
            <a:endParaRPr lang="fr-FR"/>
          </a:p>
        </p:txBody>
      </p:sp>
    </p:spTree>
    <p:extLst>
      <p:ext uri="{BB962C8B-B14F-4D97-AF65-F5344CB8AC3E}">
        <p14:creationId xmlns:p14="http://schemas.microsoft.com/office/powerpoint/2010/main" val="1850121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HELENE</a:t>
            </a:r>
            <a:endParaRPr lang="fr-FR" dirty="0"/>
          </a:p>
        </p:txBody>
      </p:sp>
      <p:sp>
        <p:nvSpPr>
          <p:cNvPr id="4" name="Espace réservé du numéro de diapositive 3"/>
          <p:cNvSpPr>
            <a:spLocks noGrp="1"/>
          </p:cNvSpPr>
          <p:nvPr>
            <p:ph type="sldNum" sz="quarter" idx="10"/>
          </p:nvPr>
        </p:nvSpPr>
        <p:spPr/>
        <p:txBody>
          <a:bodyPr/>
          <a:lstStyle/>
          <a:p>
            <a:fld id="{181C4F79-2E6C-40EF-A76C-DEE81E1104E1}" type="slidenum">
              <a:rPr lang="fr-FR" smtClean="0"/>
              <a:t>5</a:t>
            </a:fld>
            <a:endParaRPr lang="fr-FR"/>
          </a:p>
        </p:txBody>
      </p:sp>
    </p:spTree>
    <p:extLst>
      <p:ext uri="{BB962C8B-B14F-4D97-AF65-F5344CB8AC3E}">
        <p14:creationId xmlns:p14="http://schemas.microsoft.com/office/powerpoint/2010/main" val="3971357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2400" b="1" dirty="0" smtClean="0">
                <a:solidFill>
                  <a:srgbClr val="C00000"/>
                </a:solidFill>
                <a:latin typeface="Lucida Bright" pitchFamily="18" charset="0"/>
              </a:rPr>
              <a:t>Besoins </a:t>
            </a:r>
            <a:r>
              <a:rPr lang="fr-FR" sz="2400" b="1" dirty="0">
                <a:solidFill>
                  <a:srgbClr val="C00000"/>
                </a:solidFill>
                <a:latin typeface="Lucida Bright" pitchFamily="18" charset="0"/>
              </a:rPr>
              <a:t>nouveaux d’observation local début 2000 : </a:t>
            </a:r>
          </a:p>
          <a:p>
            <a:pPr lvl="1" fontAlgn="auto">
              <a:spcAft>
                <a:spcPts val="0"/>
              </a:spcAft>
              <a:buClrTx/>
              <a:defRPr/>
            </a:pPr>
            <a:r>
              <a:rPr lang="fr-CA" sz="2000" dirty="0">
                <a:latin typeface="Lucida Bright" pitchFamily="18" charset="0"/>
              </a:rPr>
              <a:t>Difficultés à évaluer le contrat de ville &amp; les décisions prise à l’aune de données quantifiés</a:t>
            </a:r>
          </a:p>
          <a:p>
            <a:pPr lvl="1" fontAlgn="auto">
              <a:spcAft>
                <a:spcPts val="0"/>
              </a:spcAft>
              <a:buClrTx/>
              <a:defRPr/>
            </a:pPr>
            <a:r>
              <a:rPr lang="fr-CA" sz="2000" dirty="0">
                <a:latin typeface="Lucida Bright" pitchFamily="18" charset="0"/>
              </a:rPr>
              <a:t>En finir avec « le tableau noir » et la vision </a:t>
            </a:r>
            <a:r>
              <a:rPr lang="fr-CA" sz="2000" dirty="0" err="1">
                <a:latin typeface="Lucida Bright" pitchFamily="18" charset="0"/>
              </a:rPr>
              <a:t>stigmatisante</a:t>
            </a:r>
            <a:r>
              <a:rPr lang="fr-CA" sz="2000" dirty="0">
                <a:latin typeface="Lucida Bright" pitchFamily="18" charset="0"/>
              </a:rPr>
              <a:t> des quartiers , renvoyant à la dimension normative de la mesure</a:t>
            </a:r>
          </a:p>
          <a:p>
            <a:pPr marL="0" indent="717550">
              <a:buNone/>
            </a:pPr>
            <a:r>
              <a:rPr lang="fr-FR" sz="2000" dirty="0">
                <a:latin typeface="Lucida Bright" pitchFamily="18" charset="0"/>
                <a:sym typeface="Wingdings 3"/>
              </a:rPr>
              <a:t>  </a:t>
            </a:r>
            <a:r>
              <a:rPr lang="fr-FR" sz="2000" i="1" dirty="0">
                <a:latin typeface="Lucida Bright" pitchFamily="18" charset="0"/>
              </a:rPr>
              <a:t>« Compter ce qui compte » et non ce que l’on sait compter</a:t>
            </a:r>
          </a:p>
          <a:p>
            <a:pPr marL="0" indent="717550">
              <a:buNone/>
            </a:pPr>
            <a:endParaRPr lang="fr-FR" sz="1050" dirty="0">
              <a:latin typeface="Lucida Bright" pitchFamily="18" charset="0"/>
            </a:endParaRPr>
          </a:p>
          <a:p>
            <a:r>
              <a:rPr lang="fr-FR" sz="2400" b="1" dirty="0">
                <a:solidFill>
                  <a:srgbClr val="C00000"/>
                </a:solidFill>
                <a:latin typeface="Lucida Bright" pitchFamily="18" charset="0"/>
              </a:rPr>
              <a:t>Contexte intellectuel et politique  « porteur » </a:t>
            </a:r>
            <a:r>
              <a:rPr lang="fr-FR" sz="2000" b="1" dirty="0">
                <a:solidFill>
                  <a:srgbClr val="C00000"/>
                </a:solidFill>
                <a:latin typeface="Lucida Bright" pitchFamily="18" charset="0"/>
              </a:rPr>
              <a:t>: </a:t>
            </a:r>
          </a:p>
          <a:p>
            <a:pPr lvl="1">
              <a:buFont typeface="Arial" pitchFamily="34" charset="0"/>
              <a:buChar char="•"/>
            </a:pPr>
            <a:r>
              <a:rPr lang="fr-FR" sz="2000" dirty="0">
                <a:latin typeface="Lucida Bright" pitchFamily="18" charset="0"/>
              </a:rPr>
              <a:t>Rapport </a:t>
            </a:r>
            <a:r>
              <a:rPr lang="fr-FR" sz="2000" dirty="0" err="1">
                <a:latin typeface="Lucida Bright" pitchFamily="18" charset="0"/>
              </a:rPr>
              <a:t>Viveret</a:t>
            </a:r>
            <a:r>
              <a:rPr lang="fr-FR" sz="2000" dirty="0">
                <a:latin typeface="Lucida Bright" pitchFamily="18" charset="0"/>
              </a:rPr>
              <a:t>, Repenser la richesse (2002) : indicateurs alternatifs de richesse</a:t>
            </a:r>
          </a:p>
          <a:p>
            <a:pPr lvl="1">
              <a:buFont typeface="Arial" pitchFamily="34" charset="0"/>
              <a:buChar char="•"/>
            </a:pPr>
            <a:r>
              <a:rPr lang="fr-FR" sz="2000" dirty="0">
                <a:latin typeface="Lucida Bright" pitchFamily="18" charset="0"/>
              </a:rPr>
              <a:t>Rapport de  la Commission Stiglitz (2009) : indicateurs de bien être</a:t>
            </a:r>
          </a:p>
          <a:p>
            <a:pPr lvl="1">
              <a:buFont typeface="Arial" pitchFamily="34" charset="0"/>
              <a:buNone/>
            </a:pPr>
            <a:r>
              <a:rPr lang="fr-FR" sz="2800" b="1" dirty="0">
                <a:solidFill>
                  <a:srgbClr val="C00000"/>
                </a:solidFill>
                <a:latin typeface="Lucida Bright" pitchFamily="18" charset="0"/>
                <a:sym typeface="Wingdings" panose="05000000000000000000" pitchFamily="2" charset="2"/>
              </a:rPr>
              <a:t> Ce qui a permis d’obtenir le</a:t>
            </a:r>
            <a:r>
              <a:rPr lang="fr-FR" sz="2800" b="1" baseline="0" dirty="0">
                <a:solidFill>
                  <a:srgbClr val="C00000"/>
                </a:solidFill>
                <a:latin typeface="Lucida Bright" pitchFamily="18" charset="0"/>
                <a:sym typeface="Wingdings" panose="05000000000000000000" pitchFamily="2" charset="2"/>
              </a:rPr>
              <a:t> </a:t>
            </a:r>
            <a:r>
              <a:rPr lang="fr-FR" sz="2800" b="1" dirty="0">
                <a:solidFill>
                  <a:srgbClr val="C00000"/>
                </a:solidFill>
                <a:latin typeface="Lucida Bright" pitchFamily="18" charset="0"/>
              </a:rPr>
              <a:t>Soutien et implication des acteurs politiques </a:t>
            </a:r>
          </a:p>
          <a:p>
            <a:pPr marL="457200" lvl="1" indent="0">
              <a:buFont typeface="Wingdings" panose="05000000000000000000" pitchFamily="2" charset="2"/>
              <a:buNone/>
            </a:pPr>
            <a:endParaRPr lang="fr-FR" b="1" u="sng" baseline="0" dirty="0"/>
          </a:p>
          <a:p>
            <a:pPr marL="628650" lvl="1" indent="-171450">
              <a:buFont typeface="Wingdings" panose="05000000000000000000" pitchFamily="2" charset="2"/>
              <a:buChar char="ü"/>
            </a:pPr>
            <a:r>
              <a:rPr lang="fr-FR" b="1" u="sng" baseline="0" dirty="0"/>
              <a:t>Construite sur un temps long comme vous pouvez le voir sur ce schéma puisque le travail sur le sujet a débuté dans l’agglomération en 2002 sous l’impulsion des professionnels des politiques publiques qui face aux difficultés qu’ils rencontraient </a:t>
            </a:r>
            <a:r>
              <a:rPr lang="fr-FR" baseline="0" dirty="0"/>
              <a:t>pour révéler les effets de la politiques de la ville souhaitaient mobiliser d’autres indicateur que ceux usités traditionnellement dans le cadre des </a:t>
            </a:r>
            <a:r>
              <a:rPr lang="fr-FR" baseline="0" dirty="0" err="1"/>
              <a:t>éval</a:t>
            </a:r>
            <a:r>
              <a:rPr lang="fr-FR" baseline="0" dirty="0"/>
              <a:t> ordonnées par la mission interministérielle</a:t>
            </a:r>
          </a:p>
          <a:p>
            <a:pPr marL="628650" lvl="1" indent="-171450">
              <a:buFont typeface="Wingdings" panose="05000000000000000000" pitchFamily="2" charset="2"/>
              <a:buChar char="ü"/>
            </a:pPr>
            <a:r>
              <a:rPr lang="fr-FR" baseline="0" dirty="0"/>
              <a:t>Une démarche conduite ensuite avec une pluralité d’acteurs (professionnels, élus, chercheurs issues de différentes disciplines)</a:t>
            </a:r>
          </a:p>
          <a:p>
            <a:pPr marL="628650" lvl="1" indent="-171450">
              <a:buFont typeface="Wingdings" panose="05000000000000000000" pitchFamily="2" charset="2"/>
              <a:buChar char="ü"/>
            </a:pPr>
            <a:r>
              <a:rPr lang="fr-FR" b="1" u="sng" baseline="0" dirty="0">
                <a:effectLst/>
              </a:rPr>
              <a:t>Et qui continue jusqu’à l’heure d’aujourd’hui avec un mouvement de diffusion de la réflexion qui a aboutit notamment au forum international pour le bien vivre organisé à Grenoble en juin </a:t>
            </a:r>
            <a:r>
              <a:rPr lang="fr-FR" b="1" u="sng" baseline="0" dirty="0" smtClean="0">
                <a:effectLst/>
              </a:rPr>
              <a:t>2022 </a:t>
            </a:r>
            <a:r>
              <a:rPr lang="fr-FR" b="1" u="sng" baseline="0" dirty="0" err="1">
                <a:effectLst/>
              </a:rPr>
              <a:t>co-porté</a:t>
            </a:r>
            <a:r>
              <a:rPr lang="fr-FR" b="1" u="sng" baseline="0" dirty="0">
                <a:effectLst/>
              </a:rPr>
              <a:t> par des associations, les pouvoirs publics locaux, la communauté universitaire </a:t>
            </a:r>
            <a:r>
              <a:rPr lang="fr-FR" b="1" u="sng" baseline="0" dirty="0" err="1">
                <a:effectLst/>
              </a:rPr>
              <a:t>grenoble</a:t>
            </a:r>
            <a:r>
              <a:rPr lang="fr-FR" b="1" u="sng" baseline="0" dirty="0">
                <a:effectLst/>
              </a:rPr>
              <a:t> alpes. Côté expérimentation nous en sommes </a:t>
            </a:r>
            <a:r>
              <a:rPr lang="fr-FR" b="1" u="sng" baseline="0" dirty="0" smtClean="0">
                <a:effectLst/>
              </a:rPr>
              <a:t>au déploiement du baromètre des transitions </a:t>
            </a:r>
            <a:r>
              <a:rPr lang="fr-FR" b="1" u="sng" baseline="0" dirty="0">
                <a:effectLst/>
              </a:rPr>
              <a:t>sur la base des acquis méthodologiques de 2011-2017</a:t>
            </a:r>
            <a:endParaRPr lang="fr-FR" baseline="0" dirty="0"/>
          </a:p>
          <a:p>
            <a:endParaRPr lang="fr-FR" sz="1200" dirty="0">
              <a:latin typeface="Cambria" panose="02040503050406030204" pitchFamily="18" charset="0"/>
            </a:endParaRPr>
          </a:p>
          <a:p>
            <a:r>
              <a:rPr lang="fr-FR" sz="1200" b="1" u="sng" kern="1200" dirty="0">
                <a:solidFill>
                  <a:schemeClr val="tx1"/>
                </a:solidFill>
                <a:effectLst/>
                <a:latin typeface="+mn-lt"/>
                <a:ea typeface="+mn-ea"/>
                <a:cs typeface="+mn-cs"/>
              </a:rPr>
              <a:t>TT : 1,50</a:t>
            </a:r>
          </a:p>
          <a:p>
            <a:endParaRPr lang="fr-FR" sz="1200" b="1" u="sng" kern="1200" dirty="0">
              <a:solidFill>
                <a:schemeClr val="tx1"/>
              </a:solidFill>
              <a:effectLst/>
              <a:latin typeface="+mn-lt"/>
              <a:ea typeface="+mn-ea"/>
              <a:cs typeface="+mn-cs"/>
            </a:endParaRPr>
          </a:p>
          <a:p>
            <a:pPr eaLnBrk="1" fontAlgn="auto" hangingPunct="1">
              <a:spcBef>
                <a:spcPts val="0"/>
              </a:spcBef>
              <a:spcAft>
                <a:spcPts val="0"/>
              </a:spcAft>
              <a:defRPr/>
            </a:pPr>
            <a:r>
              <a:rPr lang="fr-FR" dirty="0"/>
              <a:t>Pour résumer IBEST : </a:t>
            </a:r>
            <a:r>
              <a:rPr lang="fr-FR" dirty="0">
                <a:solidFill>
                  <a:schemeClr val="accent6"/>
                </a:solidFill>
                <a:latin typeface="Lucida Bright" pitchFamily="18" charset="0"/>
              </a:rPr>
              <a:t>Un projet de construction d’indicateurs </a:t>
            </a:r>
            <a:r>
              <a:rPr lang="fr-FR" i="1" dirty="0">
                <a:solidFill>
                  <a:schemeClr val="accent6"/>
                </a:solidFill>
                <a:latin typeface="Lucida Bright" pitchFamily="18" charset="0"/>
              </a:rPr>
              <a:t>alternatifs</a:t>
            </a:r>
          </a:p>
          <a:p>
            <a:pPr eaLnBrk="1" fontAlgn="auto" hangingPunct="1">
              <a:spcBef>
                <a:spcPts val="0"/>
              </a:spcBef>
              <a:spcAft>
                <a:spcPts val="0"/>
              </a:spcAft>
              <a:defRPr/>
            </a:pPr>
            <a:endParaRPr lang="fr-FR" b="1" dirty="0">
              <a:solidFill>
                <a:schemeClr val="accent6"/>
              </a:solidFill>
              <a:latin typeface="Lucida Bright" pitchFamily="18" charset="0"/>
            </a:endParaRPr>
          </a:p>
          <a:p>
            <a:pPr eaLnBrk="1" fontAlgn="auto" hangingPunct="1">
              <a:spcBef>
                <a:spcPts val="0"/>
              </a:spcBef>
              <a:spcAft>
                <a:spcPts val="0"/>
              </a:spcAft>
              <a:defRPr/>
            </a:pPr>
            <a:r>
              <a:rPr lang="fr-FR" b="1" dirty="0">
                <a:solidFill>
                  <a:schemeClr val="accent6"/>
                </a:solidFill>
                <a:latin typeface="Lucida Bright" pitchFamily="18" charset="0"/>
                <a:sym typeface="Wingdings 3"/>
              </a:rPr>
              <a:t>      </a:t>
            </a:r>
            <a:r>
              <a:rPr lang="fr-FR" sz="1400" b="1" dirty="0">
                <a:solidFill>
                  <a:schemeClr val="accent6"/>
                </a:solidFill>
                <a:latin typeface="Lucida Bright" pitchFamily="18" charset="0"/>
                <a:sym typeface="Wingdings 3"/>
              </a:rPr>
              <a:t>  </a:t>
            </a:r>
            <a:r>
              <a:rPr lang="fr-FR" dirty="0">
                <a:solidFill>
                  <a:schemeClr val="accent6"/>
                </a:solidFill>
                <a:latin typeface="Lucida Bright" pitchFamily="18" charset="0"/>
              </a:rPr>
              <a:t>Répondant à une « demande  sociale » dans un contexte </a:t>
            </a:r>
            <a:r>
              <a:rPr lang="fr-FR" dirty="0">
                <a:solidFill>
                  <a:schemeClr val="accent6"/>
                </a:solidFill>
                <a:latin typeface="Lucida Bright" pitchFamily="18" charset="0"/>
              </a:rPr>
              <a:t>s</a:t>
            </a:r>
            <a:r>
              <a:rPr lang="fr-FR" dirty="0" smtClean="0">
                <a:solidFill>
                  <a:schemeClr val="accent6"/>
                </a:solidFill>
                <a:latin typeface="Lucida Bright" pitchFamily="18" charset="0"/>
              </a:rPr>
              <a:t>cientifique </a:t>
            </a:r>
            <a:r>
              <a:rPr lang="fr-FR" dirty="0">
                <a:solidFill>
                  <a:schemeClr val="accent6"/>
                </a:solidFill>
                <a:latin typeface="Lucida Bright" pitchFamily="18" charset="0"/>
              </a:rPr>
              <a:t>et politique favorable</a:t>
            </a:r>
          </a:p>
          <a:p>
            <a:pPr eaLnBrk="1" fontAlgn="auto" hangingPunct="1">
              <a:spcBef>
                <a:spcPts val="0"/>
              </a:spcBef>
              <a:spcAft>
                <a:spcPts val="0"/>
              </a:spcAft>
              <a:defRPr/>
            </a:pPr>
            <a:endParaRPr lang="fr-FR" dirty="0">
              <a:solidFill>
                <a:schemeClr val="accent6"/>
              </a:solidFill>
              <a:latin typeface="Lucida Bright" pitchFamily="18" charset="0"/>
            </a:endParaRPr>
          </a:p>
          <a:p>
            <a:pPr eaLnBrk="1" fontAlgn="auto" hangingPunct="1">
              <a:spcBef>
                <a:spcPts val="0"/>
              </a:spcBef>
              <a:spcAft>
                <a:spcPts val="0"/>
              </a:spcAft>
              <a:defRPr/>
            </a:pPr>
            <a:r>
              <a:rPr lang="fr-FR" b="1" dirty="0">
                <a:solidFill>
                  <a:schemeClr val="accent6"/>
                </a:solidFill>
                <a:latin typeface="Lucida Bright" pitchFamily="18" charset="0"/>
                <a:sym typeface="Wingdings 3"/>
              </a:rPr>
              <a:t>         </a:t>
            </a:r>
            <a:r>
              <a:rPr lang="fr-FR" dirty="0">
                <a:solidFill>
                  <a:schemeClr val="accent6"/>
                </a:solidFill>
                <a:latin typeface="Lucida Bright" pitchFamily="18" charset="0"/>
                <a:sym typeface="Wingdings 3"/>
              </a:rPr>
              <a:t>Inscrit dans un temps long &amp; impliquant une pluralité d’acteurs</a:t>
            </a:r>
          </a:p>
          <a:p>
            <a:pPr eaLnBrk="1" fontAlgn="auto" hangingPunct="1">
              <a:spcBef>
                <a:spcPts val="0"/>
              </a:spcBef>
              <a:spcAft>
                <a:spcPts val="0"/>
              </a:spcAft>
              <a:defRPr/>
            </a:pPr>
            <a:endParaRPr lang="fr-FR" i="1" dirty="0">
              <a:solidFill>
                <a:schemeClr val="accent6"/>
              </a:solidFill>
              <a:latin typeface="Lucida Bright" pitchFamily="18" charset="0"/>
              <a:sym typeface="Wingdings 3"/>
            </a:endParaRPr>
          </a:p>
          <a:p>
            <a:pPr eaLnBrk="1" fontAlgn="auto" hangingPunct="1">
              <a:spcBef>
                <a:spcPts val="0"/>
              </a:spcBef>
              <a:spcAft>
                <a:spcPts val="0"/>
              </a:spcAft>
              <a:defRPr/>
            </a:pPr>
            <a:r>
              <a:rPr lang="fr-FR" b="1" dirty="0">
                <a:solidFill>
                  <a:schemeClr val="accent6"/>
                </a:solidFill>
                <a:latin typeface="Lucida Bright" pitchFamily="18" charset="0"/>
                <a:sym typeface="Wingdings 3"/>
              </a:rPr>
              <a:t>        </a:t>
            </a:r>
            <a:r>
              <a:rPr lang="fr-FR" i="1" dirty="0">
                <a:solidFill>
                  <a:schemeClr val="accent6"/>
                </a:solidFill>
                <a:latin typeface="Lucida Bright" pitchFamily="18" charset="0"/>
                <a:sym typeface="Wingdings 3"/>
              </a:rPr>
              <a:t>In fine, un objectif  reformulé autour du bien-être</a:t>
            </a:r>
          </a:p>
          <a:p>
            <a:pPr eaLnBrk="1" fontAlgn="auto" hangingPunct="1">
              <a:spcBef>
                <a:spcPts val="0"/>
              </a:spcBef>
              <a:spcAft>
                <a:spcPts val="0"/>
              </a:spcAft>
              <a:defRPr/>
            </a:pPr>
            <a:endParaRPr lang="fr-FR" i="1" dirty="0">
              <a:solidFill>
                <a:schemeClr val="accent6"/>
              </a:solidFill>
              <a:latin typeface="Lucida Bright" pitchFamily="18" charset="0"/>
              <a:sym typeface="Wingdings 3"/>
            </a:endParaRPr>
          </a:p>
          <a:p>
            <a:pPr eaLnBrk="1" fontAlgn="auto" hangingPunct="1">
              <a:spcBef>
                <a:spcPts val="0"/>
              </a:spcBef>
              <a:spcAft>
                <a:spcPts val="0"/>
              </a:spcAft>
              <a:defRPr/>
            </a:pPr>
            <a:r>
              <a:rPr lang="fr-FR" sz="1400" b="1" dirty="0">
                <a:solidFill>
                  <a:schemeClr val="accent6"/>
                </a:solidFill>
                <a:latin typeface="Lucida Bright" pitchFamily="18" charset="0"/>
                <a:sym typeface="Wingdings 3"/>
              </a:rPr>
              <a:t>         Question du choix des méthodes</a:t>
            </a:r>
            <a:endParaRPr lang="fr-FR" sz="1400" b="1" dirty="0">
              <a:solidFill>
                <a:schemeClr val="accent6"/>
              </a:solidFill>
              <a:latin typeface="Lucida Bright" pitchFamily="18" charset="0"/>
            </a:endParaRPr>
          </a:p>
          <a:p>
            <a:endParaRPr lang="fr-FR" sz="1200" dirty="0">
              <a:latin typeface="Cambria" panose="02040503050406030204" pitchFamily="18" charset="0"/>
            </a:endParaRPr>
          </a:p>
        </p:txBody>
      </p:sp>
      <p:sp>
        <p:nvSpPr>
          <p:cNvPr id="4" name="Espace réservé du numéro de diapositive 3"/>
          <p:cNvSpPr>
            <a:spLocks noGrp="1"/>
          </p:cNvSpPr>
          <p:nvPr>
            <p:ph type="sldNum" sz="quarter" idx="10"/>
          </p:nvPr>
        </p:nvSpPr>
        <p:spPr/>
        <p:txBody>
          <a:bodyPr/>
          <a:lstStyle/>
          <a:p>
            <a:fld id="{C39B9C51-CD2F-427F-B6E9-9973145B534E}" type="slidenum">
              <a:rPr lang="fr-FR" smtClean="0"/>
              <a:t>7</a:t>
            </a:fld>
            <a:endParaRPr lang="fr-FR"/>
          </a:p>
        </p:txBody>
      </p:sp>
    </p:spTree>
    <p:extLst>
      <p:ext uri="{BB962C8B-B14F-4D97-AF65-F5344CB8AC3E}">
        <p14:creationId xmlns:p14="http://schemas.microsoft.com/office/powerpoint/2010/main" val="1655856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kern="1200" dirty="0" smtClean="0">
                <a:solidFill>
                  <a:schemeClr val="tx1"/>
                </a:solidFill>
                <a:effectLst/>
                <a:latin typeface="+mn-lt"/>
                <a:ea typeface="+mn-ea"/>
                <a:cs typeface="+mn-cs"/>
              </a:rPr>
              <a:t>Le </a:t>
            </a:r>
            <a:r>
              <a:rPr lang="fr-FR" sz="1200" kern="1200" dirty="0">
                <a:solidFill>
                  <a:schemeClr val="tx1"/>
                </a:solidFill>
                <a:effectLst/>
                <a:latin typeface="+mn-lt"/>
                <a:ea typeface="+mn-ea"/>
                <a:cs typeface="+mn-cs"/>
              </a:rPr>
              <a:t>premier positionnement est une hypothèse de recherche structurante partagée par les chercheurs et les professionnels engagés depuis le départ dans le projet et aux origines de l’étude. Cette hypothèse soutient qu’une approche en termes de bien-être doit prendre en considération l’articulation, d’une part, entre biens marchands et biens non marchands et, d’autre part, entre biens matériels et biens immatériels, car il n’est pas possible de « séparer les transactions marchandes de la satisfaction (biens immatériels) qu’elles procurent : identité, réassurance, confiance, lien social, estime et respect de soi » </a:t>
            </a:r>
            <a:endParaRPr lang="fr-FR" dirty="0"/>
          </a:p>
          <a:p>
            <a:endParaRPr lang="fr-FR" dirty="0"/>
          </a:p>
          <a:p>
            <a:r>
              <a:rPr lang="fr-FR" sz="1200" kern="1200" dirty="0">
                <a:solidFill>
                  <a:schemeClr val="tx1"/>
                </a:solidFill>
                <a:effectLst/>
                <a:latin typeface="+mn-lt"/>
                <a:ea typeface="+mn-ea"/>
                <a:cs typeface="+mn-cs"/>
              </a:rPr>
              <a:t>Le second positionnement stipule une interdépendance entre la personne et le collectif. Il n’y a pas d’un côté un environnement ou le « social », et de l’autre l’individu (Daly et Cobb, 1989 ; Dewey, 1927, p. 288), mais un système de relations à travers lequel l’un et l’autre se constituent réciproquement. </a:t>
            </a:r>
            <a:r>
              <a:rPr lang="fr-FR" sz="1200" kern="1200" dirty="0" smtClean="0">
                <a:solidFill>
                  <a:schemeClr val="tx1"/>
                </a:solidFill>
                <a:effectLst/>
                <a:latin typeface="+mn-lt"/>
                <a:ea typeface="+mn-ea"/>
                <a:cs typeface="+mn-cs"/>
              </a:rPr>
              <a:t>L’individu est encastré dans</a:t>
            </a:r>
            <a:r>
              <a:rPr lang="fr-FR" sz="1200" kern="1200" baseline="0" dirty="0" smtClean="0">
                <a:solidFill>
                  <a:schemeClr val="tx1"/>
                </a:solidFill>
                <a:effectLst/>
                <a:latin typeface="+mn-lt"/>
                <a:ea typeface="+mn-ea"/>
                <a:cs typeface="+mn-cs"/>
              </a:rPr>
              <a:t> le social. </a:t>
            </a:r>
            <a:endParaRPr lang="fr-FR" sz="1200" kern="1200" dirty="0">
              <a:solidFill>
                <a:schemeClr val="tx1"/>
              </a:solidFill>
              <a:effectLst/>
              <a:latin typeface="+mn-lt"/>
              <a:ea typeface="+mn-ea"/>
              <a:cs typeface="+mn-cs"/>
            </a:endParaRP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Le troisième élément de positionnement a des implications méthodologiques plus directes puisqu’il sert de base au traitement opéré dans le volet quantitatif de l’expérimentation. Ancrée dans une approche en termes de </a:t>
            </a:r>
            <a:r>
              <a:rPr lang="fr-FR" sz="1200" kern="1200" dirty="0" err="1">
                <a:solidFill>
                  <a:schemeClr val="tx1"/>
                </a:solidFill>
                <a:effectLst/>
                <a:latin typeface="+mn-lt"/>
                <a:ea typeface="+mn-ea"/>
                <a:cs typeface="+mn-cs"/>
              </a:rPr>
              <a:t>capabilities</a:t>
            </a:r>
            <a:r>
              <a:rPr lang="fr-FR" sz="1200" kern="1200" dirty="0">
                <a:solidFill>
                  <a:schemeClr val="tx1"/>
                </a:solidFill>
                <a:effectLst/>
                <a:latin typeface="+mn-lt"/>
                <a:ea typeface="+mn-ea"/>
                <a:cs typeface="+mn-cs"/>
              </a:rPr>
              <a:t> (Sen, 1992), qui ne cantonne pas la « base informationnelle de jugements » aux seules réalisations, la grille théorico-empirique (cf. Figure 11) construite dans le cadre de l’expérimentation IBEST stipule que le bien-être procède d’un rapport entre des réalisations et des aspirations et les valeurs des personnes au regard des contraintes ou des opportunités institutionnelles relatives à leur environnement (cadre de vie, travail, relations sociales, etc</a:t>
            </a:r>
            <a:r>
              <a:rPr lang="fr-FR" sz="1200" kern="1200" dirty="0" smtClean="0">
                <a:solidFill>
                  <a:schemeClr val="tx1"/>
                </a:solidFill>
                <a:effectLst/>
                <a:latin typeface="+mn-lt"/>
                <a:ea typeface="+mn-ea"/>
                <a:cs typeface="+mn-cs"/>
              </a:rPr>
              <a:t>.)</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4. Sortir d’une opposition sommaire entre des</a:t>
            </a:r>
            <a:r>
              <a:rPr lang="fr-FR" sz="1200" kern="1200" baseline="0" dirty="0" smtClean="0">
                <a:solidFill>
                  <a:schemeClr val="tx1"/>
                </a:solidFill>
                <a:effectLst/>
                <a:latin typeface="+mn-lt"/>
                <a:ea typeface="+mn-ea"/>
                <a:cs typeface="+mn-cs"/>
              </a:rPr>
              <a:t> approches dites « objectives » (fondée sur des données socio-démo) et une subjective, qui interroge les perceptions… pour croiser les deux. </a:t>
            </a:r>
          </a:p>
          <a:p>
            <a:endParaRPr lang="fr-FR" sz="1200" kern="1200" baseline="0" dirty="0" smtClean="0">
              <a:solidFill>
                <a:schemeClr val="tx1"/>
              </a:solidFill>
              <a:effectLst/>
              <a:latin typeface="+mn-lt"/>
              <a:ea typeface="+mn-ea"/>
              <a:cs typeface="+mn-cs"/>
            </a:endParaRPr>
          </a:p>
          <a:p>
            <a:r>
              <a:rPr lang="fr-FR" sz="1200" kern="1200" baseline="0" dirty="0" smtClean="0">
                <a:solidFill>
                  <a:schemeClr val="tx1"/>
                </a:solidFill>
                <a:effectLst/>
                <a:latin typeface="+mn-lt"/>
                <a:ea typeface="+mn-ea"/>
                <a:cs typeface="+mn-cs"/>
              </a:rPr>
              <a:t>5. Recherche action: on ne parle pas de nulle part, il y a un positionnement éthique des chercheurs impliqués. Dans le contexte de crise sociale et environnementale, il y a besoin d’apporter une contribution. </a:t>
            </a:r>
          </a:p>
          <a:p>
            <a:endParaRPr lang="fr-FR" sz="1200" kern="1200" baseline="0" dirty="0" smtClean="0">
              <a:solidFill>
                <a:schemeClr val="tx1"/>
              </a:solidFill>
              <a:effectLst/>
              <a:latin typeface="+mn-lt"/>
              <a:ea typeface="+mn-ea"/>
              <a:cs typeface="+mn-cs"/>
            </a:endParaRPr>
          </a:p>
          <a:p>
            <a:r>
              <a:rPr lang="fr-FR" sz="1200" kern="1200" baseline="0" dirty="0" smtClean="0">
                <a:solidFill>
                  <a:schemeClr val="tx1"/>
                </a:solidFill>
                <a:effectLst/>
                <a:latin typeface="+mn-lt"/>
                <a:ea typeface="+mn-ea"/>
                <a:cs typeface="+mn-cs"/>
              </a:rPr>
              <a:t>6. On ne peut pas rester dans un registre purement scientifique, il faut articuler avec ce qu’on appelle le « savoir profane »</a:t>
            </a:r>
          </a:p>
          <a:p>
            <a:endParaRPr lang="fr-FR" sz="1200" kern="1200" baseline="0" dirty="0" smtClean="0">
              <a:solidFill>
                <a:schemeClr val="tx1"/>
              </a:solidFill>
              <a:effectLst/>
              <a:latin typeface="+mn-lt"/>
              <a:ea typeface="+mn-ea"/>
              <a:cs typeface="+mn-cs"/>
            </a:endParaRPr>
          </a:p>
          <a:p>
            <a:r>
              <a:rPr lang="fr-FR" sz="1200" kern="1200" baseline="0" dirty="0" smtClean="0">
                <a:solidFill>
                  <a:schemeClr val="tx1"/>
                </a:solidFill>
                <a:effectLst/>
                <a:latin typeface="+mn-lt"/>
                <a:ea typeface="+mn-ea"/>
                <a:cs typeface="+mn-cs"/>
              </a:rPr>
              <a:t>7. Approche qui révise la notion de besoins généralement </a:t>
            </a:r>
            <a:r>
              <a:rPr lang="fr-FR" sz="1200" kern="1200" baseline="0" dirty="0" smtClean="0">
                <a:solidFill>
                  <a:schemeClr val="tx1"/>
                </a:solidFill>
                <a:effectLst/>
                <a:latin typeface="+mn-lt"/>
                <a:ea typeface="+mn-ea"/>
                <a:cs typeface="+mn-cs"/>
              </a:rPr>
              <a:t>admise </a:t>
            </a:r>
            <a:r>
              <a:rPr lang="fr-FR" sz="1200" kern="1200" baseline="0" dirty="0" smtClean="0">
                <a:solidFill>
                  <a:schemeClr val="tx1"/>
                </a:solidFill>
                <a:effectLst/>
                <a:latin typeface="+mn-lt"/>
                <a:ea typeface="+mn-ea"/>
                <a:cs typeface="+mn-cs"/>
              </a:rPr>
              <a:t>dans le champ de l’économie et donne  une place particulière à la notion de soutenabilité. </a:t>
            </a:r>
            <a:endParaRPr lang="fr-FR" dirty="0"/>
          </a:p>
        </p:txBody>
      </p:sp>
      <p:sp>
        <p:nvSpPr>
          <p:cNvPr id="4" name="Espace réservé du numéro de diapositive 3"/>
          <p:cNvSpPr>
            <a:spLocks noGrp="1"/>
          </p:cNvSpPr>
          <p:nvPr>
            <p:ph type="sldNum" sz="quarter" idx="10"/>
          </p:nvPr>
        </p:nvSpPr>
        <p:spPr/>
        <p:txBody>
          <a:bodyPr/>
          <a:lstStyle/>
          <a:p>
            <a:fld id="{46A22F7C-C1B9-48F3-AFC5-D34DC011C5AC}" type="slidenum">
              <a:rPr lang="fr-FR" smtClean="0"/>
              <a:t>8</a:t>
            </a:fld>
            <a:endParaRPr lang="fr-FR"/>
          </a:p>
        </p:txBody>
      </p:sp>
    </p:spTree>
    <p:extLst>
      <p:ext uri="{BB962C8B-B14F-4D97-AF65-F5344CB8AC3E}">
        <p14:creationId xmlns:p14="http://schemas.microsoft.com/office/powerpoint/2010/main" val="1983932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Conception </a:t>
            </a:r>
            <a:r>
              <a:rPr lang="fr-FR" dirty="0" smtClean="0"/>
              <a:t>du bien-être capacitaire: le bien-être des personnes est une tension entre des aspirations</a:t>
            </a:r>
            <a:r>
              <a:rPr lang="fr-FR" baseline="0" dirty="0" smtClean="0"/>
              <a:t> que peuvent avoir les personnes et des contraintes, des opportunités liées à l’environnement de vie dans lequel ils se trouvent. Ouvre la possibilité de se réaliser individuellement dans un environnement social. </a:t>
            </a:r>
            <a:endParaRPr lang="fr-FR" dirty="0"/>
          </a:p>
        </p:txBody>
      </p:sp>
      <p:sp>
        <p:nvSpPr>
          <p:cNvPr id="4" name="Espace réservé du numéro de diapositive 3"/>
          <p:cNvSpPr>
            <a:spLocks noGrp="1"/>
          </p:cNvSpPr>
          <p:nvPr>
            <p:ph type="sldNum" sz="quarter" idx="10"/>
          </p:nvPr>
        </p:nvSpPr>
        <p:spPr/>
        <p:txBody>
          <a:bodyPr/>
          <a:lstStyle/>
          <a:p>
            <a:fld id="{181C4F79-2E6C-40EF-A76C-DEE81E1104E1}" type="slidenum">
              <a:rPr lang="fr-FR" smtClean="0"/>
              <a:t>9</a:t>
            </a:fld>
            <a:endParaRPr lang="fr-FR"/>
          </a:p>
        </p:txBody>
      </p:sp>
    </p:spTree>
    <p:extLst>
      <p:ext uri="{BB962C8B-B14F-4D97-AF65-F5344CB8AC3E}">
        <p14:creationId xmlns:p14="http://schemas.microsoft.com/office/powerpoint/2010/main" val="99177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Espace réservé de l'image des diapositives 1"/>
          <p:cNvSpPr>
            <a:spLocks noGrp="1" noRot="1" noChangeAspect="1"/>
          </p:cNvSpPr>
          <p:nvPr>
            <p:ph type="sldImg"/>
          </p:nvPr>
        </p:nvSpPr>
        <p:spPr bwMode="auto">
          <a:noFill/>
          <a:ln>
            <a:solidFill>
              <a:srgbClr val="000000"/>
            </a:solidFill>
            <a:miter lim="800000"/>
            <a:headEnd/>
            <a:tailEnd/>
          </a:ln>
        </p:spPr>
      </p:sp>
      <p:sp>
        <p:nvSpPr>
          <p:cNvPr id="44034"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b="1" baseline="0" dirty="0" smtClean="0"/>
              <a:t>Démarche </a:t>
            </a:r>
            <a:r>
              <a:rPr lang="fr-FR" b="1" baseline="0" dirty="0" smtClean="0"/>
              <a:t>qui va se positionner par rapport à un ensemble de débats qui ont cours dans le champ de la construction d’indicateurs alternatifs</a:t>
            </a:r>
          </a:p>
          <a:p>
            <a:pPr marL="0" marR="0" lvl="0" indent="0" algn="l" defTabSz="914400" rtl="0" eaLnBrk="1" fontAlgn="auto" latinLnBrk="0" hangingPunct="1">
              <a:lnSpc>
                <a:spcPct val="100000"/>
              </a:lnSpc>
              <a:spcBef>
                <a:spcPct val="0"/>
              </a:spcBef>
              <a:spcAft>
                <a:spcPts val="0"/>
              </a:spcAft>
              <a:buClrTx/>
              <a:buSzTx/>
              <a:buFontTx/>
              <a:buNone/>
              <a:tabLst/>
              <a:defRPr/>
            </a:pPr>
            <a:r>
              <a:rPr lang="fr-FR" sz="1200" kern="1200" dirty="0" smtClean="0">
                <a:solidFill>
                  <a:schemeClr val="tx1"/>
                </a:solidFill>
                <a:effectLst/>
                <a:latin typeface="+mn-lt"/>
                <a:ea typeface="+mn-ea"/>
                <a:cs typeface="+mn-cs"/>
              </a:rPr>
              <a:t>Il s’agissait donc de construire une démarche pour observer, différemment, ce que les outils standards ne permettaient pas de mettre en exergue afin d’être en capacité de (1) communiquer sur d’autres « réalités » du territoire (2) créer des connaissances nouvelles sur les réalités du territoire à des fins d’observation et d’évaluation ; (3) nourrir l’imaginaire des décideurs soucieux de penser et d’agir en fonction du bien-être soutenable des habitants.</a:t>
            </a:r>
          </a:p>
          <a:p>
            <a:pPr eaLnBrk="1" hangingPunct="1">
              <a:spcBef>
                <a:spcPct val="0"/>
              </a:spcBef>
            </a:pPr>
            <a:r>
              <a:rPr lang="fr-FR" baseline="0" dirty="0" smtClean="0"/>
              <a:t>Le projet a pris la forme de démarche à partir de critiques de l’existants / besoins de sortir d’une vision très </a:t>
            </a:r>
            <a:r>
              <a:rPr lang="fr-FR" baseline="0" dirty="0" err="1" smtClean="0"/>
              <a:t>économiciste</a:t>
            </a:r>
            <a:r>
              <a:rPr lang="fr-FR" baseline="0" dirty="0" smtClean="0"/>
              <a:t> de ce qu’est la richesse pour l’articuler avec une conception plus large du bien commun qui intègre les enjeux de soutenabilité sociale, lié aux enjeux de la soutenabilité environnementale. </a:t>
            </a:r>
          </a:p>
          <a:p>
            <a:pPr eaLnBrk="1" hangingPunct="1">
              <a:spcBef>
                <a:spcPct val="0"/>
              </a:spcBef>
            </a:pPr>
            <a:r>
              <a:rPr lang="fr-FR" baseline="0" dirty="0" smtClean="0"/>
              <a:t>IBEST articule des données d’enquêtes et des données administratives / du savoir expert et du savoir profane. Expression individuelle: l’enquête et expression collective via les ateliers. </a:t>
            </a:r>
            <a:endParaRPr lang="fr-FR" baseline="0" dirty="0"/>
          </a:p>
        </p:txBody>
      </p:sp>
      <p:sp>
        <p:nvSpPr>
          <p:cNvPr id="44035"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4B28F51-7789-4D1D-97F6-02134FB0AF5B}" type="slidenum">
              <a:rPr lang="fr-FR">
                <a:solidFill>
                  <a:prstClr val="black"/>
                </a:solidFill>
                <a:cs typeface="Arial" charset="0"/>
              </a:rPr>
              <a:pPr fontAlgn="base">
                <a:spcBef>
                  <a:spcPct val="0"/>
                </a:spcBef>
                <a:spcAft>
                  <a:spcPct val="0"/>
                </a:spcAft>
                <a:defRPr/>
              </a:pPr>
              <a:t>10</a:t>
            </a:fld>
            <a:endParaRPr lang="fr-FR">
              <a:solidFill>
                <a:prstClr val="black"/>
              </a:solidFill>
              <a:cs typeface="Arial" charset="0"/>
            </a:endParaRPr>
          </a:p>
        </p:txBody>
      </p:sp>
    </p:spTree>
    <p:extLst>
      <p:ext uri="{BB962C8B-B14F-4D97-AF65-F5344CB8AC3E}">
        <p14:creationId xmlns:p14="http://schemas.microsoft.com/office/powerpoint/2010/main" val="39304551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uverture">
    <p:spTree>
      <p:nvGrpSpPr>
        <p:cNvPr id="1" name=""/>
        <p:cNvGrpSpPr/>
        <p:nvPr/>
      </p:nvGrpSpPr>
      <p:grpSpPr>
        <a:xfrm>
          <a:off x="0" y="0"/>
          <a:ext cx="0" cy="0"/>
          <a:chOff x="0" y="0"/>
          <a:chExt cx="0" cy="0"/>
        </a:xfrm>
      </p:grpSpPr>
      <p:sp>
        <p:nvSpPr>
          <p:cNvPr id="7" name="Rectangle 6"/>
          <p:cNvSpPr/>
          <p:nvPr userDrawn="1"/>
        </p:nvSpPr>
        <p:spPr>
          <a:xfrm>
            <a:off x="0" y="1"/>
            <a:ext cx="9143999" cy="6965342"/>
          </a:xfrm>
          <a:prstGeom prst="rect">
            <a:avLst/>
          </a:prstGeom>
          <a:solidFill>
            <a:schemeClr val="accent1"/>
          </a:solidFill>
          <a:ln w="187325" cap="flat" cmpd="sng">
            <a:no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685800" y="2130425"/>
            <a:ext cx="7772400" cy="1470025"/>
          </a:xfrm>
          <a:prstGeom prst="rect">
            <a:avLst/>
          </a:prstGeom>
        </p:spPr>
        <p:txBody>
          <a:bodyPr anchor="b" anchorCtr="0"/>
          <a:lstStyle>
            <a:lvl1pPr>
              <a:defRPr sz="4800" baseline="0"/>
            </a:lvl1pPr>
          </a:lstStyle>
          <a:p>
            <a:r>
              <a:rPr lang="fr-FR" dirty="0" smtClean="0"/>
              <a:t>TITRE DU DIAPORAMA</a:t>
            </a:r>
            <a:endParaRPr lang="en-US" dirty="0"/>
          </a:p>
        </p:txBody>
      </p:sp>
      <p:sp>
        <p:nvSpPr>
          <p:cNvPr id="3" name="Subtitle 2"/>
          <p:cNvSpPr>
            <a:spLocks noGrp="1"/>
          </p:cNvSpPr>
          <p:nvPr>
            <p:ph type="subTitle" idx="1" hasCustomPrompt="1"/>
          </p:nvPr>
        </p:nvSpPr>
        <p:spPr>
          <a:xfrm>
            <a:off x="1371600" y="3886200"/>
            <a:ext cx="6400800" cy="1752600"/>
          </a:xfrm>
        </p:spPr>
        <p:txBody>
          <a:bodyPr/>
          <a:lstStyle>
            <a:lvl1pPr marL="0" indent="0" algn="ctr">
              <a:buNone/>
              <a:defRPr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Eventuel sous titre de présentation</a:t>
            </a:r>
            <a:endParaRPr lang="en-US" dirty="0"/>
          </a:p>
        </p:txBody>
      </p:sp>
      <p:pic>
        <p:nvPicPr>
          <p:cNvPr id="8" name="Picture 2" descr="Logo-Metro-print-Fond-blanc-PDF.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759" y="1377"/>
            <a:ext cx="1300004" cy="1300004"/>
          </a:xfrm>
          <a:prstGeom prst="rect">
            <a:avLst/>
          </a:prstGeom>
        </p:spPr>
      </p:pic>
      <p:cxnSp>
        <p:nvCxnSpPr>
          <p:cNvPr id="9" name="Connecteur droit 8"/>
          <p:cNvCxnSpPr/>
          <p:nvPr userDrawn="1"/>
        </p:nvCxnSpPr>
        <p:spPr>
          <a:xfrm>
            <a:off x="1657762" y="3797561"/>
            <a:ext cx="5796000" cy="0"/>
          </a:xfrm>
          <a:prstGeom prst="line">
            <a:avLst/>
          </a:prstGeom>
          <a:ln w="57150">
            <a:solidFill>
              <a:srgbClr val="FDFDFD"/>
            </a:solidFill>
          </a:ln>
          <a:effectLst/>
        </p:spPr>
        <p:style>
          <a:lnRef idx="2">
            <a:schemeClr val="accent1"/>
          </a:lnRef>
          <a:fillRef idx="0">
            <a:schemeClr val="accent1"/>
          </a:fillRef>
          <a:effectRef idx="1">
            <a:schemeClr val="accent1"/>
          </a:effectRef>
          <a:fontRef idx="minor">
            <a:schemeClr val="tx1"/>
          </a:fontRef>
        </p:style>
      </p:cxnSp>
      <p:sp>
        <p:nvSpPr>
          <p:cNvPr id="10"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79389D-14E8-4EF7-90FA-06933BCCB5FE}" type="datetime1">
              <a:rPr lang="fr-FR" smtClean="0"/>
              <a:t>30/06/2023</a:t>
            </a:fld>
            <a:endParaRPr lang="en-US"/>
          </a:p>
        </p:txBody>
      </p:sp>
    </p:spTree>
    <p:extLst>
      <p:ext uri="{BB962C8B-B14F-4D97-AF65-F5344CB8AC3E}">
        <p14:creationId xmlns:p14="http://schemas.microsoft.com/office/powerpoint/2010/main" val="275337351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itation">
    <p:spTree>
      <p:nvGrpSpPr>
        <p:cNvPr id="1" name=""/>
        <p:cNvGrpSpPr/>
        <p:nvPr/>
      </p:nvGrpSpPr>
      <p:grpSpPr>
        <a:xfrm>
          <a:off x="0" y="0"/>
          <a:ext cx="0" cy="0"/>
          <a:chOff x="0" y="0"/>
          <a:chExt cx="0" cy="0"/>
        </a:xfrm>
      </p:grpSpPr>
      <p:sp>
        <p:nvSpPr>
          <p:cNvPr id="5" name="Rectangle 4"/>
          <p:cNvSpPr/>
          <p:nvPr userDrawn="1"/>
        </p:nvSpPr>
        <p:spPr>
          <a:xfrm>
            <a:off x="-203200" y="-228600"/>
            <a:ext cx="9753600" cy="74422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4" name="Espace réservé du numéro de diapositive 3"/>
          <p:cNvSpPr>
            <a:spLocks noGrp="1"/>
          </p:cNvSpPr>
          <p:nvPr>
            <p:ph type="sldNum" sz="quarter" idx="11"/>
          </p:nvPr>
        </p:nvSpPr>
        <p:spPr>
          <a:xfrm>
            <a:off x="6553200" y="6356350"/>
            <a:ext cx="2133600" cy="365125"/>
          </a:xfrm>
          <a:prstGeom prst="rect">
            <a:avLst/>
          </a:prstGeom>
        </p:spPr>
        <p:txBody>
          <a:bodyPr/>
          <a:lstStyle/>
          <a:p>
            <a:fld id="{81D5EA83-93EF-7C47-83E5-EC4E80D28D49}" type="slidenum">
              <a:rPr lang="en-US" smtClean="0"/>
              <a:t>‹N°›</a:t>
            </a:fld>
            <a:endParaRPr lang="en-US"/>
          </a:p>
        </p:txBody>
      </p:sp>
      <p:sp>
        <p:nvSpPr>
          <p:cNvPr id="6" name="Shape 285"/>
          <p:cNvSpPr txBox="1"/>
          <p:nvPr userDrawn="1"/>
        </p:nvSpPr>
        <p:spPr>
          <a:xfrm>
            <a:off x="3593400" y="-190581"/>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600" b="1" dirty="0">
                <a:solidFill>
                  <a:srgbClr val="FFFFFF"/>
                </a:solidFill>
                <a:latin typeface="Arial Black" panose="020B0A04020102020204" pitchFamily="34" charset="0"/>
                <a:ea typeface="Muli"/>
                <a:cs typeface="Muli"/>
                <a:sym typeface="Muli"/>
              </a:rPr>
              <a:t>“</a:t>
            </a:r>
            <a:endParaRPr sz="16600" b="1" dirty="0">
              <a:solidFill>
                <a:srgbClr val="FFFFFF"/>
              </a:solidFill>
              <a:latin typeface="Arial Black" panose="020B0A04020102020204" pitchFamily="34" charset="0"/>
              <a:ea typeface="Muli"/>
              <a:cs typeface="Muli"/>
              <a:sym typeface="Muli"/>
            </a:endParaRPr>
          </a:p>
        </p:txBody>
      </p:sp>
      <p:sp>
        <p:nvSpPr>
          <p:cNvPr id="7" name="Rectangle 6"/>
          <p:cNvSpPr/>
          <p:nvPr userDrawn="1"/>
        </p:nvSpPr>
        <p:spPr>
          <a:xfrm>
            <a:off x="686500" y="1390650"/>
            <a:ext cx="7924800" cy="4603750"/>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0" name="Shape 286"/>
          <p:cNvSpPr txBox="1">
            <a:spLocks noGrp="1"/>
          </p:cNvSpPr>
          <p:nvPr>
            <p:ph type="body" idx="1"/>
          </p:nvPr>
        </p:nvSpPr>
        <p:spPr>
          <a:xfrm>
            <a:off x="1190863" y="1846150"/>
            <a:ext cx="6916075" cy="3692750"/>
          </a:xfrm>
          <a:prstGeom prst="rect">
            <a:avLst/>
          </a:prstGeom>
        </p:spPr>
        <p:txBody>
          <a:bodyPr spcFirstLastPara="1" wrap="square" lIns="91425" tIns="91425" rIns="91425" bIns="91425" anchor="ctr" anchorCtr="0"/>
          <a:lstStyle>
            <a:lvl1pPr marL="76200" lvl="0" indent="0" algn="ctr" rtl="0">
              <a:spcBef>
                <a:spcPts val="600"/>
              </a:spcBef>
              <a:spcAft>
                <a:spcPts val="0"/>
              </a:spcAft>
              <a:buSzPts val="2400"/>
              <a:buNone/>
              <a:defRPr i="1"/>
            </a:lvl1pPr>
            <a:lvl2pPr marL="914400" lvl="1" indent="-381000" algn="ctr" rtl="0">
              <a:spcBef>
                <a:spcPts val="0"/>
              </a:spcBef>
              <a:spcAft>
                <a:spcPts val="0"/>
              </a:spcAft>
              <a:buSzPts val="2400"/>
              <a:buChar char="□"/>
              <a:defRPr i="1"/>
            </a:lvl2pPr>
            <a:lvl3pPr marL="1371600" lvl="2" indent="-381000" algn="ctr" rtl="0">
              <a:spcBef>
                <a:spcPts val="0"/>
              </a:spcBef>
              <a:spcAft>
                <a:spcPts val="0"/>
              </a:spcAft>
              <a:buSzPts val="2400"/>
              <a:buChar char="▫"/>
              <a:defRPr i="1"/>
            </a:lvl3pPr>
            <a:lvl4pPr marL="1828800" lvl="3" indent="-381000" algn="ctr" rtl="0">
              <a:spcBef>
                <a:spcPts val="0"/>
              </a:spcBef>
              <a:spcAft>
                <a:spcPts val="0"/>
              </a:spcAft>
              <a:buSzPts val="2400"/>
              <a:buChar char="▫"/>
              <a:defRPr i="1"/>
            </a:lvl4pPr>
            <a:lvl5pPr marL="2286000" lvl="4" indent="-381000" algn="ctr" rtl="0">
              <a:spcBef>
                <a:spcPts val="0"/>
              </a:spcBef>
              <a:spcAft>
                <a:spcPts val="0"/>
              </a:spcAft>
              <a:buSzPts val="2400"/>
              <a:buChar char="▫"/>
              <a:defRPr i="1"/>
            </a:lvl5pPr>
            <a:lvl6pPr marL="2743200" lvl="5" indent="-381000" algn="ctr" rtl="0">
              <a:spcBef>
                <a:spcPts val="0"/>
              </a:spcBef>
              <a:spcAft>
                <a:spcPts val="0"/>
              </a:spcAft>
              <a:buSzPts val="2400"/>
              <a:buChar char="▫"/>
              <a:defRPr i="1"/>
            </a:lvl6pPr>
            <a:lvl7pPr marL="3200400" lvl="6" indent="-381000" algn="ctr" rtl="0">
              <a:spcBef>
                <a:spcPts val="0"/>
              </a:spcBef>
              <a:spcAft>
                <a:spcPts val="0"/>
              </a:spcAft>
              <a:buSzPts val="2400"/>
              <a:buChar char="▫"/>
              <a:defRPr i="1"/>
            </a:lvl7pPr>
            <a:lvl8pPr marL="3657600" lvl="7" indent="-381000" algn="ctr" rtl="0">
              <a:spcBef>
                <a:spcPts val="0"/>
              </a:spcBef>
              <a:spcAft>
                <a:spcPts val="0"/>
              </a:spcAft>
              <a:buSzPts val="2400"/>
              <a:buChar char="▫"/>
              <a:defRPr i="1"/>
            </a:lvl8pPr>
            <a:lvl9pPr marL="4114800" lvl="8" indent="-381000" algn="ctr" rtl="0">
              <a:spcBef>
                <a:spcPts val="0"/>
              </a:spcBef>
              <a:spcAft>
                <a:spcPts val="0"/>
              </a:spcAft>
              <a:buSzPts val="2400"/>
              <a:buChar char="▫"/>
              <a:defRPr i="1"/>
            </a:lvl9pPr>
          </a:lstStyle>
          <a:p>
            <a:pPr lvl="0"/>
            <a:r>
              <a:rPr lang="fr-FR" smtClean="0"/>
              <a:t>Modifiez les styles du texte du masque</a:t>
            </a:r>
          </a:p>
        </p:txBody>
      </p:sp>
    </p:spTree>
    <p:extLst>
      <p:ext uri="{BB962C8B-B14F-4D97-AF65-F5344CB8AC3E}">
        <p14:creationId xmlns:p14="http://schemas.microsoft.com/office/powerpoint/2010/main" val="3176604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quip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a:xfrm>
            <a:off x="457200" y="6356350"/>
            <a:ext cx="2133600" cy="365125"/>
          </a:xfrm>
          <a:prstGeom prst="rect">
            <a:avLst/>
          </a:prstGeom>
        </p:spPr>
        <p:txBody>
          <a:bodyPr/>
          <a:lstStyle/>
          <a:p>
            <a:fld id="{074DAC12-D5F5-4620-AB95-C40735A698A4}" type="datetime1">
              <a:rPr lang="fr-FR" smtClean="0"/>
              <a:t>30/06/2023</a:t>
            </a:fld>
            <a:endParaRPr lang="en-US"/>
          </a:p>
        </p:txBody>
      </p:sp>
      <p:sp>
        <p:nvSpPr>
          <p:cNvPr id="4" name="Espace réservé du numéro de diapositive 3"/>
          <p:cNvSpPr>
            <a:spLocks noGrp="1"/>
          </p:cNvSpPr>
          <p:nvPr>
            <p:ph type="sldNum" sz="quarter" idx="11"/>
          </p:nvPr>
        </p:nvSpPr>
        <p:spPr>
          <a:xfrm>
            <a:off x="6553200" y="6356350"/>
            <a:ext cx="2133600" cy="365125"/>
          </a:xfrm>
          <a:prstGeom prst="rect">
            <a:avLst/>
          </a:prstGeom>
        </p:spPr>
        <p:txBody>
          <a:bodyPr/>
          <a:lstStyle/>
          <a:p>
            <a:fld id="{81D5EA83-93EF-7C47-83E5-EC4E80D28D49}" type="slidenum">
              <a:rPr lang="en-US" smtClean="0"/>
              <a:t>‹N°›</a:t>
            </a:fld>
            <a:endParaRPr lang="en-US"/>
          </a:p>
        </p:txBody>
      </p:sp>
      <p:sp>
        <p:nvSpPr>
          <p:cNvPr id="5" name="Title 1"/>
          <p:cNvSpPr>
            <a:spLocks noGrp="1"/>
          </p:cNvSpPr>
          <p:nvPr>
            <p:ph type="title" hasCustomPrompt="1"/>
          </p:nvPr>
        </p:nvSpPr>
        <p:spPr>
          <a:xfrm>
            <a:off x="1900362" y="188686"/>
            <a:ext cx="6786438" cy="928914"/>
          </a:xfrm>
          <a:prstGeom prst="rect">
            <a:avLst/>
          </a:prstGeom>
        </p:spPr>
        <p:txBody>
          <a:bodyPr anchor="b" anchorCtr="0">
            <a:normAutofit/>
          </a:bodyPr>
          <a:lstStyle>
            <a:lvl1pPr>
              <a:defRPr sz="2800" b="1" baseline="0"/>
            </a:lvl1pPr>
          </a:lstStyle>
          <a:p>
            <a:r>
              <a:rPr lang="fr-FR" dirty="0" smtClean="0"/>
              <a:t>TITRE DE DIAPOSITIVE</a:t>
            </a:r>
            <a:endParaRPr lang="en-US" dirty="0"/>
          </a:p>
        </p:txBody>
      </p:sp>
      <p:cxnSp>
        <p:nvCxnSpPr>
          <p:cNvPr id="6" name="Straight Connector 6"/>
          <p:cNvCxnSpPr/>
          <p:nvPr userDrawn="1"/>
        </p:nvCxnSpPr>
        <p:spPr>
          <a:xfrm>
            <a:off x="2846567" y="1104900"/>
            <a:ext cx="4607195" cy="0"/>
          </a:xfrm>
          <a:prstGeom prst="line">
            <a:avLst/>
          </a:prstGeom>
          <a:ln w="57150" cmpd="sng">
            <a:solidFill>
              <a:srgbClr val="FFF10B"/>
            </a:solidFill>
          </a:ln>
          <a:effectLst/>
        </p:spPr>
        <p:style>
          <a:lnRef idx="2">
            <a:schemeClr val="accent1"/>
          </a:lnRef>
          <a:fillRef idx="0">
            <a:schemeClr val="accent1"/>
          </a:fillRef>
          <a:effectRef idx="1">
            <a:schemeClr val="accent1"/>
          </a:effectRef>
          <a:fontRef idx="minor">
            <a:schemeClr val="tx1"/>
          </a:fontRef>
        </p:style>
      </p:cxnSp>
      <p:sp>
        <p:nvSpPr>
          <p:cNvPr id="7" name="Subtitle 2"/>
          <p:cNvSpPr>
            <a:spLocks noGrp="1"/>
          </p:cNvSpPr>
          <p:nvPr>
            <p:ph type="subTitle" idx="13" hasCustomPrompt="1"/>
          </p:nvPr>
        </p:nvSpPr>
        <p:spPr>
          <a:xfrm>
            <a:off x="1900362" y="1104900"/>
            <a:ext cx="6786438" cy="571500"/>
          </a:xfrm>
        </p:spPr>
        <p:txBody>
          <a:bodyPr>
            <a:normAutofit/>
          </a:bodyPr>
          <a:lstStyle>
            <a:lvl1pPr marL="0" indent="0" algn="ctr">
              <a:buNone/>
              <a:defRPr sz="2000"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Eventuel sous titre de présentation</a:t>
            </a:r>
            <a:endParaRPr lang="en-US" dirty="0"/>
          </a:p>
        </p:txBody>
      </p:sp>
      <p:sp>
        <p:nvSpPr>
          <p:cNvPr id="9" name="Espace réservé pour une image  8"/>
          <p:cNvSpPr>
            <a:spLocks noGrp="1"/>
          </p:cNvSpPr>
          <p:nvPr>
            <p:ph type="pic" sz="quarter" idx="14" hasCustomPrompt="1"/>
          </p:nvPr>
        </p:nvSpPr>
        <p:spPr>
          <a:xfrm>
            <a:off x="571500" y="2184400"/>
            <a:ext cx="1614667" cy="1613689"/>
          </a:xfrm>
          <a:prstGeom prst="ellipse">
            <a:avLst/>
          </a:prstGeom>
          <a:ln w="19050">
            <a:solidFill>
              <a:schemeClr val="accent1"/>
            </a:solidFill>
          </a:ln>
        </p:spPr>
        <p:txBody>
          <a:bodyPr>
            <a:normAutofit/>
          </a:bodyPr>
          <a:lstStyle>
            <a:lvl1pPr marL="53100" indent="0">
              <a:buNone/>
              <a:defRPr sz="2000"/>
            </a:lvl1pPr>
          </a:lstStyle>
          <a:p>
            <a:r>
              <a:rPr lang="fr-FR" dirty="0" smtClean="0"/>
              <a:t>Photo trombinoscope</a:t>
            </a:r>
            <a:endParaRPr lang="fr-FR" dirty="0"/>
          </a:p>
        </p:txBody>
      </p:sp>
      <p:sp>
        <p:nvSpPr>
          <p:cNvPr id="10" name="Espace réservé pour une image  8"/>
          <p:cNvSpPr>
            <a:spLocks noGrp="1"/>
          </p:cNvSpPr>
          <p:nvPr>
            <p:ph type="pic" sz="quarter" idx="15" hasCustomPrompt="1"/>
          </p:nvPr>
        </p:nvSpPr>
        <p:spPr>
          <a:xfrm>
            <a:off x="2659976" y="2184400"/>
            <a:ext cx="1614667" cy="1613689"/>
          </a:xfrm>
          <a:prstGeom prst="ellipse">
            <a:avLst/>
          </a:prstGeom>
          <a:ln w="19050">
            <a:solidFill>
              <a:schemeClr val="accent1"/>
            </a:solidFill>
          </a:ln>
        </p:spPr>
        <p:txBody>
          <a:bodyPr>
            <a:normAutofit/>
          </a:bodyPr>
          <a:lstStyle>
            <a:lvl1pPr marL="53100" indent="0">
              <a:buNone/>
              <a:defRPr sz="2000"/>
            </a:lvl1pPr>
          </a:lstStyle>
          <a:p>
            <a:r>
              <a:rPr lang="fr-FR" dirty="0" smtClean="0"/>
              <a:t>Photo trombinoscope</a:t>
            </a:r>
            <a:endParaRPr lang="fr-FR" dirty="0"/>
          </a:p>
        </p:txBody>
      </p:sp>
      <p:sp>
        <p:nvSpPr>
          <p:cNvPr id="11" name="Espace réservé pour une image  8"/>
          <p:cNvSpPr>
            <a:spLocks noGrp="1"/>
          </p:cNvSpPr>
          <p:nvPr>
            <p:ph type="pic" sz="quarter" idx="16" hasCustomPrompt="1"/>
          </p:nvPr>
        </p:nvSpPr>
        <p:spPr>
          <a:xfrm>
            <a:off x="4786552" y="2184400"/>
            <a:ext cx="1614667" cy="1613689"/>
          </a:xfrm>
          <a:prstGeom prst="ellipse">
            <a:avLst/>
          </a:prstGeom>
          <a:ln w="19050">
            <a:solidFill>
              <a:schemeClr val="accent1"/>
            </a:solidFill>
          </a:ln>
        </p:spPr>
        <p:txBody>
          <a:bodyPr>
            <a:normAutofit/>
          </a:bodyPr>
          <a:lstStyle>
            <a:lvl1pPr marL="53100" indent="0">
              <a:buNone/>
              <a:defRPr sz="2000"/>
            </a:lvl1pPr>
          </a:lstStyle>
          <a:p>
            <a:r>
              <a:rPr lang="fr-FR" dirty="0" smtClean="0"/>
              <a:t>Photo trombinoscope</a:t>
            </a:r>
            <a:endParaRPr lang="fr-FR" dirty="0"/>
          </a:p>
        </p:txBody>
      </p:sp>
      <p:sp>
        <p:nvSpPr>
          <p:cNvPr id="12" name="Espace réservé pour une image  8"/>
          <p:cNvSpPr>
            <a:spLocks noGrp="1"/>
          </p:cNvSpPr>
          <p:nvPr>
            <p:ph type="pic" sz="quarter" idx="17" hasCustomPrompt="1"/>
          </p:nvPr>
        </p:nvSpPr>
        <p:spPr>
          <a:xfrm>
            <a:off x="6900428" y="2197100"/>
            <a:ext cx="1614667" cy="1613689"/>
          </a:xfrm>
          <a:prstGeom prst="ellipse">
            <a:avLst/>
          </a:prstGeom>
          <a:ln w="19050">
            <a:solidFill>
              <a:schemeClr val="accent1"/>
            </a:solidFill>
          </a:ln>
        </p:spPr>
        <p:txBody>
          <a:bodyPr>
            <a:normAutofit/>
          </a:bodyPr>
          <a:lstStyle>
            <a:lvl1pPr marL="53100" indent="0">
              <a:buNone/>
              <a:defRPr sz="2000"/>
            </a:lvl1pPr>
          </a:lstStyle>
          <a:p>
            <a:r>
              <a:rPr lang="fr-FR" dirty="0" smtClean="0"/>
              <a:t>Photo trombinoscope</a:t>
            </a:r>
            <a:endParaRPr lang="fr-FR" dirty="0"/>
          </a:p>
        </p:txBody>
      </p:sp>
      <p:sp>
        <p:nvSpPr>
          <p:cNvPr id="14" name="Espace réservé du texte 13"/>
          <p:cNvSpPr>
            <a:spLocks noGrp="1"/>
          </p:cNvSpPr>
          <p:nvPr>
            <p:ph type="body" sz="quarter" idx="18" hasCustomPrompt="1"/>
          </p:nvPr>
        </p:nvSpPr>
        <p:spPr>
          <a:xfrm>
            <a:off x="401762" y="3949700"/>
            <a:ext cx="1943100" cy="635000"/>
          </a:xfrm>
        </p:spPr>
        <p:txBody>
          <a:bodyPr>
            <a:noAutofit/>
          </a:bodyPr>
          <a:lstStyle>
            <a:lvl1pPr marL="53100" indent="0" algn="ctr">
              <a:buNone/>
              <a:defRPr sz="1600" b="1" baseline="0"/>
            </a:lvl1pPr>
          </a:lstStyle>
          <a:p>
            <a:pPr lvl="0"/>
            <a:r>
              <a:rPr lang="fr-FR" dirty="0" smtClean="0"/>
              <a:t>Prénom Nom Poste…</a:t>
            </a:r>
            <a:endParaRPr lang="fr-FR" dirty="0"/>
          </a:p>
        </p:txBody>
      </p:sp>
      <p:sp>
        <p:nvSpPr>
          <p:cNvPr id="15" name="Espace réservé du texte 13"/>
          <p:cNvSpPr>
            <a:spLocks noGrp="1"/>
          </p:cNvSpPr>
          <p:nvPr>
            <p:ph type="body" sz="quarter" idx="19" hasCustomPrompt="1"/>
          </p:nvPr>
        </p:nvSpPr>
        <p:spPr>
          <a:xfrm>
            <a:off x="401762" y="4724400"/>
            <a:ext cx="1943100" cy="1473200"/>
          </a:xfrm>
        </p:spPr>
        <p:txBody>
          <a:bodyPr>
            <a:noAutofit/>
          </a:bodyPr>
          <a:lstStyle>
            <a:lvl1pPr marL="53100" indent="0" algn="ctr">
              <a:buNone/>
              <a:defRPr sz="1600" b="0" i="0" baseline="0"/>
            </a:lvl1pPr>
          </a:lstStyle>
          <a:p>
            <a:pPr lvl="0"/>
            <a:r>
              <a:rPr lang="fr-FR" dirty="0" smtClean="0"/>
              <a:t>Descriptif des missions, présentation…</a:t>
            </a:r>
            <a:endParaRPr lang="fr-FR" dirty="0"/>
          </a:p>
        </p:txBody>
      </p:sp>
      <p:sp>
        <p:nvSpPr>
          <p:cNvPr id="18" name="Espace réservé du texte 13"/>
          <p:cNvSpPr>
            <a:spLocks noGrp="1"/>
          </p:cNvSpPr>
          <p:nvPr>
            <p:ph type="body" sz="quarter" idx="20" hasCustomPrompt="1"/>
          </p:nvPr>
        </p:nvSpPr>
        <p:spPr>
          <a:xfrm>
            <a:off x="2497262" y="3962400"/>
            <a:ext cx="1943100" cy="635000"/>
          </a:xfrm>
        </p:spPr>
        <p:txBody>
          <a:bodyPr>
            <a:noAutofit/>
          </a:bodyPr>
          <a:lstStyle>
            <a:lvl1pPr marL="53100" marR="0" indent="0" algn="ctr" defTabSz="457200" rtl="0" eaLnBrk="1" fontAlgn="auto" latinLnBrk="0" hangingPunct="1">
              <a:lnSpc>
                <a:spcPct val="100000"/>
              </a:lnSpc>
              <a:spcBef>
                <a:spcPct val="20000"/>
              </a:spcBef>
              <a:spcAft>
                <a:spcPts val="0"/>
              </a:spcAft>
              <a:buClrTx/>
              <a:buSzTx/>
              <a:buFontTx/>
              <a:buNone/>
              <a:tabLst/>
              <a:defRPr sz="1600" b="1" baseline="0"/>
            </a:lvl1pPr>
          </a:lstStyle>
          <a:p>
            <a:pPr marL="53100" marR="0" lvl="0" indent="0" algn="ctr" defTabSz="457200" rtl="0" eaLnBrk="1" fontAlgn="auto" latinLnBrk="0" hangingPunct="1">
              <a:lnSpc>
                <a:spcPct val="100000"/>
              </a:lnSpc>
              <a:spcBef>
                <a:spcPct val="20000"/>
              </a:spcBef>
              <a:spcAft>
                <a:spcPts val="0"/>
              </a:spcAft>
              <a:buClrTx/>
              <a:buSzTx/>
              <a:buFontTx/>
              <a:buNone/>
              <a:tabLst/>
              <a:defRPr/>
            </a:pPr>
            <a:r>
              <a:rPr lang="fr-FR" dirty="0" smtClean="0"/>
              <a:t>Prénom Nom Poste…</a:t>
            </a:r>
          </a:p>
        </p:txBody>
      </p:sp>
      <p:sp>
        <p:nvSpPr>
          <p:cNvPr id="19" name="Espace réservé du texte 13"/>
          <p:cNvSpPr>
            <a:spLocks noGrp="1"/>
          </p:cNvSpPr>
          <p:nvPr>
            <p:ph type="body" sz="quarter" idx="21" hasCustomPrompt="1"/>
          </p:nvPr>
        </p:nvSpPr>
        <p:spPr>
          <a:xfrm>
            <a:off x="2497262" y="4737100"/>
            <a:ext cx="1943100" cy="1473200"/>
          </a:xfrm>
        </p:spPr>
        <p:txBody>
          <a:bodyPr>
            <a:noAutofit/>
          </a:bodyPr>
          <a:lstStyle>
            <a:lvl1pPr marL="53100" indent="0" algn="ctr">
              <a:buNone/>
              <a:defRPr sz="1600" b="0" i="0" baseline="0"/>
            </a:lvl1pPr>
          </a:lstStyle>
          <a:p>
            <a:pPr lvl="0"/>
            <a:r>
              <a:rPr lang="fr-FR" dirty="0" smtClean="0"/>
              <a:t>Descriptif des missions, présentation…</a:t>
            </a:r>
            <a:endParaRPr lang="fr-FR" dirty="0"/>
          </a:p>
        </p:txBody>
      </p:sp>
      <p:sp>
        <p:nvSpPr>
          <p:cNvPr id="20" name="Espace réservé du texte 13"/>
          <p:cNvSpPr>
            <a:spLocks noGrp="1"/>
          </p:cNvSpPr>
          <p:nvPr>
            <p:ph type="body" sz="quarter" idx="22" hasCustomPrompt="1"/>
          </p:nvPr>
        </p:nvSpPr>
        <p:spPr>
          <a:xfrm>
            <a:off x="4639828" y="3962400"/>
            <a:ext cx="1943100" cy="635000"/>
          </a:xfrm>
        </p:spPr>
        <p:txBody>
          <a:bodyPr>
            <a:noAutofit/>
          </a:bodyPr>
          <a:lstStyle>
            <a:lvl1pPr marL="53100" marR="0" indent="0" algn="ctr" defTabSz="457200" rtl="0" eaLnBrk="1" fontAlgn="auto" latinLnBrk="0" hangingPunct="1">
              <a:lnSpc>
                <a:spcPct val="100000"/>
              </a:lnSpc>
              <a:spcBef>
                <a:spcPct val="20000"/>
              </a:spcBef>
              <a:spcAft>
                <a:spcPts val="0"/>
              </a:spcAft>
              <a:buClrTx/>
              <a:buSzTx/>
              <a:buFontTx/>
              <a:buNone/>
              <a:tabLst/>
              <a:defRPr sz="1600" b="1" baseline="0"/>
            </a:lvl1pPr>
          </a:lstStyle>
          <a:p>
            <a:pPr marL="53100" marR="0" lvl="0" indent="0" algn="ctr" defTabSz="457200" rtl="0" eaLnBrk="1" fontAlgn="auto" latinLnBrk="0" hangingPunct="1">
              <a:lnSpc>
                <a:spcPct val="100000"/>
              </a:lnSpc>
              <a:spcBef>
                <a:spcPct val="20000"/>
              </a:spcBef>
              <a:spcAft>
                <a:spcPts val="0"/>
              </a:spcAft>
              <a:buClrTx/>
              <a:buSzTx/>
              <a:buFontTx/>
              <a:buNone/>
              <a:tabLst/>
              <a:defRPr/>
            </a:pPr>
            <a:r>
              <a:rPr lang="fr-FR" dirty="0" smtClean="0"/>
              <a:t>Prénom Nom Poste…</a:t>
            </a:r>
          </a:p>
        </p:txBody>
      </p:sp>
      <p:sp>
        <p:nvSpPr>
          <p:cNvPr id="21" name="Espace réservé du texte 13"/>
          <p:cNvSpPr>
            <a:spLocks noGrp="1"/>
          </p:cNvSpPr>
          <p:nvPr>
            <p:ph type="body" sz="quarter" idx="23" hasCustomPrompt="1"/>
          </p:nvPr>
        </p:nvSpPr>
        <p:spPr>
          <a:xfrm>
            <a:off x="4639828" y="4737100"/>
            <a:ext cx="1943100" cy="1473200"/>
          </a:xfrm>
        </p:spPr>
        <p:txBody>
          <a:bodyPr>
            <a:noAutofit/>
          </a:bodyPr>
          <a:lstStyle>
            <a:lvl1pPr marL="53100" indent="0" algn="ctr">
              <a:buNone/>
              <a:defRPr sz="1600" b="0" i="0" baseline="0"/>
            </a:lvl1pPr>
          </a:lstStyle>
          <a:p>
            <a:pPr lvl="0"/>
            <a:r>
              <a:rPr lang="fr-FR" dirty="0" smtClean="0"/>
              <a:t>Descriptif des missions, présentation…</a:t>
            </a:r>
            <a:endParaRPr lang="fr-FR" dirty="0"/>
          </a:p>
        </p:txBody>
      </p:sp>
      <p:sp>
        <p:nvSpPr>
          <p:cNvPr id="22" name="Espace réservé du texte 13"/>
          <p:cNvSpPr>
            <a:spLocks noGrp="1"/>
          </p:cNvSpPr>
          <p:nvPr>
            <p:ph type="body" sz="quarter" idx="24" hasCustomPrompt="1"/>
          </p:nvPr>
        </p:nvSpPr>
        <p:spPr>
          <a:xfrm>
            <a:off x="6751762" y="3962400"/>
            <a:ext cx="1943100" cy="635000"/>
          </a:xfrm>
        </p:spPr>
        <p:txBody>
          <a:bodyPr>
            <a:noAutofit/>
          </a:bodyPr>
          <a:lstStyle>
            <a:lvl1pPr marL="53100" marR="0" indent="0" algn="ctr" defTabSz="457200" rtl="0" eaLnBrk="1" fontAlgn="auto" latinLnBrk="0" hangingPunct="1">
              <a:lnSpc>
                <a:spcPct val="100000"/>
              </a:lnSpc>
              <a:spcBef>
                <a:spcPct val="20000"/>
              </a:spcBef>
              <a:spcAft>
                <a:spcPts val="0"/>
              </a:spcAft>
              <a:buClrTx/>
              <a:buSzTx/>
              <a:buFontTx/>
              <a:buNone/>
              <a:tabLst/>
              <a:defRPr sz="1600" b="1" baseline="0"/>
            </a:lvl1pPr>
          </a:lstStyle>
          <a:p>
            <a:pPr marL="53100" marR="0" lvl="0" indent="0" algn="ctr" defTabSz="457200" rtl="0" eaLnBrk="1" fontAlgn="auto" latinLnBrk="0" hangingPunct="1">
              <a:lnSpc>
                <a:spcPct val="100000"/>
              </a:lnSpc>
              <a:spcBef>
                <a:spcPct val="20000"/>
              </a:spcBef>
              <a:spcAft>
                <a:spcPts val="0"/>
              </a:spcAft>
              <a:buClrTx/>
              <a:buSzTx/>
              <a:buFontTx/>
              <a:buNone/>
              <a:tabLst/>
              <a:defRPr/>
            </a:pPr>
            <a:r>
              <a:rPr lang="fr-FR" dirty="0" smtClean="0"/>
              <a:t>Prénom Nom Poste…</a:t>
            </a:r>
          </a:p>
        </p:txBody>
      </p:sp>
      <p:sp>
        <p:nvSpPr>
          <p:cNvPr id="23" name="Espace réservé du texte 13"/>
          <p:cNvSpPr>
            <a:spLocks noGrp="1"/>
          </p:cNvSpPr>
          <p:nvPr>
            <p:ph type="body" sz="quarter" idx="25" hasCustomPrompt="1"/>
          </p:nvPr>
        </p:nvSpPr>
        <p:spPr>
          <a:xfrm>
            <a:off x="6751762" y="4737100"/>
            <a:ext cx="1943100" cy="1473200"/>
          </a:xfrm>
        </p:spPr>
        <p:txBody>
          <a:bodyPr>
            <a:noAutofit/>
          </a:bodyPr>
          <a:lstStyle>
            <a:lvl1pPr marL="53100" indent="0" algn="ctr">
              <a:buNone/>
              <a:defRPr sz="1600" b="0" i="0" baseline="0"/>
            </a:lvl1pPr>
          </a:lstStyle>
          <a:p>
            <a:pPr lvl="0"/>
            <a:r>
              <a:rPr lang="fr-FR" dirty="0" smtClean="0"/>
              <a:t>Descriptif des missions, présentation…</a:t>
            </a:r>
            <a:endParaRPr lang="fr-FR" dirty="0"/>
          </a:p>
        </p:txBody>
      </p:sp>
      <p:sp>
        <p:nvSpPr>
          <p:cNvPr id="24" name="Espace réservé du texte 4"/>
          <p:cNvSpPr>
            <a:spLocks noGrp="1"/>
          </p:cNvSpPr>
          <p:nvPr>
            <p:ph type="body" sz="quarter" idx="26" hasCustomPrompt="1"/>
          </p:nvPr>
        </p:nvSpPr>
        <p:spPr>
          <a:xfrm>
            <a:off x="1619590" y="0"/>
            <a:ext cx="1226977" cy="981075"/>
          </a:xfrm>
        </p:spPr>
        <p:txBody>
          <a:bodyPr>
            <a:normAutofit/>
          </a:bodyPr>
          <a:lstStyle>
            <a:lvl1pPr marL="53100" indent="0">
              <a:buNone/>
              <a:defRPr sz="4800" b="1">
                <a:solidFill>
                  <a:schemeClr val="accent1"/>
                </a:solidFill>
              </a:defRPr>
            </a:lvl1pPr>
          </a:lstStyle>
          <a:p>
            <a:pPr lvl="0"/>
            <a:r>
              <a:rPr lang="fr-FR" dirty="0" smtClean="0"/>
              <a:t>1.A.</a:t>
            </a:r>
            <a:endParaRPr lang="fr-FR" dirty="0"/>
          </a:p>
        </p:txBody>
      </p:sp>
    </p:spTree>
    <p:extLst>
      <p:ext uri="{BB962C8B-B14F-4D97-AF65-F5344CB8AC3E}">
        <p14:creationId xmlns:p14="http://schemas.microsoft.com/office/powerpoint/2010/main" val="418952678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et texte">
    <p:spTree>
      <p:nvGrpSpPr>
        <p:cNvPr id="1" name=""/>
        <p:cNvGrpSpPr/>
        <p:nvPr/>
      </p:nvGrpSpPr>
      <p:grpSpPr>
        <a:xfrm>
          <a:off x="0" y="0"/>
          <a:ext cx="0" cy="0"/>
          <a:chOff x="0" y="0"/>
          <a:chExt cx="0" cy="0"/>
        </a:xfrm>
      </p:grpSpPr>
      <p:sp>
        <p:nvSpPr>
          <p:cNvPr id="8" name="Rectangle 7"/>
          <p:cNvSpPr/>
          <p:nvPr userDrawn="1"/>
        </p:nvSpPr>
        <p:spPr>
          <a:xfrm>
            <a:off x="5023822" y="-228600"/>
            <a:ext cx="4526578" cy="74422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Content Placeholder 5"/>
          <p:cNvSpPr>
            <a:spLocks noGrp="1"/>
          </p:cNvSpPr>
          <p:nvPr>
            <p:ph sz="quarter" idx="4"/>
          </p:nvPr>
        </p:nvSpPr>
        <p:spPr>
          <a:xfrm>
            <a:off x="352425" y="1602889"/>
            <a:ext cx="4041775" cy="4547087"/>
          </a:xfrm>
        </p:spPr>
        <p:txBody>
          <a:bodyPr anchor="ctr"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706C167E-979F-44B0-80C2-28E132257AD4}" type="datetime1">
              <a:rPr lang="fr-FR" smtClean="0"/>
              <a:t>30/06/2023</a:t>
            </a:fld>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1D5EA83-93EF-7C47-83E5-EC4E80D28D49}" type="slidenum">
              <a:rPr lang="en-US" smtClean="0"/>
              <a:t>‹N°›</a:t>
            </a:fld>
            <a:endParaRPr lang="en-US"/>
          </a:p>
        </p:txBody>
      </p:sp>
      <p:sp>
        <p:nvSpPr>
          <p:cNvPr id="10" name="Title 1"/>
          <p:cNvSpPr>
            <a:spLocks noGrp="1"/>
          </p:cNvSpPr>
          <p:nvPr>
            <p:ph type="title" hasCustomPrompt="1"/>
          </p:nvPr>
        </p:nvSpPr>
        <p:spPr>
          <a:xfrm>
            <a:off x="1774825" y="290286"/>
            <a:ext cx="3152178" cy="928914"/>
          </a:xfrm>
          <a:prstGeom prst="rect">
            <a:avLst/>
          </a:prstGeom>
        </p:spPr>
        <p:txBody>
          <a:bodyPr anchor="b" anchorCtr="0">
            <a:normAutofit/>
          </a:bodyPr>
          <a:lstStyle>
            <a:lvl1pPr>
              <a:defRPr sz="2800" b="1" baseline="0"/>
            </a:lvl1pPr>
          </a:lstStyle>
          <a:p>
            <a:r>
              <a:rPr lang="fr-FR" dirty="0" smtClean="0"/>
              <a:t>TITRE DE DIAPOSITIVE</a:t>
            </a:r>
            <a:endParaRPr lang="en-US" dirty="0"/>
          </a:p>
        </p:txBody>
      </p:sp>
      <p:sp>
        <p:nvSpPr>
          <p:cNvPr id="12" name="Espace réservé pour une image  11"/>
          <p:cNvSpPr>
            <a:spLocks noGrp="1"/>
          </p:cNvSpPr>
          <p:nvPr>
            <p:ph type="pic" sz="quarter" idx="13"/>
          </p:nvPr>
        </p:nvSpPr>
        <p:spPr>
          <a:xfrm>
            <a:off x="5368067" y="559399"/>
            <a:ext cx="3238052" cy="5590578"/>
          </a:xfrm>
        </p:spPr>
        <p:txBody>
          <a:bodyPr/>
          <a:lstStyle>
            <a:lvl1pPr>
              <a:defRPr/>
            </a:lvl1pPr>
          </a:lstStyle>
          <a:p>
            <a:r>
              <a:rPr lang="fr-FR" smtClean="0"/>
              <a:t>Cliquez sur l'icône pour ajouter une image</a:t>
            </a:r>
            <a:endParaRPr lang="fr-FR" dirty="0"/>
          </a:p>
        </p:txBody>
      </p:sp>
      <p:cxnSp>
        <p:nvCxnSpPr>
          <p:cNvPr id="11" name="Straight Connector 6"/>
          <p:cNvCxnSpPr/>
          <p:nvPr userDrawn="1"/>
        </p:nvCxnSpPr>
        <p:spPr>
          <a:xfrm>
            <a:off x="1774825" y="1219200"/>
            <a:ext cx="3152178" cy="0"/>
          </a:xfrm>
          <a:prstGeom prst="line">
            <a:avLst/>
          </a:prstGeom>
          <a:ln w="57150" cmpd="sng">
            <a:solidFill>
              <a:srgbClr val="FFF10B"/>
            </a:solidFill>
          </a:ln>
          <a:effectLst/>
        </p:spPr>
        <p:style>
          <a:lnRef idx="2">
            <a:schemeClr val="accent1"/>
          </a:lnRef>
          <a:fillRef idx="0">
            <a:schemeClr val="accent1"/>
          </a:fillRef>
          <a:effectRef idx="1">
            <a:schemeClr val="accent1"/>
          </a:effectRef>
          <a:fontRef idx="minor">
            <a:schemeClr val="tx1"/>
          </a:fontRef>
        </p:style>
      </p:cxnSp>
      <p:sp>
        <p:nvSpPr>
          <p:cNvPr id="13" name="Espace réservé du texte 4"/>
          <p:cNvSpPr>
            <a:spLocks noGrp="1"/>
          </p:cNvSpPr>
          <p:nvPr>
            <p:ph type="body" sz="quarter" idx="14" hasCustomPrompt="1"/>
          </p:nvPr>
        </p:nvSpPr>
        <p:spPr>
          <a:xfrm>
            <a:off x="1619590" y="0"/>
            <a:ext cx="1226977" cy="981075"/>
          </a:xfrm>
        </p:spPr>
        <p:txBody>
          <a:bodyPr>
            <a:normAutofit/>
          </a:bodyPr>
          <a:lstStyle>
            <a:lvl1pPr marL="53100" indent="0">
              <a:buNone/>
              <a:defRPr sz="3600" b="1">
                <a:solidFill>
                  <a:schemeClr val="accent1"/>
                </a:solidFill>
              </a:defRPr>
            </a:lvl1pPr>
          </a:lstStyle>
          <a:p>
            <a:pPr lvl="0"/>
            <a:r>
              <a:rPr lang="fr-FR" dirty="0" smtClean="0"/>
              <a:t>1.A.</a:t>
            </a:r>
            <a:endParaRPr lang="fr-FR" dirty="0"/>
          </a:p>
        </p:txBody>
      </p:sp>
    </p:spTree>
    <p:extLst>
      <p:ext uri="{BB962C8B-B14F-4D97-AF65-F5344CB8AC3E}">
        <p14:creationId xmlns:p14="http://schemas.microsoft.com/office/powerpoint/2010/main" val="361130044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images et texte">
    <p:spTree>
      <p:nvGrpSpPr>
        <p:cNvPr id="1" name=""/>
        <p:cNvGrpSpPr/>
        <p:nvPr/>
      </p:nvGrpSpPr>
      <p:grpSpPr>
        <a:xfrm>
          <a:off x="0" y="0"/>
          <a:ext cx="0" cy="0"/>
          <a:chOff x="0" y="0"/>
          <a:chExt cx="0" cy="0"/>
        </a:xfrm>
      </p:grpSpPr>
      <p:sp>
        <p:nvSpPr>
          <p:cNvPr id="8" name="Rectangle 7"/>
          <p:cNvSpPr/>
          <p:nvPr userDrawn="1"/>
        </p:nvSpPr>
        <p:spPr>
          <a:xfrm>
            <a:off x="4994794" y="-228600"/>
            <a:ext cx="4526578" cy="74422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Content Placeholder 5"/>
          <p:cNvSpPr>
            <a:spLocks noGrp="1"/>
          </p:cNvSpPr>
          <p:nvPr>
            <p:ph sz="quarter" idx="4"/>
          </p:nvPr>
        </p:nvSpPr>
        <p:spPr>
          <a:xfrm>
            <a:off x="352425" y="1602889"/>
            <a:ext cx="4041775" cy="4547087"/>
          </a:xfrm>
        </p:spPr>
        <p:txBody>
          <a:bodyPr anchor="ctr"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171328D-E49F-492E-A0BC-8AE140AB519B}" type="datetime1">
              <a:rPr lang="fr-FR" smtClean="0"/>
              <a:t>30/06/2023</a:t>
            </a:fld>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1D5EA83-93EF-7C47-83E5-EC4E80D28D49}" type="slidenum">
              <a:rPr lang="en-US" smtClean="0"/>
              <a:t>‹N°›</a:t>
            </a:fld>
            <a:endParaRPr lang="en-US"/>
          </a:p>
        </p:txBody>
      </p:sp>
      <p:sp>
        <p:nvSpPr>
          <p:cNvPr id="10" name="Title 1"/>
          <p:cNvSpPr>
            <a:spLocks noGrp="1"/>
          </p:cNvSpPr>
          <p:nvPr>
            <p:ph type="title" hasCustomPrompt="1"/>
          </p:nvPr>
        </p:nvSpPr>
        <p:spPr>
          <a:xfrm>
            <a:off x="1774825" y="290286"/>
            <a:ext cx="3152178" cy="928914"/>
          </a:xfrm>
          <a:prstGeom prst="rect">
            <a:avLst/>
          </a:prstGeom>
        </p:spPr>
        <p:txBody>
          <a:bodyPr anchor="b" anchorCtr="0">
            <a:normAutofit/>
          </a:bodyPr>
          <a:lstStyle>
            <a:lvl1pPr>
              <a:defRPr sz="2800" b="1" baseline="0"/>
            </a:lvl1pPr>
          </a:lstStyle>
          <a:p>
            <a:r>
              <a:rPr lang="fr-FR" dirty="0" smtClean="0"/>
              <a:t>TITRE DE DIAPOSITIVE</a:t>
            </a:r>
            <a:endParaRPr lang="en-US" dirty="0"/>
          </a:p>
        </p:txBody>
      </p:sp>
      <p:sp>
        <p:nvSpPr>
          <p:cNvPr id="12" name="Espace réservé pour une image  11"/>
          <p:cNvSpPr>
            <a:spLocks noGrp="1"/>
          </p:cNvSpPr>
          <p:nvPr>
            <p:ph type="pic" sz="quarter" idx="13" hasCustomPrompt="1"/>
          </p:nvPr>
        </p:nvSpPr>
        <p:spPr>
          <a:xfrm>
            <a:off x="5164867" y="1951225"/>
            <a:ext cx="1800000" cy="1800000"/>
          </a:xfrm>
        </p:spPr>
        <p:txBody>
          <a:bodyPr/>
          <a:lstStyle>
            <a:lvl1pPr marL="53100" indent="0">
              <a:buNone/>
              <a:defRPr/>
            </a:lvl1pPr>
          </a:lstStyle>
          <a:p>
            <a:r>
              <a:rPr lang="fr-FR" dirty="0" smtClean="0"/>
              <a:t>Votre image</a:t>
            </a:r>
            <a:endParaRPr lang="fr-FR" dirty="0"/>
          </a:p>
        </p:txBody>
      </p:sp>
      <p:sp>
        <p:nvSpPr>
          <p:cNvPr id="11" name="Espace réservé pour une image  11"/>
          <p:cNvSpPr>
            <a:spLocks noGrp="1"/>
          </p:cNvSpPr>
          <p:nvPr>
            <p:ph type="pic" sz="quarter" idx="14" hasCustomPrompt="1"/>
          </p:nvPr>
        </p:nvSpPr>
        <p:spPr>
          <a:xfrm>
            <a:off x="7236311" y="1951225"/>
            <a:ext cx="1800000" cy="1800000"/>
          </a:xfrm>
        </p:spPr>
        <p:txBody>
          <a:bodyPr/>
          <a:lstStyle>
            <a:lvl1pPr marL="53100" indent="0">
              <a:buNone/>
              <a:defRPr/>
            </a:lvl1pPr>
          </a:lstStyle>
          <a:p>
            <a:r>
              <a:rPr lang="fr-FR" dirty="0" smtClean="0"/>
              <a:t>Votre image</a:t>
            </a:r>
            <a:endParaRPr lang="fr-FR" dirty="0"/>
          </a:p>
        </p:txBody>
      </p:sp>
      <p:sp>
        <p:nvSpPr>
          <p:cNvPr id="13" name="Espace réservé pour une image  11"/>
          <p:cNvSpPr>
            <a:spLocks noGrp="1"/>
          </p:cNvSpPr>
          <p:nvPr>
            <p:ph type="pic" sz="quarter" idx="15" hasCustomPrompt="1"/>
          </p:nvPr>
        </p:nvSpPr>
        <p:spPr>
          <a:xfrm>
            <a:off x="5164867" y="4034251"/>
            <a:ext cx="1800000" cy="1800000"/>
          </a:xfrm>
        </p:spPr>
        <p:txBody>
          <a:bodyPr/>
          <a:lstStyle>
            <a:lvl1pPr marL="53100" indent="0">
              <a:buNone/>
              <a:defRPr/>
            </a:lvl1pPr>
          </a:lstStyle>
          <a:p>
            <a:r>
              <a:rPr lang="fr-FR" dirty="0" smtClean="0"/>
              <a:t>Votre image</a:t>
            </a:r>
            <a:endParaRPr lang="fr-FR" dirty="0"/>
          </a:p>
        </p:txBody>
      </p:sp>
      <p:sp>
        <p:nvSpPr>
          <p:cNvPr id="14" name="Espace réservé pour une image  11"/>
          <p:cNvSpPr>
            <a:spLocks noGrp="1"/>
          </p:cNvSpPr>
          <p:nvPr>
            <p:ph type="pic" sz="quarter" idx="16" hasCustomPrompt="1"/>
          </p:nvPr>
        </p:nvSpPr>
        <p:spPr>
          <a:xfrm>
            <a:off x="7236311" y="4034251"/>
            <a:ext cx="1800000" cy="1800000"/>
          </a:xfrm>
        </p:spPr>
        <p:txBody>
          <a:bodyPr/>
          <a:lstStyle>
            <a:lvl1pPr marL="53100" indent="0">
              <a:buNone/>
              <a:defRPr/>
            </a:lvl1pPr>
          </a:lstStyle>
          <a:p>
            <a:r>
              <a:rPr lang="fr-FR" dirty="0" smtClean="0"/>
              <a:t>Votre image</a:t>
            </a:r>
            <a:endParaRPr lang="fr-FR" dirty="0"/>
          </a:p>
        </p:txBody>
      </p:sp>
      <p:cxnSp>
        <p:nvCxnSpPr>
          <p:cNvPr id="15" name="Straight Connector 6"/>
          <p:cNvCxnSpPr/>
          <p:nvPr userDrawn="1"/>
        </p:nvCxnSpPr>
        <p:spPr>
          <a:xfrm>
            <a:off x="1774825" y="1219200"/>
            <a:ext cx="3152178" cy="0"/>
          </a:xfrm>
          <a:prstGeom prst="line">
            <a:avLst/>
          </a:prstGeom>
          <a:ln w="57150" cmpd="sng">
            <a:solidFill>
              <a:srgbClr val="FFF10B"/>
            </a:solidFill>
          </a:ln>
          <a:effectLst/>
        </p:spPr>
        <p:style>
          <a:lnRef idx="2">
            <a:schemeClr val="accent1"/>
          </a:lnRef>
          <a:fillRef idx="0">
            <a:schemeClr val="accent1"/>
          </a:fillRef>
          <a:effectRef idx="1">
            <a:schemeClr val="accent1"/>
          </a:effectRef>
          <a:fontRef idx="minor">
            <a:schemeClr val="tx1"/>
          </a:fontRef>
        </p:style>
      </p:cxnSp>
      <p:sp>
        <p:nvSpPr>
          <p:cNvPr id="16" name="Espace réservé du texte 4"/>
          <p:cNvSpPr>
            <a:spLocks noGrp="1"/>
          </p:cNvSpPr>
          <p:nvPr>
            <p:ph type="body" sz="quarter" idx="17" hasCustomPrompt="1"/>
          </p:nvPr>
        </p:nvSpPr>
        <p:spPr>
          <a:xfrm>
            <a:off x="1619590" y="0"/>
            <a:ext cx="1226977" cy="981075"/>
          </a:xfrm>
        </p:spPr>
        <p:txBody>
          <a:bodyPr>
            <a:normAutofit/>
          </a:bodyPr>
          <a:lstStyle>
            <a:lvl1pPr marL="53100" indent="0">
              <a:buNone/>
              <a:defRPr sz="3600" b="1">
                <a:solidFill>
                  <a:schemeClr val="accent1"/>
                </a:solidFill>
              </a:defRPr>
            </a:lvl1pPr>
          </a:lstStyle>
          <a:p>
            <a:pPr lvl="0"/>
            <a:r>
              <a:rPr lang="fr-FR" dirty="0" smtClean="0"/>
              <a:t>1.A.</a:t>
            </a:r>
            <a:endParaRPr lang="fr-FR" dirty="0"/>
          </a:p>
        </p:txBody>
      </p:sp>
    </p:spTree>
    <p:extLst>
      <p:ext uri="{BB962C8B-B14F-4D97-AF65-F5344CB8AC3E}">
        <p14:creationId xmlns:p14="http://schemas.microsoft.com/office/powerpoint/2010/main" val="401438895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fr-FR" smtClean="0"/>
              <a:t>Modifiez le style du titre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F428798-7846-4DA8-9600-9063854C89CB}" type="datetime1">
              <a:rPr lang="fr-FR" smtClean="0"/>
              <a:t>30/06/2023</a:t>
            </a:fld>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1D5EA83-93EF-7C47-83E5-EC4E80D28D49}" type="slidenum">
              <a:rPr lang="en-US" smtClean="0"/>
              <a:t>‹N°›</a:t>
            </a:fld>
            <a:endParaRPr lang="en-US"/>
          </a:p>
        </p:txBody>
      </p:sp>
    </p:spTree>
    <p:extLst>
      <p:ext uri="{BB962C8B-B14F-4D97-AF65-F5344CB8AC3E}">
        <p14:creationId xmlns:p14="http://schemas.microsoft.com/office/powerpoint/2010/main" val="72647033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a:xfrm>
            <a:off x="457200" y="6356350"/>
            <a:ext cx="2133600" cy="365125"/>
          </a:xfrm>
          <a:prstGeom prst="rect">
            <a:avLst/>
          </a:prstGeom>
        </p:spPr>
        <p:txBody>
          <a:bodyPr/>
          <a:lstStyle/>
          <a:p>
            <a:fld id="{2026082E-7F8A-4F58-96E5-586B59449A4E}" type="datetime1">
              <a:rPr lang="fr-FR" smtClean="0"/>
              <a:t>30/06/2023</a:t>
            </a:fld>
            <a:endParaRPr lang="en-US"/>
          </a:p>
        </p:txBody>
      </p:sp>
      <p:sp>
        <p:nvSpPr>
          <p:cNvPr id="4" name="Espace réservé du numéro de diapositive 3"/>
          <p:cNvSpPr>
            <a:spLocks noGrp="1"/>
          </p:cNvSpPr>
          <p:nvPr>
            <p:ph type="sldNum" sz="quarter" idx="11"/>
          </p:nvPr>
        </p:nvSpPr>
        <p:spPr>
          <a:xfrm>
            <a:off x="6553200" y="6356350"/>
            <a:ext cx="2133600" cy="365125"/>
          </a:xfrm>
          <a:prstGeom prst="rect">
            <a:avLst/>
          </a:prstGeom>
        </p:spPr>
        <p:txBody>
          <a:bodyPr/>
          <a:lstStyle/>
          <a:p>
            <a:fld id="{81D5EA83-93EF-7C47-83E5-EC4E80D28D49}" type="slidenum">
              <a:rPr lang="en-US" smtClean="0"/>
              <a:t>‹N°›</a:t>
            </a:fld>
            <a:endParaRPr lang="en-US"/>
          </a:p>
        </p:txBody>
      </p:sp>
      <p:sp>
        <p:nvSpPr>
          <p:cNvPr id="6" name="Espace réservé pour une image  5"/>
          <p:cNvSpPr>
            <a:spLocks noGrp="1"/>
          </p:cNvSpPr>
          <p:nvPr>
            <p:ph type="pic" sz="quarter" idx="12"/>
          </p:nvPr>
        </p:nvSpPr>
        <p:spPr>
          <a:xfrm>
            <a:off x="0" y="0"/>
            <a:ext cx="9077325" cy="6858000"/>
          </a:xfrm>
        </p:spPr>
        <p:txBody>
          <a:bodyPr/>
          <a:lstStyle/>
          <a:p>
            <a:r>
              <a:rPr lang="fr-FR" smtClean="0"/>
              <a:t>Cliquez sur l'icône pour ajouter une image</a:t>
            </a:r>
            <a:endParaRPr lang="fr-FR" dirty="0"/>
          </a:p>
        </p:txBody>
      </p:sp>
      <p:sp>
        <p:nvSpPr>
          <p:cNvPr id="8" name="Espace réservé du texte 7"/>
          <p:cNvSpPr>
            <a:spLocks noGrp="1"/>
          </p:cNvSpPr>
          <p:nvPr>
            <p:ph type="body" sz="quarter" idx="13" hasCustomPrompt="1"/>
          </p:nvPr>
        </p:nvSpPr>
        <p:spPr>
          <a:xfrm>
            <a:off x="5359400" y="1549400"/>
            <a:ext cx="3784600" cy="4622800"/>
          </a:xfrm>
          <a:solidFill>
            <a:schemeClr val="accent1">
              <a:alpha val="76000"/>
            </a:schemeClr>
          </a:solidFill>
        </p:spPr>
        <p:txBody>
          <a:bodyPr rIns="396000" anchor="ctr" anchorCtr="0"/>
          <a:lstStyle>
            <a:lvl1pPr marL="53100" indent="0">
              <a:buNone/>
              <a:defRPr baseline="0"/>
            </a:lvl1pPr>
          </a:lstStyle>
          <a:p>
            <a:pPr lvl="0"/>
            <a:r>
              <a:rPr lang="fr-FR" dirty="0" smtClean="0"/>
              <a:t>Vous pouvez mettre un texte qui décrit l’image ou donne une indication supplémentaire à votre présentation</a:t>
            </a:r>
          </a:p>
        </p:txBody>
      </p:sp>
    </p:spTree>
    <p:extLst>
      <p:ext uri="{BB962C8B-B14F-4D97-AF65-F5344CB8AC3E}">
        <p14:creationId xmlns:p14="http://schemas.microsoft.com/office/powerpoint/2010/main" val="214783228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phiques">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a:xfrm>
            <a:off x="457200" y="6356350"/>
            <a:ext cx="2133600" cy="365125"/>
          </a:xfrm>
          <a:prstGeom prst="rect">
            <a:avLst/>
          </a:prstGeom>
        </p:spPr>
        <p:txBody>
          <a:bodyPr/>
          <a:lstStyle/>
          <a:p>
            <a:fld id="{FB571D68-2E5D-4599-8420-CFBBBD82E89D}" type="datetime1">
              <a:rPr lang="fr-FR" smtClean="0"/>
              <a:t>30/06/2023</a:t>
            </a:fld>
            <a:endParaRPr lang="en-US" dirty="0"/>
          </a:p>
        </p:txBody>
      </p:sp>
      <p:sp>
        <p:nvSpPr>
          <p:cNvPr id="4" name="Espace réservé du numéro de diapositive 3"/>
          <p:cNvSpPr>
            <a:spLocks noGrp="1"/>
          </p:cNvSpPr>
          <p:nvPr>
            <p:ph type="sldNum" sz="quarter" idx="11"/>
          </p:nvPr>
        </p:nvSpPr>
        <p:spPr>
          <a:xfrm>
            <a:off x="6553200" y="6356350"/>
            <a:ext cx="2133600" cy="365125"/>
          </a:xfrm>
          <a:prstGeom prst="rect">
            <a:avLst/>
          </a:prstGeom>
        </p:spPr>
        <p:txBody>
          <a:bodyPr/>
          <a:lstStyle/>
          <a:p>
            <a:fld id="{81D5EA83-93EF-7C47-83E5-EC4E80D28D49}" type="slidenum">
              <a:rPr lang="en-US" smtClean="0"/>
              <a:t>‹N°›</a:t>
            </a:fld>
            <a:endParaRPr lang="en-US"/>
          </a:p>
        </p:txBody>
      </p:sp>
      <p:sp>
        <p:nvSpPr>
          <p:cNvPr id="5" name="Title 1"/>
          <p:cNvSpPr>
            <a:spLocks noGrp="1"/>
          </p:cNvSpPr>
          <p:nvPr>
            <p:ph type="title" hasCustomPrompt="1"/>
          </p:nvPr>
        </p:nvSpPr>
        <p:spPr>
          <a:xfrm>
            <a:off x="1900362" y="188686"/>
            <a:ext cx="6786438" cy="928914"/>
          </a:xfrm>
          <a:prstGeom prst="rect">
            <a:avLst/>
          </a:prstGeom>
        </p:spPr>
        <p:txBody>
          <a:bodyPr anchor="b" anchorCtr="0">
            <a:normAutofit/>
          </a:bodyPr>
          <a:lstStyle>
            <a:lvl1pPr>
              <a:defRPr sz="2800" b="1" baseline="0"/>
            </a:lvl1pPr>
          </a:lstStyle>
          <a:p>
            <a:r>
              <a:rPr lang="fr-FR" dirty="0" smtClean="0"/>
              <a:t>TITRE DE DIAPOSITIVE</a:t>
            </a:r>
            <a:endParaRPr lang="en-US" dirty="0"/>
          </a:p>
        </p:txBody>
      </p:sp>
      <p:cxnSp>
        <p:nvCxnSpPr>
          <p:cNvPr id="6" name="Straight Connector 6"/>
          <p:cNvCxnSpPr/>
          <p:nvPr userDrawn="1"/>
        </p:nvCxnSpPr>
        <p:spPr>
          <a:xfrm>
            <a:off x="2846567" y="1104900"/>
            <a:ext cx="4607195" cy="0"/>
          </a:xfrm>
          <a:prstGeom prst="line">
            <a:avLst/>
          </a:prstGeom>
          <a:ln w="57150" cmpd="sng">
            <a:solidFill>
              <a:srgbClr val="FFF10B"/>
            </a:solidFill>
          </a:ln>
          <a:effectLst/>
        </p:spPr>
        <p:style>
          <a:lnRef idx="2">
            <a:schemeClr val="accent1"/>
          </a:lnRef>
          <a:fillRef idx="0">
            <a:schemeClr val="accent1"/>
          </a:fillRef>
          <a:effectRef idx="1">
            <a:schemeClr val="accent1"/>
          </a:effectRef>
          <a:fontRef idx="minor">
            <a:schemeClr val="tx1"/>
          </a:fontRef>
        </p:style>
      </p:cxnSp>
      <p:sp>
        <p:nvSpPr>
          <p:cNvPr id="7" name="Subtitle 2"/>
          <p:cNvSpPr>
            <a:spLocks noGrp="1"/>
          </p:cNvSpPr>
          <p:nvPr>
            <p:ph type="subTitle" idx="13" hasCustomPrompt="1"/>
          </p:nvPr>
        </p:nvSpPr>
        <p:spPr>
          <a:xfrm>
            <a:off x="1900362" y="1104900"/>
            <a:ext cx="6786438" cy="571500"/>
          </a:xfrm>
        </p:spPr>
        <p:txBody>
          <a:bodyPr>
            <a:normAutofit/>
          </a:bodyPr>
          <a:lstStyle>
            <a:lvl1pPr marL="0" indent="0" algn="ctr">
              <a:buNone/>
              <a:defRPr sz="2000" i="1"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Ajouter des graphiques à vos présentations les rendra plus dynamiques</a:t>
            </a:r>
            <a:endParaRPr lang="en-US" dirty="0"/>
          </a:p>
        </p:txBody>
      </p:sp>
      <p:sp>
        <p:nvSpPr>
          <p:cNvPr id="9" name="Espace réservé du graphique 8"/>
          <p:cNvSpPr>
            <a:spLocks noGrp="1"/>
          </p:cNvSpPr>
          <p:nvPr>
            <p:ph type="chart" sz="quarter" idx="14" hasCustomPrompt="1"/>
          </p:nvPr>
        </p:nvSpPr>
        <p:spPr>
          <a:xfrm>
            <a:off x="457200" y="2197100"/>
            <a:ext cx="2133600" cy="1943100"/>
          </a:xfrm>
        </p:spPr>
        <p:txBody>
          <a:bodyPr>
            <a:normAutofit/>
          </a:bodyPr>
          <a:lstStyle>
            <a:lvl1pPr marL="53100" indent="0">
              <a:buNone/>
              <a:defRPr sz="2400"/>
            </a:lvl1pPr>
          </a:lstStyle>
          <a:p>
            <a:r>
              <a:rPr lang="fr-FR" dirty="0" smtClean="0"/>
              <a:t>Graphique 1 : cliquer sur l’icône</a:t>
            </a:r>
            <a:endParaRPr lang="fr-FR" dirty="0"/>
          </a:p>
        </p:txBody>
      </p:sp>
      <p:sp>
        <p:nvSpPr>
          <p:cNvPr id="10" name="Espace réservé du graphique 8"/>
          <p:cNvSpPr>
            <a:spLocks noGrp="1"/>
          </p:cNvSpPr>
          <p:nvPr>
            <p:ph type="chart" sz="quarter" idx="15" hasCustomPrompt="1"/>
          </p:nvPr>
        </p:nvSpPr>
        <p:spPr>
          <a:xfrm>
            <a:off x="3619500" y="2197100"/>
            <a:ext cx="2133600" cy="1943100"/>
          </a:xfrm>
        </p:spPr>
        <p:txBody>
          <a:bodyPr>
            <a:normAutofit/>
          </a:bodyPr>
          <a:lstStyle>
            <a:lvl1pPr marL="53100" indent="0">
              <a:buNone/>
              <a:defRPr sz="2400"/>
            </a:lvl1pPr>
          </a:lstStyle>
          <a:p>
            <a:r>
              <a:rPr lang="fr-FR" dirty="0" smtClean="0"/>
              <a:t>Graphique 2</a:t>
            </a:r>
            <a:endParaRPr lang="fr-FR" dirty="0"/>
          </a:p>
        </p:txBody>
      </p:sp>
      <p:sp>
        <p:nvSpPr>
          <p:cNvPr id="11" name="Espace réservé du graphique 8"/>
          <p:cNvSpPr>
            <a:spLocks noGrp="1"/>
          </p:cNvSpPr>
          <p:nvPr>
            <p:ph type="chart" sz="quarter" idx="16" hasCustomPrompt="1"/>
          </p:nvPr>
        </p:nvSpPr>
        <p:spPr>
          <a:xfrm>
            <a:off x="6565900" y="2197100"/>
            <a:ext cx="2133600" cy="1943100"/>
          </a:xfrm>
        </p:spPr>
        <p:txBody>
          <a:bodyPr>
            <a:normAutofit/>
          </a:bodyPr>
          <a:lstStyle>
            <a:lvl1pPr marL="53100" indent="0">
              <a:buNone/>
              <a:defRPr sz="2400"/>
            </a:lvl1pPr>
          </a:lstStyle>
          <a:p>
            <a:r>
              <a:rPr lang="fr-FR" dirty="0" smtClean="0"/>
              <a:t>Graphique 2</a:t>
            </a:r>
            <a:endParaRPr lang="fr-FR" dirty="0"/>
          </a:p>
        </p:txBody>
      </p:sp>
      <p:sp>
        <p:nvSpPr>
          <p:cNvPr id="13" name="Espace réservé du texte 12"/>
          <p:cNvSpPr>
            <a:spLocks noGrp="1"/>
          </p:cNvSpPr>
          <p:nvPr>
            <p:ph type="body" sz="quarter" idx="17" hasCustomPrompt="1"/>
          </p:nvPr>
        </p:nvSpPr>
        <p:spPr>
          <a:xfrm>
            <a:off x="457200" y="4432300"/>
            <a:ext cx="2133600" cy="1924050"/>
          </a:xfrm>
        </p:spPr>
        <p:txBody>
          <a:bodyPr>
            <a:normAutofit/>
          </a:bodyPr>
          <a:lstStyle>
            <a:lvl1pPr>
              <a:defRPr sz="2400" baseline="0"/>
            </a:lvl1pPr>
          </a:lstStyle>
          <a:p>
            <a:pPr lvl="0"/>
            <a:r>
              <a:rPr lang="fr-FR" dirty="0" smtClean="0"/>
              <a:t>Commentaires au sujet des graphiques</a:t>
            </a:r>
          </a:p>
        </p:txBody>
      </p:sp>
      <p:sp>
        <p:nvSpPr>
          <p:cNvPr id="12" name="Espace réservé du texte 12"/>
          <p:cNvSpPr>
            <a:spLocks noGrp="1"/>
          </p:cNvSpPr>
          <p:nvPr>
            <p:ph type="body" sz="quarter" idx="18" hasCustomPrompt="1"/>
          </p:nvPr>
        </p:nvSpPr>
        <p:spPr>
          <a:xfrm>
            <a:off x="3619500" y="4432300"/>
            <a:ext cx="2133600" cy="1924050"/>
          </a:xfrm>
        </p:spPr>
        <p:txBody>
          <a:bodyPr>
            <a:normAutofit/>
          </a:bodyPr>
          <a:lstStyle>
            <a:lvl1pPr>
              <a:defRPr sz="2400" baseline="0"/>
            </a:lvl1pPr>
          </a:lstStyle>
          <a:p>
            <a:pPr lvl="0"/>
            <a:r>
              <a:rPr lang="fr-FR" dirty="0" smtClean="0"/>
              <a:t>Commentaires au sujet des graphiques</a:t>
            </a:r>
          </a:p>
        </p:txBody>
      </p:sp>
      <p:sp>
        <p:nvSpPr>
          <p:cNvPr id="14" name="Espace réservé du texte 12"/>
          <p:cNvSpPr>
            <a:spLocks noGrp="1"/>
          </p:cNvSpPr>
          <p:nvPr>
            <p:ph type="body" sz="quarter" idx="19" hasCustomPrompt="1"/>
          </p:nvPr>
        </p:nvSpPr>
        <p:spPr>
          <a:xfrm>
            <a:off x="6565900" y="4432300"/>
            <a:ext cx="2133600" cy="1924050"/>
          </a:xfrm>
        </p:spPr>
        <p:txBody>
          <a:bodyPr>
            <a:normAutofit/>
          </a:bodyPr>
          <a:lstStyle>
            <a:lvl1pPr>
              <a:defRPr sz="2400" baseline="0"/>
            </a:lvl1pPr>
          </a:lstStyle>
          <a:p>
            <a:pPr lvl="0"/>
            <a:r>
              <a:rPr lang="fr-FR" dirty="0" smtClean="0"/>
              <a:t>Commentaires au sujet des graphiques</a:t>
            </a:r>
          </a:p>
        </p:txBody>
      </p:sp>
      <p:sp>
        <p:nvSpPr>
          <p:cNvPr id="15" name="Espace réservé du texte 4"/>
          <p:cNvSpPr>
            <a:spLocks noGrp="1"/>
          </p:cNvSpPr>
          <p:nvPr>
            <p:ph type="body" sz="quarter" idx="20" hasCustomPrompt="1"/>
          </p:nvPr>
        </p:nvSpPr>
        <p:spPr>
          <a:xfrm>
            <a:off x="1619590" y="0"/>
            <a:ext cx="1226977" cy="981075"/>
          </a:xfrm>
        </p:spPr>
        <p:txBody>
          <a:bodyPr>
            <a:normAutofit/>
          </a:bodyPr>
          <a:lstStyle>
            <a:lvl1pPr marL="53100" indent="0">
              <a:buNone/>
              <a:defRPr sz="4800" b="1">
                <a:solidFill>
                  <a:schemeClr val="accent1"/>
                </a:solidFill>
              </a:defRPr>
            </a:lvl1pPr>
          </a:lstStyle>
          <a:p>
            <a:pPr lvl="0"/>
            <a:r>
              <a:rPr lang="fr-FR" dirty="0" smtClean="0"/>
              <a:t>1.A.</a:t>
            </a:r>
            <a:endParaRPr lang="fr-FR" dirty="0"/>
          </a:p>
        </p:txBody>
      </p:sp>
    </p:spTree>
    <p:extLst>
      <p:ext uri="{BB962C8B-B14F-4D97-AF65-F5344CB8AC3E}">
        <p14:creationId xmlns:p14="http://schemas.microsoft.com/office/powerpoint/2010/main" val="361389964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Diapo simpl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pPr>
              <a:defRPr/>
            </a:pPr>
            <a:fld id="{7354EFBA-DCDC-48B3-849C-59D67CFC6076}" type="datetime1">
              <a:rPr lang="fr-FR" sz="1200" smtClean="0"/>
              <a:t>30/06/2023</a:t>
            </a:fld>
            <a:endParaRPr lang="fr-FR" sz="1200"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F4668DC-857F-487D-BFFA-8C0CA5037977}" type="slidenum">
              <a:rPr lang="fr-BE" smtClean="0"/>
              <a:t>‹N°›</a:t>
            </a:fld>
            <a:endParaRPr lang="fr-BE"/>
          </a:p>
        </p:txBody>
      </p:sp>
      <p:sp>
        <p:nvSpPr>
          <p:cNvPr id="10" name="Title 1"/>
          <p:cNvSpPr>
            <a:spLocks noGrp="1"/>
          </p:cNvSpPr>
          <p:nvPr>
            <p:ph type="title" hasCustomPrompt="1"/>
          </p:nvPr>
        </p:nvSpPr>
        <p:spPr>
          <a:xfrm>
            <a:off x="1907704" y="134603"/>
            <a:ext cx="6786438" cy="703262"/>
          </a:xfrm>
          <a:prstGeom prst="rect">
            <a:avLst/>
          </a:prstGeom>
        </p:spPr>
        <p:txBody>
          <a:bodyPr anchor="b" anchorCtr="0"/>
          <a:lstStyle>
            <a:lvl1pPr>
              <a:defRPr sz="2800" b="1" baseline="0"/>
            </a:lvl1pPr>
          </a:lstStyle>
          <a:p>
            <a:r>
              <a:rPr lang="fr-FR" dirty="0" smtClean="0"/>
              <a:t>TITRE DE DIAPOSITIVE</a:t>
            </a:r>
            <a:endParaRPr lang="en-US" dirty="0"/>
          </a:p>
        </p:txBody>
      </p:sp>
      <p:cxnSp>
        <p:nvCxnSpPr>
          <p:cNvPr id="11" name="Straight Connector 6"/>
          <p:cNvCxnSpPr/>
          <p:nvPr/>
        </p:nvCxnSpPr>
        <p:spPr>
          <a:xfrm>
            <a:off x="2846566" y="852301"/>
            <a:ext cx="4607195" cy="0"/>
          </a:xfrm>
          <a:prstGeom prst="line">
            <a:avLst/>
          </a:prstGeom>
          <a:ln w="57150" cmpd="sng">
            <a:solidFill>
              <a:srgbClr val="FFF10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0819249"/>
      </p:ext>
    </p:extLst>
  </p:cSld>
  <p:clrMapOvr>
    <a:masterClrMapping/>
  </p:clrMapOvr>
  <p:timing>
    <p:tnLst>
      <p:par>
        <p:cTn id="1" dur="indefinite" restart="never" nodeType="tmRoot"/>
      </p:par>
    </p:tnLst>
  </p:timing>
  <p:hf sldNum="0" hdr="0" ftr="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2366755" y="143635"/>
            <a:ext cx="6096000" cy="1143000"/>
          </a:xfrm>
          <a:prstGeom prst="rect">
            <a:avLst/>
          </a:prstGeom>
        </p:spPr>
        <p:txBody>
          <a:bodyPr/>
          <a:lstStyle>
            <a:lvl1pPr>
              <a:defRPr cap="small" baseline="0"/>
            </a:lvl1pPr>
          </a:lstStyle>
          <a:p>
            <a:r>
              <a:rPr lang="fr-FR" smtClean="0"/>
              <a:t>Modifiez le style du titre</a:t>
            </a:r>
            <a:endParaRPr lang="fr-FR" dirty="0"/>
          </a:p>
        </p:txBody>
      </p:sp>
      <p:sp>
        <p:nvSpPr>
          <p:cNvPr id="3" name="Espace réservé du contenu 2"/>
          <p:cNvSpPr>
            <a:spLocks noGrp="1"/>
          </p:cNvSpPr>
          <p:nvPr>
            <p:ph idx="1"/>
          </p:nvPr>
        </p:nvSpPr>
        <p:spPr>
          <a:xfrm>
            <a:off x="2411760" y="1493785"/>
            <a:ext cx="6275040" cy="491098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numéro de diapositive 4"/>
          <p:cNvSpPr>
            <a:spLocks noGrp="1"/>
          </p:cNvSpPr>
          <p:nvPr>
            <p:ph type="sldNum" sz="quarter" idx="10"/>
          </p:nvPr>
        </p:nvSpPr>
        <p:spPr>
          <a:xfrm>
            <a:off x="6553200" y="6356350"/>
            <a:ext cx="2133600" cy="365125"/>
          </a:xfrm>
          <a:prstGeom prst="rect">
            <a:avLst/>
          </a:prstGeom>
        </p:spPr>
        <p:txBody>
          <a:bodyPr/>
          <a:lstStyle>
            <a:lvl1pPr>
              <a:defRPr/>
            </a:lvl1pPr>
          </a:lstStyle>
          <a:p>
            <a:fld id="{CF4668DC-857F-487D-BFFA-8C0CA5037977}" type="slidenum">
              <a:rPr lang="fr-BE" smtClean="0"/>
              <a:t>‹N°›</a:t>
            </a:fld>
            <a:endParaRPr lang="fr-BE"/>
          </a:p>
        </p:txBody>
      </p:sp>
    </p:spTree>
    <p:extLst>
      <p:ext uri="{BB962C8B-B14F-4D97-AF65-F5344CB8AC3E}">
        <p14:creationId xmlns:p14="http://schemas.microsoft.com/office/powerpoint/2010/main" val="34218226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2"/>
            <a:ext cx="7772400" cy="1362075"/>
          </a:xfrm>
          <a:prstGeom prst="rect">
            <a:avLst/>
          </a:prstGeo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Modifiez les styles du texte du masque</a:t>
            </a:r>
          </a:p>
        </p:txBody>
      </p:sp>
      <p:sp>
        <p:nvSpPr>
          <p:cNvPr id="4" name="Rectangle 9"/>
          <p:cNvSpPr>
            <a:spLocks noGrp="1" noChangeArrowheads="1"/>
          </p:cNvSpPr>
          <p:nvPr>
            <p:ph type="dt" sz="half" idx="10"/>
          </p:nvPr>
        </p:nvSpPr>
        <p:spPr>
          <a:xfrm>
            <a:off x="457200" y="6356350"/>
            <a:ext cx="2133600" cy="365125"/>
          </a:xfrm>
          <a:prstGeom prst="rect">
            <a:avLst/>
          </a:prstGeom>
          <a:ln/>
        </p:spPr>
        <p:txBody>
          <a:bodyPr/>
          <a:lstStyle>
            <a:lvl1pPr>
              <a:defRPr/>
            </a:lvl1pPr>
          </a:lstStyle>
          <a:p>
            <a:fld id="{CF44082B-3F71-4304-9C37-302E952910A6}" type="datetimeFigureOut">
              <a:rPr lang="fr-FR" smtClean="0"/>
              <a:t>30/06/2023</a:t>
            </a:fld>
            <a:endParaRPr lang="fr-FR"/>
          </a:p>
        </p:txBody>
      </p:sp>
      <p:sp>
        <p:nvSpPr>
          <p:cNvPr id="5" name="Rectangle 10"/>
          <p:cNvSpPr>
            <a:spLocks noGrp="1" noChangeArrowheads="1"/>
          </p:cNvSpPr>
          <p:nvPr>
            <p:ph type="ftr" sz="quarter" idx="11"/>
          </p:nvPr>
        </p:nvSpPr>
        <p:spPr>
          <a:xfrm>
            <a:off x="3352800" y="6248400"/>
            <a:ext cx="2971800" cy="457200"/>
          </a:xfrm>
          <a:prstGeom prst="rect">
            <a:avLst/>
          </a:prstGeom>
          <a:ln/>
        </p:spPr>
        <p:txBody>
          <a:bodyPr/>
          <a:lstStyle>
            <a:lvl1pPr>
              <a:defRPr/>
            </a:lvl1pPr>
          </a:lstStyle>
          <a:p>
            <a:endParaRPr lang="fr-FR"/>
          </a:p>
        </p:txBody>
      </p:sp>
      <p:sp>
        <p:nvSpPr>
          <p:cNvPr id="6" name="Rectangle 11"/>
          <p:cNvSpPr>
            <a:spLocks noGrp="1" noChangeArrowheads="1"/>
          </p:cNvSpPr>
          <p:nvPr>
            <p:ph type="sldNum" sz="quarter" idx="12"/>
          </p:nvPr>
        </p:nvSpPr>
        <p:spPr>
          <a:xfrm>
            <a:off x="6553200" y="6356350"/>
            <a:ext cx="2133600" cy="365125"/>
          </a:xfrm>
          <a:prstGeom prst="rect">
            <a:avLst/>
          </a:prstGeom>
          <a:ln/>
        </p:spPr>
        <p:txBody>
          <a:bodyPr/>
          <a:lstStyle>
            <a:lvl1pPr>
              <a:defRPr/>
            </a:lvl1pPr>
          </a:lstStyle>
          <a:p>
            <a:fld id="{0B01E652-B9C3-42EE-B01D-050653DC2D27}" type="slidenum">
              <a:rPr lang="fr-FR" smtClean="0"/>
              <a:t>‹N°›</a:t>
            </a:fld>
            <a:endParaRPr lang="fr-FR"/>
          </a:p>
        </p:txBody>
      </p:sp>
    </p:spTree>
    <p:extLst>
      <p:ext uri="{BB962C8B-B14F-4D97-AF65-F5344CB8AC3E}">
        <p14:creationId xmlns:p14="http://schemas.microsoft.com/office/powerpoint/2010/main" val="2560627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044700" y="1447800"/>
            <a:ext cx="6642100" cy="4678363"/>
          </a:xfrm>
        </p:spPr>
        <p:txBody>
          <a:bodyPr/>
          <a:lstStyle>
            <a:lvl1pPr marL="567450" indent="-514350">
              <a:buClr>
                <a:schemeClr val="tx1">
                  <a:lumMod val="65000"/>
                  <a:lumOff val="35000"/>
                </a:schemeClr>
              </a:buClr>
              <a:buFont typeface="+mj-lt"/>
              <a:buAutoNum type="arabicPeriod"/>
              <a:defRPr b="1" baseline="0"/>
            </a:lvl1pPr>
            <a:lvl2pPr marL="971550" indent="-514350">
              <a:buClr>
                <a:schemeClr val="tx1">
                  <a:lumMod val="65000"/>
                  <a:lumOff val="35000"/>
                </a:schemeClr>
              </a:buClr>
              <a:buFont typeface="+mj-lt"/>
              <a:buAutoNum type="alphaUcPeriod"/>
              <a:defRPr baseline="0"/>
            </a:lvl2pPr>
            <a:lvl3pPr marL="1371600" indent="-457200">
              <a:buFont typeface="+mj-lt"/>
              <a:buAutoNum type="arabicPeriod"/>
              <a:defRPr baseline="0"/>
            </a:lvl3pPr>
            <a:lvl4pPr marL="1828800" indent="-457200">
              <a:buFont typeface="+mj-lt"/>
              <a:buAutoNum type="arabicPeriod"/>
              <a:defRPr/>
            </a:lvl4pPr>
            <a:lvl5pPr marL="2286000" indent="-457200">
              <a:buFont typeface="+mj-lt"/>
              <a:buAutoNum type="arabicPeriod"/>
              <a:defRPr/>
            </a:lvl5pPr>
          </a:lstStyle>
          <a:p>
            <a:pPr lvl="0"/>
            <a:r>
              <a:rPr lang="fr-FR" dirty="0" smtClean="0"/>
              <a:t>Cliquer pour inscrire le premier chapitre</a:t>
            </a:r>
          </a:p>
          <a:p>
            <a:pPr lvl="0"/>
            <a:r>
              <a:rPr lang="fr-FR" dirty="0" smtClean="0"/>
              <a:t>Et aller à la ligne pour les chapitres suivants</a:t>
            </a:r>
          </a:p>
          <a:p>
            <a:pPr lvl="1"/>
            <a:r>
              <a:rPr lang="fr-FR" dirty="0" smtClean="0"/>
              <a:t>Cliquer sur la touche alinéa pour ajouter un sous-chapitre</a:t>
            </a:r>
          </a:p>
          <a:p>
            <a:pPr lvl="2"/>
            <a:r>
              <a:rPr lang="fr-FR" dirty="0" smtClean="0"/>
              <a:t>Et encore un titre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609A2F6-920F-4D49-83A3-927562172B17}" type="datetime1">
              <a:rPr lang="fr-FR" smtClean="0"/>
              <a:t>30/06/2023</a:t>
            </a:fld>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1D5EA83-93EF-7C47-83E5-EC4E80D28D49}" type="slidenum">
              <a:rPr lang="en-US" smtClean="0"/>
              <a:t>‹N°›</a:t>
            </a:fld>
            <a:endParaRPr lang="en-US"/>
          </a:p>
        </p:txBody>
      </p:sp>
      <p:cxnSp>
        <p:nvCxnSpPr>
          <p:cNvPr id="11" name="Straight Connector 6"/>
          <p:cNvCxnSpPr/>
          <p:nvPr userDrawn="1"/>
        </p:nvCxnSpPr>
        <p:spPr>
          <a:xfrm>
            <a:off x="2846567" y="1104900"/>
            <a:ext cx="4607195" cy="0"/>
          </a:xfrm>
          <a:prstGeom prst="line">
            <a:avLst/>
          </a:prstGeom>
          <a:ln w="57150" cmpd="sng">
            <a:solidFill>
              <a:srgbClr val="FFF10B"/>
            </a:solidFill>
          </a:ln>
          <a:effectLst/>
        </p:spPr>
        <p:style>
          <a:lnRef idx="2">
            <a:schemeClr val="accent1"/>
          </a:lnRef>
          <a:fillRef idx="0">
            <a:schemeClr val="accent1"/>
          </a:fillRef>
          <a:effectRef idx="1">
            <a:schemeClr val="accent1"/>
          </a:effectRef>
          <a:fontRef idx="minor">
            <a:schemeClr val="tx1"/>
          </a:fontRef>
        </p:style>
      </p:cxnSp>
      <p:sp>
        <p:nvSpPr>
          <p:cNvPr id="2" name="ZoneTexte 1"/>
          <p:cNvSpPr txBox="1"/>
          <p:nvPr userDrawn="1"/>
        </p:nvSpPr>
        <p:spPr>
          <a:xfrm>
            <a:off x="2373464" y="179506"/>
            <a:ext cx="5553400" cy="830997"/>
          </a:xfrm>
          <a:prstGeom prst="rect">
            <a:avLst/>
          </a:prstGeom>
          <a:noFill/>
        </p:spPr>
        <p:txBody>
          <a:bodyPr wrap="square" rtlCol="0">
            <a:spAutoFit/>
          </a:bodyPr>
          <a:lstStyle/>
          <a:p>
            <a:pPr algn="ctr"/>
            <a:r>
              <a:rPr lang="fr-FR" sz="4800" b="1" dirty="0" smtClean="0">
                <a:latin typeface="+mj-lt"/>
              </a:rPr>
              <a:t>SOMMAIRE</a:t>
            </a:r>
            <a:endParaRPr lang="fr-FR" sz="4800" b="1" dirty="0">
              <a:latin typeface="+mj-lt"/>
            </a:endParaRPr>
          </a:p>
        </p:txBody>
      </p:sp>
    </p:spTree>
    <p:extLst>
      <p:ext uri="{BB962C8B-B14F-4D97-AF65-F5344CB8AC3E}">
        <p14:creationId xmlns:p14="http://schemas.microsoft.com/office/powerpoint/2010/main" val="297302714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914400" y="277813"/>
            <a:ext cx="7772400" cy="1143000"/>
          </a:xfrm>
          <a:prstGeom prst="rect">
            <a:avLst/>
          </a:prstGeom>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9"/>
          <p:cNvSpPr>
            <a:spLocks noGrp="1" noChangeArrowheads="1"/>
          </p:cNvSpPr>
          <p:nvPr>
            <p:ph type="dt" sz="half" idx="10"/>
          </p:nvPr>
        </p:nvSpPr>
        <p:spPr>
          <a:xfrm>
            <a:off x="457200" y="6356350"/>
            <a:ext cx="2133600" cy="365125"/>
          </a:xfrm>
          <a:prstGeom prst="rect">
            <a:avLst/>
          </a:prstGeom>
          <a:ln/>
        </p:spPr>
        <p:txBody>
          <a:bodyPr/>
          <a:lstStyle>
            <a:lvl1pPr>
              <a:defRPr/>
            </a:lvl1pPr>
          </a:lstStyle>
          <a:p>
            <a:fld id="{CF44082B-3F71-4304-9C37-302E952910A6}" type="datetimeFigureOut">
              <a:rPr lang="fr-FR" smtClean="0"/>
              <a:t>30/06/2023</a:t>
            </a:fld>
            <a:endParaRPr lang="fr-FR"/>
          </a:p>
        </p:txBody>
      </p:sp>
      <p:sp>
        <p:nvSpPr>
          <p:cNvPr id="5" name="Rectangle 10"/>
          <p:cNvSpPr>
            <a:spLocks noGrp="1" noChangeArrowheads="1"/>
          </p:cNvSpPr>
          <p:nvPr>
            <p:ph type="ftr" sz="quarter" idx="11"/>
          </p:nvPr>
        </p:nvSpPr>
        <p:spPr>
          <a:xfrm>
            <a:off x="3352800" y="6248400"/>
            <a:ext cx="2971800" cy="457200"/>
          </a:xfrm>
          <a:prstGeom prst="rect">
            <a:avLst/>
          </a:prstGeom>
          <a:ln/>
        </p:spPr>
        <p:txBody>
          <a:bodyPr/>
          <a:lstStyle>
            <a:lvl1pPr>
              <a:defRPr/>
            </a:lvl1pPr>
          </a:lstStyle>
          <a:p>
            <a:endParaRPr lang="fr-FR"/>
          </a:p>
        </p:txBody>
      </p:sp>
      <p:sp>
        <p:nvSpPr>
          <p:cNvPr id="6" name="Rectangle 11"/>
          <p:cNvSpPr>
            <a:spLocks noGrp="1" noChangeArrowheads="1"/>
          </p:cNvSpPr>
          <p:nvPr>
            <p:ph type="sldNum" sz="quarter" idx="12"/>
          </p:nvPr>
        </p:nvSpPr>
        <p:spPr>
          <a:xfrm>
            <a:off x="6553200" y="6356350"/>
            <a:ext cx="2133600" cy="365125"/>
          </a:xfrm>
          <a:prstGeom prst="rect">
            <a:avLst/>
          </a:prstGeom>
          <a:ln/>
        </p:spPr>
        <p:txBody>
          <a:bodyPr/>
          <a:lstStyle>
            <a:lvl1pPr>
              <a:defRPr/>
            </a:lvl1pPr>
          </a:lstStyle>
          <a:p>
            <a:fld id="{0B01E652-B9C3-42EE-B01D-050653DC2D27}" type="slidenum">
              <a:rPr lang="fr-FR" smtClean="0"/>
              <a:t>‹N°›</a:t>
            </a:fld>
            <a:endParaRPr lang="fr-FR"/>
          </a:p>
        </p:txBody>
      </p:sp>
    </p:spTree>
    <p:extLst>
      <p:ext uri="{BB962C8B-B14F-4D97-AF65-F5344CB8AC3E}">
        <p14:creationId xmlns:p14="http://schemas.microsoft.com/office/powerpoint/2010/main" val="37646409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Diapo simpl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a:defRPr/>
            </a:pPr>
            <a:fld id="{7354EFBA-DCDC-48B3-849C-59D67CFC6076}" type="datetime1">
              <a:rPr lang="fr-FR" sz="1200" smtClean="0"/>
              <a:t>30/06/2023</a:t>
            </a:fld>
            <a:endParaRPr lang="fr-FR" sz="1200"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F4668DC-857F-487D-BFFA-8C0CA5037977}" type="slidenum">
              <a:rPr lang="fr-BE" smtClean="0"/>
              <a:t>‹N°›</a:t>
            </a:fld>
            <a:endParaRPr lang="fr-BE"/>
          </a:p>
        </p:txBody>
      </p:sp>
      <p:sp>
        <p:nvSpPr>
          <p:cNvPr id="10" name="Title 1"/>
          <p:cNvSpPr>
            <a:spLocks noGrp="1"/>
          </p:cNvSpPr>
          <p:nvPr>
            <p:ph type="title" hasCustomPrompt="1"/>
          </p:nvPr>
        </p:nvSpPr>
        <p:spPr>
          <a:xfrm>
            <a:off x="1907704" y="134603"/>
            <a:ext cx="6786438" cy="703262"/>
          </a:xfrm>
          <a:prstGeom prst="rect">
            <a:avLst/>
          </a:prstGeom>
        </p:spPr>
        <p:txBody>
          <a:bodyPr anchor="b" anchorCtr="0"/>
          <a:lstStyle>
            <a:lvl1pPr>
              <a:defRPr sz="2800" b="1" baseline="0"/>
            </a:lvl1pPr>
          </a:lstStyle>
          <a:p>
            <a:r>
              <a:rPr lang="fr-FR" dirty="0" smtClean="0"/>
              <a:t>TITRE DE DIAPOSITIVE</a:t>
            </a:r>
            <a:endParaRPr lang="en-US" dirty="0"/>
          </a:p>
        </p:txBody>
      </p:sp>
      <p:cxnSp>
        <p:nvCxnSpPr>
          <p:cNvPr id="11" name="Straight Connector 6"/>
          <p:cNvCxnSpPr/>
          <p:nvPr/>
        </p:nvCxnSpPr>
        <p:spPr>
          <a:xfrm>
            <a:off x="2846566" y="852301"/>
            <a:ext cx="4607195" cy="0"/>
          </a:xfrm>
          <a:prstGeom prst="line">
            <a:avLst/>
          </a:prstGeom>
          <a:ln w="57150" cmpd="sng">
            <a:solidFill>
              <a:srgbClr val="FFF10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58965305"/>
      </p:ext>
    </p:extLst>
  </p:cSld>
  <p:clrMapOvr>
    <a:masterClrMapping/>
  </p:clrMapOvr>
  <p:timing>
    <p:tnLst>
      <p:par>
        <p:cTn id="1" dur="indefinite" restart="never" nodeType="tmRoot"/>
      </p:par>
    </p:tnLst>
  </p:timing>
  <p:hf sldNum="0" hdr="0" ftr="0"/>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457200" y="277813"/>
            <a:ext cx="8208963" cy="1360487"/>
          </a:xfrm>
          <a:prstGeom prst="rect">
            <a:avLst/>
          </a:prstGeom>
        </p:spPr>
        <p:txBody>
          <a:bodyPr/>
          <a:lstStyle/>
          <a:p>
            <a:r>
              <a:rPr lang="fr-FR"/>
              <a:t>Modifiez le style du titre</a:t>
            </a:r>
          </a:p>
        </p:txBody>
      </p:sp>
      <p:sp>
        <p:nvSpPr>
          <p:cNvPr id="3" name="Espace réservé de la date 2"/>
          <p:cNvSpPr>
            <a:spLocks noGrp="1"/>
          </p:cNvSpPr>
          <p:nvPr>
            <p:ph type="dt" idx="10"/>
          </p:nvPr>
        </p:nvSpPr>
        <p:spPr>
          <a:xfrm>
            <a:off x="457200" y="6242050"/>
            <a:ext cx="2112963" cy="436563"/>
          </a:xfrm>
          <a:prstGeom prst="rect">
            <a:avLst/>
          </a:prstGeom>
        </p:spPr>
        <p:txBody>
          <a:bodyPr/>
          <a:lstStyle>
            <a:lvl1pPr>
              <a:defRPr/>
            </a:lvl1pPr>
          </a:lstStyle>
          <a:p>
            <a:endParaRPr lang="fr-FR" altLang="fr-FR"/>
          </a:p>
        </p:txBody>
      </p:sp>
      <p:sp>
        <p:nvSpPr>
          <p:cNvPr id="4" name="Espace réservé du pied de page 3"/>
          <p:cNvSpPr>
            <a:spLocks noGrp="1"/>
          </p:cNvSpPr>
          <p:nvPr>
            <p:ph type="ftr" idx="11"/>
          </p:nvPr>
        </p:nvSpPr>
        <p:spPr>
          <a:xfrm>
            <a:off x="3124200" y="6248400"/>
            <a:ext cx="2874963" cy="436563"/>
          </a:xfrm>
          <a:prstGeom prst="rect">
            <a:avLst/>
          </a:prstGeom>
        </p:spPr>
        <p:txBody>
          <a:bodyPr/>
          <a:lstStyle>
            <a:lvl1pPr>
              <a:defRPr/>
            </a:lvl1pPr>
          </a:lstStyle>
          <a:p>
            <a:endParaRPr lang="en-US" altLang="fr-FR"/>
          </a:p>
        </p:txBody>
      </p:sp>
      <p:sp>
        <p:nvSpPr>
          <p:cNvPr id="5" name="Espace réservé du numéro de diapositive 4"/>
          <p:cNvSpPr>
            <a:spLocks noGrp="1"/>
          </p:cNvSpPr>
          <p:nvPr>
            <p:ph type="sldNum" idx="12"/>
          </p:nvPr>
        </p:nvSpPr>
        <p:spPr>
          <a:xfrm>
            <a:off x="6553200" y="6242050"/>
            <a:ext cx="2112963" cy="436563"/>
          </a:xfrm>
          <a:prstGeom prst="rect">
            <a:avLst/>
          </a:prstGeom>
        </p:spPr>
        <p:txBody>
          <a:bodyPr/>
          <a:lstStyle>
            <a:lvl1pPr>
              <a:defRPr/>
            </a:lvl1pPr>
          </a:lstStyle>
          <a:p>
            <a:fld id="{06856A84-643F-49E2-A74D-2F1B5CB5F496}" type="slidenum">
              <a:rPr lang="en-US" altLang="fr-FR"/>
              <a:pPr/>
              <a:t>‹N°›</a:t>
            </a:fld>
            <a:endParaRPr lang="en-US" altLang="fr-FR"/>
          </a:p>
        </p:txBody>
      </p:sp>
    </p:spTree>
    <p:extLst>
      <p:ext uri="{BB962C8B-B14F-4D97-AF65-F5344CB8AC3E}">
        <p14:creationId xmlns:p14="http://schemas.microsoft.com/office/powerpoint/2010/main" val="438897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re de niveau 1">
    <p:spTree>
      <p:nvGrpSpPr>
        <p:cNvPr id="1" name=""/>
        <p:cNvGrpSpPr/>
        <p:nvPr/>
      </p:nvGrpSpPr>
      <p:grpSpPr>
        <a:xfrm>
          <a:off x="0" y="0"/>
          <a:ext cx="0" cy="0"/>
          <a:chOff x="0" y="0"/>
          <a:chExt cx="0" cy="0"/>
        </a:xfrm>
      </p:grpSpPr>
      <p:sp>
        <p:nvSpPr>
          <p:cNvPr id="4" name="Rectangle 3"/>
          <p:cNvSpPr/>
          <p:nvPr userDrawn="1"/>
        </p:nvSpPr>
        <p:spPr>
          <a:xfrm>
            <a:off x="2561586" y="-410938"/>
            <a:ext cx="8637722" cy="7982857"/>
          </a:xfrm>
          <a:custGeom>
            <a:avLst/>
            <a:gdLst>
              <a:gd name="connsiteX0" fmla="*/ 0 w 6591209"/>
              <a:gd name="connsiteY0" fmla="*/ 0 h 7939315"/>
              <a:gd name="connsiteX1" fmla="*/ 6591209 w 6591209"/>
              <a:gd name="connsiteY1" fmla="*/ 0 h 7939315"/>
              <a:gd name="connsiteX2" fmla="*/ 6591209 w 6591209"/>
              <a:gd name="connsiteY2" fmla="*/ 7939315 h 7939315"/>
              <a:gd name="connsiteX3" fmla="*/ 0 w 6591209"/>
              <a:gd name="connsiteY3" fmla="*/ 7939315 h 7939315"/>
              <a:gd name="connsiteX4" fmla="*/ 0 w 6591209"/>
              <a:gd name="connsiteY4" fmla="*/ 0 h 7939315"/>
              <a:gd name="connsiteX0" fmla="*/ 1088571 w 7679780"/>
              <a:gd name="connsiteY0" fmla="*/ 0 h 8011887"/>
              <a:gd name="connsiteX1" fmla="*/ 7679780 w 7679780"/>
              <a:gd name="connsiteY1" fmla="*/ 0 h 8011887"/>
              <a:gd name="connsiteX2" fmla="*/ 7679780 w 7679780"/>
              <a:gd name="connsiteY2" fmla="*/ 7939315 h 8011887"/>
              <a:gd name="connsiteX3" fmla="*/ 0 w 7679780"/>
              <a:gd name="connsiteY3" fmla="*/ 8011887 h 8011887"/>
              <a:gd name="connsiteX4" fmla="*/ 1088571 w 7679780"/>
              <a:gd name="connsiteY4" fmla="*/ 0 h 8011887"/>
              <a:gd name="connsiteX0" fmla="*/ 1204686 w 7679780"/>
              <a:gd name="connsiteY0" fmla="*/ 0 h 8011887"/>
              <a:gd name="connsiteX1" fmla="*/ 7679780 w 7679780"/>
              <a:gd name="connsiteY1" fmla="*/ 0 h 8011887"/>
              <a:gd name="connsiteX2" fmla="*/ 7679780 w 7679780"/>
              <a:gd name="connsiteY2" fmla="*/ 7939315 h 8011887"/>
              <a:gd name="connsiteX3" fmla="*/ 0 w 7679780"/>
              <a:gd name="connsiteY3" fmla="*/ 8011887 h 8011887"/>
              <a:gd name="connsiteX4" fmla="*/ 1204686 w 7679780"/>
              <a:gd name="connsiteY4" fmla="*/ 0 h 8011887"/>
              <a:gd name="connsiteX0" fmla="*/ 1494971 w 7970065"/>
              <a:gd name="connsiteY0" fmla="*/ 0 h 8011887"/>
              <a:gd name="connsiteX1" fmla="*/ 7970065 w 7970065"/>
              <a:gd name="connsiteY1" fmla="*/ 0 h 8011887"/>
              <a:gd name="connsiteX2" fmla="*/ 7970065 w 7970065"/>
              <a:gd name="connsiteY2" fmla="*/ 7939315 h 8011887"/>
              <a:gd name="connsiteX3" fmla="*/ 0 w 7970065"/>
              <a:gd name="connsiteY3" fmla="*/ 8011887 h 8011887"/>
              <a:gd name="connsiteX4" fmla="*/ 1494971 w 7970065"/>
              <a:gd name="connsiteY4" fmla="*/ 0 h 8011887"/>
              <a:gd name="connsiteX0" fmla="*/ 1654628 w 8129722"/>
              <a:gd name="connsiteY0" fmla="*/ 0 h 7953830"/>
              <a:gd name="connsiteX1" fmla="*/ 8129722 w 8129722"/>
              <a:gd name="connsiteY1" fmla="*/ 0 h 7953830"/>
              <a:gd name="connsiteX2" fmla="*/ 8129722 w 8129722"/>
              <a:gd name="connsiteY2" fmla="*/ 7939315 h 7953830"/>
              <a:gd name="connsiteX3" fmla="*/ 0 w 8129722"/>
              <a:gd name="connsiteY3" fmla="*/ 7953830 h 7953830"/>
              <a:gd name="connsiteX4" fmla="*/ 1654628 w 8129722"/>
              <a:gd name="connsiteY4" fmla="*/ 0 h 7953830"/>
              <a:gd name="connsiteX0" fmla="*/ 1930399 w 8129722"/>
              <a:gd name="connsiteY0" fmla="*/ 0 h 7997372"/>
              <a:gd name="connsiteX1" fmla="*/ 8129722 w 8129722"/>
              <a:gd name="connsiteY1" fmla="*/ 43542 h 7997372"/>
              <a:gd name="connsiteX2" fmla="*/ 8129722 w 8129722"/>
              <a:gd name="connsiteY2" fmla="*/ 7982857 h 7997372"/>
              <a:gd name="connsiteX3" fmla="*/ 0 w 8129722"/>
              <a:gd name="connsiteY3" fmla="*/ 7997372 h 7997372"/>
              <a:gd name="connsiteX4" fmla="*/ 1930399 w 8129722"/>
              <a:gd name="connsiteY4" fmla="*/ 0 h 7997372"/>
              <a:gd name="connsiteX0" fmla="*/ 2438399 w 8637722"/>
              <a:gd name="connsiteY0" fmla="*/ 0 h 7982857"/>
              <a:gd name="connsiteX1" fmla="*/ 8637722 w 8637722"/>
              <a:gd name="connsiteY1" fmla="*/ 43542 h 7982857"/>
              <a:gd name="connsiteX2" fmla="*/ 8637722 w 8637722"/>
              <a:gd name="connsiteY2" fmla="*/ 7982857 h 7982857"/>
              <a:gd name="connsiteX3" fmla="*/ 0 w 8637722"/>
              <a:gd name="connsiteY3" fmla="*/ 7953830 h 7982857"/>
              <a:gd name="connsiteX4" fmla="*/ 2438399 w 8637722"/>
              <a:gd name="connsiteY4" fmla="*/ 0 h 798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7722" h="7982857">
                <a:moveTo>
                  <a:pt x="2438399" y="0"/>
                </a:moveTo>
                <a:lnTo>
                  <a:pt x="8637722" y="43542"/>
                </a:lnTo>
                <a:lnTo>
                  <a:pt x="8637722" y="7982857"/>
                </a:lnTo>
                <a:lnTo>
                  <a:pt x="0" y="7953830"/>
                </a:lnTo>
                <a:lnTo>
                  <a:pt x="2438399" y="0"/>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le 1"/>
          <p:cNvSpPr>
            <a:spLocks noGrp="1"/>
          </p:cNvSpPr>
          <p:nvPr>
            <p:ph type="title" hasCustomPrompt="1"/>
          </p:nvPr>
        </p:nvSpPr>
        <p:spPr>
          <a:xfrm>
            <a:off x="4711564" y="2225675"/>
            <a:ext cx="3938951" cy="1362075"/>
          </a:xfrm>
          <a:prstGeom prst="rect">
            <a:avLst/>
          </a:prstGeom>
        </p:spPr>
        <p:txBody>
          <a:bodyPr anchor="b" anchorCtr="0"/>
          <a:lstStyle>
            <a:lvl1pPr algn="ctr">
              <a:defRPr sz="3200" b="1" cap="none"/>
            </a:lvl1pPr>
          </a:lstStyle>
          <a:p>
            <a:r>
              <a:rPr lang="fr-FR" dirty="0" smtClean="0"/>
              <a:t>CLICK TO EDIT MASTER TITLE STYLE</a:t>
            </a:r>
            <a:endParaRPr lang="en-US" dirty="0"/>
          </a:p>
        </p:txBody>
      </p:sp>
      <p:sp>
        <p:nvSpPr>
          <p:cNvPr id="3" name="Text Placeholder 2"/>
          <p:cNvSpPr>
            <a:spLocks noGrp="1"/>
          </p:cNvSpPr>
          <p:nvPr>
            <p:ph type="body" idx="1"/>
          </p:nvPr>
        </p:nvSpPr>
        <p:spPr>
          <a:xfrm>
            <a:off x="4711563" y="4093029"/>
            <a:ext cx="3938952" cy="1329871"/>
          </a:xfrm>
        </p:spPr>
        <p:txBody>
          <a:bodyPr anchor="t" anchorCtr="0">
            <a:normAutofit/>
          </a:bodyPr>
          <a:lstStyle>
            <a:lvl1pPr marL="0" indent="0" algn="ctr">
              <a:buNone/>
              <a:defRPr sz="2400" i="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cxnSp>
        <p:nvCxnSpPr>
          <p:cNvPr id="7" name="Connecteur droit 6"/>
          <p:cNvCxnSpPr/>
          <p:nvPr userDrawn="1"/>
        </p:nvCxnSpPr>
        <p:spPr>
          <a:xfrm>
            <a:off x="4993415" y="3821408"/>
            <a:ext cx="3375248" cy="0"/>
          </a:xfrm>
          <a:prstGeom prst="line">
            <a:avLst/>
          </a:prstGeom>
          <a:ln w="57150">
            <a:solidFill>
              <a:srgbClr val="FDFDFD"/>
            </a:solidFill>
          </a:ln>
          <a:effectLst/>
        </p:spPr>
        <p:style>
          <a:lnRef idx="2">
            <a:schemeClr val="accent1"/>
          </a:lnRef>
          <a:fillRef idx="0">
            <a:schemeClr val="accent1"/>
          </a:fillRef>
          <a:effectRef idx="1">
            <a:schemeClr val="accent1"/>
          </a:effectRef>
          <a:fontRef idx="minor">
            <a:schemeClr val="tx1"/>
          </a:fontRef>
        </p:style>
      </p:cxnSp>
      <p:sp>
        <p:nvSpPr>
          <p:cNvPr id="11" name="Espace réservé du texte 10"/>
          <p:cNvSpPr>
            <a:spLocks noGrp="1"/>
          </p:cNvSpPr>
          <p:nvPr>
            <p:ph type="body" sz="quarter" idx="10" hasCustomPrompt="1"/>
          </p:nvPr>
        </p:nvSpPr>
        <p:spPr>
          <a:xfrm>
            <a:off x="1707381" y="715962"/>
            <a:ext cx="2648589" cy="4872037"/>
          </a:xfrm>
        </p:spPr>
        <p:txBody>
          <a:bodyPr>
            <a:noAutofit/>
          </a:bodyPr>
          <a:lstStyle>
            <a:lvl1pPr marL="53100" indent="0">
              <a:buNone/>
              <a:defRPr sz="34400" b="1">
                <a:solidFill>
                  <a:schemeClr val="accent1"/>
                </a:solidFill>
              </a:defRPr>
            </a:lvl1pPr>
          </a:lstStyle>
          <a:p>
            <a:pPr lvl="0"/>
            <a:r>
              <a:rPr lang="fr-FR" dirty="0" smtClean="0"/>
              <a:t>0</a:t>
            </a:r>
            <a:endParaRPr lang="fr-FR" dirty="0"/>
          </a:p>
        </p:txBody>
      </p:sp>
    </p:spTree>
    <p:extLst>
      <p:ext uri="{BB962C8B-B14F-4D97-AF65-F5344CB8AC3E}">
        <p14:creationId xmlns:p14="http://schemas.microsoft.com/office/powerpoint/2010/main" val="18071758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re de niveau 2">
    <p:spTree>
      <p:nvGrpSpPr>
        <p:cNvPr id="1" name=""/>
        <p:cNvGrpSpPr/>
        <p:nvPr/>
      </p:nvGrpSpPr>
      <p:grpSpPr>
        <a:xfrm>
          <a:off x="0" y="0"/>
          <a:ext cx="0" cy="0"/>
          <a:chOff x="0" y="0"/>
          <a:chExt cx="0" cy="0"/>
        </a:xfrm>
      </p:grpSpPr>
      <p:sp>
        <p:nvSpPr>
          <p:cNvPr id="8" name="Rectangle 3"/>
          <p:cNvSpPr/>
          <p:nvPr userDrawn="1"/>
        </p:nvSpPr>
        <p:spPr>
          <a:xfrm rot="10800000">
            <a:off x="-3633663" y="-459539"/>
            <a:ext cx="8637722" cy="7982857"/>
          </a:xfrm>
          <a:custGeom>
            <a:avLst/>
            <a:gdLst>
              <a:gd name="connsiteX0" fmla="*/ 0 w 6591209"/>
              <a:gd name="connsiteY0" fmla="*/ 0 h 7939315"/>
              <a:gd name="connsiteX1" fmla="*/ 6591209 w 6591209"/>
              <a:gd name="connsiteY1" fmla="*/ 0 h 7939315"/>
              <a:gd name="connsiteX2" fmla="*/ 6591209 w 6591209"/>
              <a:gd name="connsiteY2" fmla="*/ 7939315 h 7939315"/>
              <a:gd name="connsiteX3" fmla="*/ 0 w 6591209"/>
              <a:gd name="connsiteY3" fmla="*/ 7939315 h 7939315"/>
              <a:gd name="connsiteX4" fmla="*/ 0 w 6591209"/>
              <a:gd name="connsiteY4" fmla="*/ 0 h 7939315"/>
              <a:gd name="connsiteX0" fmla="*/ 1088571 w 7679780"/>
              <a:gd name="connsiteY0" fmla="*/ 0 h 8011887"/>
              <a:gd name="connsiteX1" fmla="*/ 7679780 w 7679780"/>
              <a:gd name="connsiteY1" fmla="*/ 0 h 8011887"/>
              <a:gd name="connsiteX2" fmla="*/ 7679780 w 7679780"/>
              <a:gd name="connsiteY2" fmla="*/ 7939315 h 8011887"/>
              <a:gd name="connsiteX3" fmla="*/ 0 w 7679780"/>
              <a:gd name="connsiteY3" fmla="*/ 8011887 h 8011887"/>
              <a:gd name="connsiteX4" fmla="*/ 1088571 w 7679780"/>
              <a:gd name="connsiteY4" fmla="*/ 0 h 8011887"/>
              <a:gd name="connsiteX0" fmla="*/ 1204686 w 7679780"/>
              <a:gd name="connsiteY0" fmla="*/ 0 h 8011887"/>
              <a:gd name="connsiteX1" fmla="*/ 7679780 w 7679780"/>
              <a:gd name="connsiteY1" fmla="*/ 0 h 8011887"/>
              <a:gd name="connsiteX2" fmla="*/ 7679780 w 7679780"/>
              <a:gd name="connsiteY2" fmla="*/ 7939315 h 8011887"/>
              <a:gd name="connsiteX3" fmla="*/ 0 w 7679780"/>
              <a:gd name="connsiteY3" fmla="*/ 8011887 h 8011887"/>
              <a:gd name="connsiteX4" fmla="*/ 1204686 w 7679780"/>
              <a:gd name="connsiteY4" fmla="*/ 0 h 8011887"/>
              <a:gd name="connsiteX0" fmla="*/ 1494971 w 7970065"/>
              <a:gd name="connsiteY0" fmla="*/ 0 h 8011887"/>
              <a:gd name="connsiteX1" fmla="*/ 7970065 w 7970065"/>
              <a:gd name="connsiteY1" fmla="*/ 0 h 8011887"/>
              <a:gd name="connsiteX2" fmla="*/ 7970065 w 7970065"/>
              <a:gd name="connsiteY2" fmla="*/ 7939315 h 8011887"/>
              <a:gd name="connsiteX3" fmla="*/ 0 w 7970065"/>
              <a:gd name="connsiteY3" fmla="*/ 8011887 h 8011887"/>
              <a:gd name="connsiteX4" fmla="*/ 1494971 w 7970065"/>
              <a:gd name="connsiteY4" fmla="*/ 0 h 8011887"/>
              <a:gd name="connsiteX0" fmla="*/ 1654628 w 8129722"/>
              <a:gd name="connsiteY0" fmla="*/ 0 h 7953830"/>
              <a:gd name="connsiteX1" fmla="*/ 8129722 w 8129722"/>
              <a:gd name="connsiteY1" fmla="*/ 0 h 7953830"/>
              <a:gd name="connsiteX2" fmla="*/ 8129722 w 8129722"/>
              <a:gd name="connsiteY2" fmla="*/ 7939315 h 7953830"/>
              <a:gd name="connsiteX3" fmla="*/ 0 w 8129722"/>
              <a:gd name="connsiteY3" fmla="*/ 7953830 h 7953830"/>
              <a:gd name="connsiteX4" fmla="*/ 1654628 w 8129722"/>
              <a:gd name="connsiteY4" fmla="*/ 0 h 7953830"/>
              <a:gd name="connsiteX0" fmla="*/ 1930399 w 8129722"/>
              <a:gd name="connsiteY0" fmla="*/ 0 h 7997372"/>
              <a:gd name="connsiteX1" fmla="*/ 8129722 w 8129722"/>
              <a:gd name="connsiteY1" fmla="*/ 43542 h 7997372"/>
              <a:gd name="connsiteX2" fmla="*/ 8129722 w 8129722"/>
              <a:gd name="connsiteY2" fmla="*/ 7982857 h 7997372"/>
              <a:gd name="connsiteX3" fmla="*/ 0 w 8129722"/>
              <a:gd name="connsiteY3" fmla="*/ 7997372 h 7997372"/>
              <a:gd name="connsiteX4" fmla="*/ 1930399 w 8129722"/>
              <a:gd name="connsiteY4" fmla="*/ 0 h 7997372"/>
              <a:gd name="connsiteX0" fmla="*/ 2438399 w 8637722"/>
              <a:gd name="connsiteY0" fmla="*/ 0 h 7982857"/>
              <a:gd name="connsiteX1" fmla="*/ 8637722 w 8637722"/>
              <a:gd name="connsiteY1" fmla="*/ 43542 h 7982857"/>
              <a:gd name="connsiteX2" fmla="*/ 8637722 w 8637722"/>
              <a:gd name="connsiteY2" fmla="*/ 7982857 h 7982857"/>
              <a:gd name="connsiteX3" fmla="*/ 0 w 8637722"/>
              <a:gd name="connsiteY3" fmla="*/ 7953830 h 7982857"/>
              <a:gd name="connsiteX4" fmla="*/ 2438399 w 8637722"/>
              <a:gd name="connsiteY4" fmla="*/ 0 h 79828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7722" h="7982857">
                <a:moveTo>
                  <a:pt x="2438399" y="0"/>
                </a:moveTo>
                <a:lnTo>
                  <a:pt x="8637722" y="43542"/>
                </a:lnTo>
                <a:lnTo>
                  <a:pt x="8637722" y="7982857"/>
                </a:lnTo>
                <a:lnTo>
                  <a:pt x="0" y="7953830"/>
                </a:lnTo>
                <a:lnTo>
                  <a:pt x="2438399" y="0"/>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le 1"/>
          <p:cNvSpPr>
            <a:spLocks noGrp="1"/>
          </p:cNvSpPr>
          <p:nvPr>
            <p:ph type="title"/>
          </p:nvPr>
        </p:nvSpPr>
        <p:spPr>
          <a:xfrm>
            <a:off x="5688925" y="3601942"/>
            <a:ext cx="3214395" cy="1362075"/>
          </a:xfrm>
          <a:prstGeom prst="rect">
            <a:avLst/>
          </a:prstGeom>
        </p:spPr>
        <p:txBody>
          <a:bodyPr anchor="b" anchorCtr="0"/>
          <a:lstStyle>
            <a:lvl1pPr algn="ctr">
              <a:defRPr sz="3200" b="1" cap="all"/>
            </a:lvl1pPr>
          </a:lstStyle>
          <a:p>
            <a:r>
              <a:rPr lang="fr-FR" dirty="0" smtClean="0"/>
              <a:t>Modifiez le style du titre</a:t>
            </a:r>
            <a:endParaRPr lang="en-US" dirty="0"/>
          </a:p>
        </p:txBody>
      </p:sp>
      <p:sp>
        <p:nvSpPr>
          <p:cNvPr id="3" name="Text Placeholder 2"/>
          <p:cNvSpPr>
            <a:spLocks noGrp="1"/>
          </p:cNvSpPr>
          <p:nvPr>
            <p:ph type="body" idx="1"/>
          </p:nvPr>
        </p:nvSpPr>
        <p:spPr>
          <a:xfrm>
            <a:off x="5688925" y="5123549"/>
            <a:ext cx="3214395" cy="1329871"/>
          </a:xfrm>
        </p:spPr>
        <p:txBody>
          <a:bodyPr anchor="t" anchorCtr="0">
            <a:normAutofit/>
          </a:bodyPr>
          <a:lstStyle>
            <a:lvl1pPr marL="0" indent="0" algn="ctr">
              <a:buNone/>
              <a:defRPr sz="2400" i="1">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cxnSp>
        <p:nvCxnSpPr>
          <p:cNvPr id="7" name="Connecteur droit 6"/>
          <p:cNvCxnSpPr/>
          <p:nvPr userDrawn="1"/>
        </p:nvCxnSpPr>
        <p:spPr>
          <a:xfrm>
            <a:off x="5626137" y="5036027"/>
            <a:ext cx="3375248" cy="0"/>
          </a:xfrm>
          <a:prstGeom prst="line">
            <a:avLst/>
          </a:prstGeom>
          <a:ln w="5715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1" name="Espace réservé du texte 10"/>
          <p:cNvSpPr>
            <a:spLocks noGrp="1"/>
          </p:cNvSpPr>
          <p:nvPr>
            <p:ph type="body" sz="quarter" idx="10" hasCustomPrompt="1"/>
          </p:nvPr>
        </p:nvSpPr>
        <p:spPr>
          <a:xfrm>
            <a:off x="3669120" y="2996940"/>
            <a:ext cx="2199059" cy="2769379"/>
          </a:xfrm>
        </p:spPr>
        <p:txBody>
          <a:bodyPr>
            <a:noAutofit/>
          </a:bodyPr>
          <a:lstStyle>
            <a:lvl1pPr marL="53100" indent="0">
              <a:buNone/>
              <a:defRPr sz="16600" b="1">
                <a:solidFill>
                  <a:schemeClr val="accent1"/>
                </a:solidFill>
              </a:defRPr>
            </a:lvl1pPr>
          </a:lstStyle>
          <a:p>
            <a:pPr lvl="0"/>
            <a:r>
              <a:rPr lang="fr-FR" dirty="0" smtClean="0"/>
              <a:t>.A</a:t>
            </a:r>
            <a:endParaRPr lang="fr-FR" dirty="0"/>
          </a:p>
        </p:txBody>
      </p:sp>
      <p:sp>
        <p:nvSpPr>
          <p:cNvPr id="9" name="Espace réservé du texte 10"/>
          <p:cNvSpPr>
            <a:spLocks noGrp="1"/>
          </p:cNvSpPr>
          <p:nvPr>
            <p:ph type="body" sz="quarter" idx="11" hasCustomPrompt="1"/>
          </p:nvPr>
        </p:nvSpPr>
        <p:spPr>
          <a:xfrm>
            <a:off x="1669411" y="868363"/>
            <a:ext cx="2648589" cy="4515368"/>
          </a:xfrm>
        </p:spPr>
        <p:txBody>
          <a:bodyPr>
            <a:noAutofit/>
          </a:bodyPr>
          <a:lstStyle>
            <a:lvl1pPr marL="53100" indent="0">
              <a:buNone/>
              <a:defRPr sz="34400" b="1">
                <a:solidFill>
                  <a:schemeClr val="bg1"/>
                </a:solidFill>
              </a:defRPr>
            </a:lvl1pPr>
          </a:lstStyle>
          <a:p>
            <a:pPr lvl="0"/>
            <a:r>
              <a:rPr lang="fr-FR" dirty="0" smtClean="0"/>
              <a:t>0</a:t>
            </a:r>
            <a:endParaRPr lang="fr-FR" dirty="0"/>
          </a:p>
        </p:txBody>
      </p:sp>
      <p:pic>
        <p:nvPicPr>
          <p:cNvPr id="10" name="Picture 1" descr="Logo-Metro-print-Fond-jaune-PDF.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7528" y="-2558"/>
            <a:ext cx="1300004" cy="1300004"/>
          </a:xfrm>
          <a:prstGeom prst="rect">
            <a:avLst/>
          </a:prstGeom>
        </p:spPr>
      </p:pic>
      <p:sp>
        <p:nvSpPr>
          <p:cNvPr id="6" name="Espace réservé du texte 5"/>
          <p:cNvSpPr>
            <a:spLocks noGrp="1"/>
          </p:cNvSpPr>
          <p:nvPr>
            <p:ph type="body" sz="quarter" idx="12" hasCustomPrompt="1"/>
          </p:nvPr>
        </p:nvSpPr>
        <p:spPr>
          <a:xfrm>
            <a:off x="1619590" y="214077"/>
            <a:ext cx="2602609" cy="1430338"/>
          </a:xfrm>
        </p:spPr>
        <p:txBody>
          <a:bodyPr>
            <a:normAutofit/>
          </a:bodyPr>
          <a:lstStyle>
            <a:lvl1pPr marL="53100" indent="0" algn="r">
              <a:buNone/>
              <a:defRPr sz="2800" b="1" baseline="0">
                <a:solidFill>
                  <a:schemeClr val="bg1"/>
                </a:solidFill>
              </a:defRPr>
            </a:lvl1pPr>
          </a:lstStyle>
          <a:p>
            <a:pPr lvl="0"/>
            <a:r>
              <a:rPr lang="fr-FR" dirty="0" smtClean="0"/>
              <a:t>Rappel du titre de niveau 1</a:t>
            </a:r>
            <a:endParaRPr lang="fr-FR" dirty="0"/>
          </a:p>
        </p:txBody>
      </p:sp>
    </p:spTree>
    <p:extLst>
      <p:ext uri="{BB962C8B-B14F-4D97-AF65-F5344CB8AC3E}">
        <p14:creationId xmlns:p14="http://schemas.microsoft.com/office/powerpoint/2010/main" val="201246798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 simpl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F53A040-04A8-44CE-A936-CD92AAF6BD14}" type="datetime1">
              <a:rPr lang="fr-FR" smtClean="0"/>
              <a:t>30/06/2023</a:t>
            </a:fld>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1D5EA83-93EF-7C47-83E5-EC4E80D28D49}" type="slidenum">
              <a:rPr lang="en-US" smtClean="0"/>
              <a:t>‹N°›</a:t>
            </a:fld>
            <a:endParaRPr lang="en-US"/>
          </a:p>
        </p:txBody>
      </p:sp>
      <p:sp>
        <p:nvSpPr>
          <p:cNvPr id="10" name="Title 1"/>
          <p:cNvSpPr>
            <a:spLocks noGrp="1"/>
          </p:cNvSpPr>
          <p:nvPr>
            <p:ph type="title" hasCustomPrompt="1"/>
          </p:nvPr>
        </p:nvSpPr>
        <p:spPr>
          <a:xfrm>
            <a:off x="1900362" y="414338"/>
            <a:ext cx="6786438" cy="703262"/>
          </a:xfrm>
          <a:prstGeom prst="rect">
            <a:avLst/>
          </a:prstGeom>
        </p:spPr>
        <p:txBody>
          <a:bodyPr anchor="b" anchorCtr="0"/>
          <a:lstStyle>
            <a:lvl1pPr>
              <a:defRPr sz="2400" b="1" baseline="0"/>
            </a:lvl1pPr>
          </a:lstStyle>
          <a:p>
            <a:r>
              <a:rPr lang="fr-FR" dirty="0" smtClean="0"/>
              <a:t>TITRE DE DIAPOSITIVE</a:t>
            </a:r>
            <a:endParaRPr lang="en-US" dirty="0"/>
          </a:p>
        </p:txBody>
      </p:sp>
      <p:cxnSp>
        <p:nvCxnSpPr>
          <p:cNvPr id="11" name="Straight Connector 6"/>
          <p:cNvCxnSpPr/>
          <p:nvPr userDrawn="1"/>
        </p:nvCxnSpPr>
        <p:spPr>
          <a:xfrm>
            <a:off x="2846567" y="1104900"/>
            <a:ext cx="4607195" cy="0"/>
          </a:xfrm>
          <a:prstGeom prst="line">
            <a:avLst/>
          </a:prstGeom>
          <a:ln w="57150" cmpd="sng">
            <a:solidFill>
              <a:srgbClr val="FFF10B"/>
            </a:solidFill>
          </a:ln>
          <a:effectLst/>
        </p:spPr>
        <p:style>
          <a:lnRef idx="2">
            <a:schemeClr val="accent1"/>
          </a:lnRef>
          <a:fillRef idx="0">
            <a:schemeClr val="accent1"/>
          </a:fillRef>
          <a:effectRef idx="1">
            <a:schemeClr val="accent1"/>
          </a:effectRef>
          <a:fontRef idx="minor">
            <a:schemeClr val="tx1"/>
          </a:fontRef>
        </p:style>
      </p:cxnSp>
      <p:sp>
        <p:nvSpPr>
          <p:cNvPr id="12" name="Subtitle 2"/>
          <p:cNvSpPr>
            <a:spLocks noGrp="1"/>
          </p:cNvSpPr>
          <p:nvPr>
            <p:ph type="subTitle" idx="13" hasCustomPrompt="1"/>
          </p:nvPr>
        </p:nvSpPr>
        <p:spPr>
          <a:xfrm>
            <a:off x="1900362" y="1104900"/>
            <a:ext cx="6786438" cy="571500"/>
          </a:xfrm>
        </p:spPr>
        <p:txBody>
          <a:bodyPr>
            <a:normAutofit/>
          </a:bodyPr>
          <a:lstStyle>
            <a:lvl1pPr marL="0" indent="0" algn="ctr">
              <a:buNone/>
              <a:defRPr sz="2000"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Eventuel sous titre de présentation</a:t>
            </a:r>
            <a:endParaRPr lang="en-US" dirty="0"/>
          </a:p>
        </p:txBody>
      </p:sp>
      <p:sp>
        <p:nvSpPr>
          <p:cNvPr id="13" name="Espace réservé du texte 4"/>
          <p:cNvSpPr>
            <a:spLocks noGrp="1"/>
          </p:cNvSpPr>
          <p:nvPr>
            <p:ph type="body" sz="quarter" idx="14" hasCustomPrompt="1"/>
          </p:nvPr>
        </p:nvSpPr>
        <p:spPr>
          <a:xfrm>
            <a:off x="1619590" y="0"/>
            <a:ext cx="1226977" cy="981075"/>
          </a:xfrm>
        </p:spPr>
        <p:txBody>
          <a:bodyPr>
            <a:normAutofit/>
          </a:bodyPr>
          <a:lstStyle>
            <a:lvl1pPr marL="53100" indent="0">
              <a:buNone/>
              <a:defRPr sz="4800" b="1">
                <a:solidFill>
                  <a:schemeClr val="accent1"/>
                </a:solidFill>
              </a:defRPr>
            </a:lvl1pPr>
          </a:lstStyle>
          <a:p>
            <a:pPr lvl="0"/>
            <a:r>
              <a:rPr lang="fr-FR" dirty="0" smtClean="0"/>
              <a:t>1.A.</a:t>
            </a:r>
            <a:endParaRPr lang="fr-FR" dirty="0"/>
          </a:p>
        </p:txBody>
      </p:sp>
    </p:spTree>
    <p:extLst>
      <p:ext uri="{BB962C8B-B14F-4D97-AF65-F5344CB8AC3E}">
        <p14:creationId xmlns:p14="http://schemas.microsoft.com/office/powerpoint/2010/main" val="331011548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onne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13264"/>
            <a:ext cx="3942678" cy="43989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B629079-D6A4-439C-9F91-517FE846A08A}" type="datetime1">
              <a:rPr lang="fr-FR" smtClean="0"/>
              <a:t>30/06/2023</a:t>
            </a:fld>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1D5EA83-93EF-7C47-83E5-EC4E80D28D49}" type="slidenum">
              <a:rPr lang="en-US" smtClean="0"/>
              <a:t>‹N°›</a:t>
            </a:fld>
            <a:endParaRPr lang="en-US"/>
          </a:p>
        </p:txBody>
      </p:sp>
      <p:sp>
        <p:nvSpPr>
          <p:cNvPr id="10" name="Title 1"/>
          <p:cNvSpPr>
            <a:spLocks noGrp="1"/>
          </p:cNvSpPr>
          <p:nvPr>
            <p:ph type="title" hasCustomPrompt="1"/>
          </p:nvPr>
        </p:nvSpPr>
        <p:spPr>
          <a:xfrm>
            <a:off x="1900362" y="414338"/>
            <a:ext cx="6786438" cy="703262"/>
          </a:xfrm>
          <a:prstGeom prst="rect">
            <a:avLst/>
          </a:prstGeom>
        </p:spPr>
        <p:txBody>
          <a:bodyPr anchor="b" anchorCtr="0"/>
          <a:lstStyle>
            <a:lvl1pPr>
              <a:defRPr sz="2800" b="1" baseline="0"/>
            </a:lvl1pPr>
          </a:lstStyle>
          <a:p>
            <a:r>
              <a:rPr lang="fr-FR" dirty="0" smtClean="0"/>
              <a:t>TITRE DE DIAPOSITIVE</a:t>
            </a:r>
            <a:endParaRPr lang="en-US" dirty="0"/>
          </a:p>
        </p:txBody>
      </p:sp>
      <p:cxnSp>
        <p:nvCxnSpPr>
          <p:cNvPr id="11" name="Straight Connector 6"/>
          <p:cNvCxnSpPr/>
          <p:nvPr userDrawn="1"/>
        </p:nvCxnSpPr>
        <p:spPr>
          <a:xfrm>
            <a:off x="2846567" y="1104900"/>
            <a:ext cx="4607195" cy="0"/>
          </a:xfrm>
          <a:prstGeom prst="line">
            <a:avLst/>
          </a:prstGeom>
          <a:ln w="57150" cmpd="sng">
            <a:solidFill>
              <a:srgbClr val="FFF10B"/>
            </a:solidFill>
          </a:ln>
          <a:effectLst/>
        </p:spPr>
        <p:style>
          <a:lnRef idx="2">
            <a:schemeClr val="accent1"/>
          </a:lnRef>
          <a:fillRef idx="0">
            <a:schemeClr val="accent1"/>
          </a:fillRef>
          <a:effectRef idx="1">
            <a:schemeClr val="accent1"/>
          </a:effectRef>
          <a:fontRef idx="minor">
            <a:schemeClr val="tx1"/>
          </a:fontRef>
        </p:style>
      </p:cxnSp>
      <p:sp>
        <p:nvSpPr>
          <p:cNvPr id="12" name="Subtitle 2"/>
          <p:cNvSpPr>
            <a:spLocks noGrp="1"/>
          </p:cNvSpPr>
          <p:nvPr>
            <p:ph type="subTitle" idx="13" hasCustomPrompt="1"/>
          </p:nvPr>
        </p:nvSpPr>
        <p:spPr>
          <a:xfrm>
            <a:off x="1900362" y="1104900"/>
            <a:ext cx="6786438" cy="571500"/>
          </a:xfrm>
        </p:spPr>
        <p:txBody>
          <a:bodyPr>
            <a:normAutofit/>
          </a:bodyPr>
          <a:lstStyle>
            <a:lvl1pPr marL="0" indent="0" algn="ctr">
              <a:buNone/>
              <a:defRPr sz="2000"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Eventuel sous titre de présentation</a:t>
            </a:r>
            <a:endParaRPr lang="en-US" dirty="0"/>
          </a:p>
        </p:txBody>
      </p:sp>
      <p:sp>
        <p:nvSpPr>
          <p:cNvPr id="8" name="Content Placeholder 2"/>
          <p:cNvSpPr>
            <a:spLocks noGrp="1"/>
          </p:cNvSpPr>
          <p:nvPr>
            <p:ph idx="14"/>
          </p:nvPr>
        </p:nvSpPr>
        <p:spPr>
          <a:xfrm>
            <a:off x="4745915" y="1813264"/>
            <a:ext cx="3942678" cy="43989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Espace réservé du texte 4"/>
          <p:cNvSpPr>
            <a:spLocks noGrp="1"/>
          </p:cNvSpPr>
          <p:nvPr>
            <p:ph type="body" sz="quarter" idx="15" hasCustomPrompt="1"/>
          </p:nvPr>
        </p:nvSpPr>
        <p:spPr>
          <a:xfrm>
            <a:off x="1619590" y="0"/>
            <a:ext cx="1226977" cy="981075"/>
          </a:xfrm>
        </p:spPr>
        <p:txBody>
          <a:bodyPr>
            <a:normAutofit/>
          </a:bodyPr>
          <a:lstStyle>
            <a:lvl1pPr marL="53100" indent="0">
              <a:buNone/>
              <a:defRPr sz="4800" b="1">
                <a:solidFill>
                  <a:schemeClr val="accent1"/>
                </a:solidFill>
              </a:defRPr>
            </a:lvl1pPr>
          </a:lstStyle>
          <a:p>
            <a:pPr lvl="0"/>
            <a:r>
              <a:rPr lang="fr-FR" dirty="0" smtClean="0"/>
              <a:t>1.A.</a:t>
            </a:r>
            <a:endParaRPr lang="fr-FR" dirty="0"/>
          </a:p>
        </p:txBody>
      </p:sp>
    </p:spTree>
    <p:extLst>
      <p:ext uri="{BB962C8B-B14F-4D97-AF65-F5344CB8AC3E}">
        <p14:creationId xmlns:p14="http://schemas.microsoft.com/office/powerpoint/2010/main" val="309813152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colonnes">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952573A4-18A5-4BD7-A6B8-A004AF854487}" type="datetime1">
              <a:rPr lang="fr-FR" smtClean="0"/>
              <a:t>30/06/2023</a:t>
            </a:fld>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1D5EA83-93EF-7C47-83E5-EC4E80D28D49}" type="slidenum">
              <a:rPr lang="en-US" smtClean="0"/>
              <a:t>‹N°›</a:t>
            </a:fld>
            <a:endParaRPr lang="en-US"/>
          </a:p>
        </p:txBody>
      </p:sp>
      <p:sp>
        <p:nvSpPr>
          <p:cNvPr id="10" name="Title 1"/>
          <p:cNvSpPr>
            <a:spLocks noGrp="1"/>
          </p:cNvSpPr>
          <p:nvPr>
            <p:ph type="title" hasCustomPrompt="1"/>
          </p:nvPr>
        </p:nvSpPr>
        <p:spPr>
          <a:xfrm>
            <a:off x="1900362" y="414338"/>
            <a:ext cx="6786438" cy="703262"/>
          </a:xfrm>
          <a:prstGeom prst="rect">
            <a:avLst/>
          </a:prstGeom>
        </p:spPr>
        <p:txBody>
          <a:bodyPr anchor="b" anchorCtr="0"/>
          <a:lstStyle>
            <a:lvl1pPr>
              <a:defRPr sz="2800" b="1" baseline="0"/>
            </a:lvl1pPr>
          </a:lstStyle>
          <a:p>
            <a:r>
              <a:rPr lang="fr-FR" dirty="0" smtClean="0"/>
              <a:t>TITRE DE DIAPOSITIVE</a:t>
            </a:r>
            <a:endParaRPr lang="en-US" dirty="0"/>
          </a:p>
        </p:txBody>
      </p:sp>
      <p:cxnSp>
        <p:nvCxnSpPr>
          <p:cNvPr id="11" name="Straight Connector 6"/>
          <p:cNvCxnSpPr/>
          <p:nvPr userDrawn="1"/>
        </p:nvCxnSpPr>
        <p:spPr>
          <a:xfrm>
            <a:off x="2846567" y="1104900"/>
            <a:ext cx="4607195" cy="0"/>
          </a:xfrm>
          <a:prstGeom prst="line">
            <a:avLst/>
          </a:prstGeom>
          <a:ln w="57150" cmpd="sng">
            <a:solidFill>
              <a:srgbClr val="FFF10B"/>
            </a:solidFill>
          </a:ln>
          <a:effectLst/>
        </p:spPr>
        <p:style>
          <a:lnRef idx="2">
            <a:schemeClr val="accent1"/>
          </a:lnRef>
          <a:fillRef idx="0">
            <a:schemeClr val="accent1"/>
          </a:fillRef>
          <a:effectRef idx="1">
            <a:schemeClr val="accent1"/>
          </a:effectRef>
          <a:fontRef idx="minor">
            <a:schemeClr val="tx1"/>
          </a:fontRef>
        </p:style>
      </p:cxnSp>
      <p:sp>
        <p:nvSpPr>
          <p:cNvPr id="12" name="Subtitle 2"/>
          <p:cNvSpPr>
            <a:spLocks noGrp="1"/>
          </p:cNvSpPr>
          <p:nvPr>
            <p:ph type="subTitle" idx="13" hasCustomPrompt="1"/>
          </p:nvPr>
        </p:nvSpPr>
        <p:spPr>
          <a:xfrm>
            <a:off x="1900362" y="1104900"/>
            <a:ext cx="6786438" cy="571500"/>
          </a:xfrm>
        </p:spPr>
        <p:txBody>
          <a:bodyPr>
            <a:normAutofit/>
          </a:bodyPr>
          <a:lstStyle>
            <a:lvl1pPr marL="0" indent="0" algn="ctr">
              <a:buNone/>
              <a:defRPr sz="2000"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Eventuel sous titre de présentation</a:t>
            </a:r>
            <a:endParaRPr lang="en-US" dirty="0"/>
          </a:p>
        </p:txBody>
      </p:sp>
      <p:sp>
        <p:nvSpPr>
          <p:cNvPr id="17" name="Espace réservé du texte 16"/>
          <p:cNvSpPr>
            <a:spLocks noGrp="1"/>
          </p:cNvSpPr>
          <p:nvPr>
            <p:ph type="body" sz="quarter" idx="14"/>
          </p:nvPr>
        </p:nvSpPr>
        <p:spPr>
          <a:xfrm>
            <a:off x="355600" y="1957388"/>
            <a:ext cx="2645784" cy="40989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8" name="Espace réservé du texte 16"/>
          <p:cNvSpPr>
            <a:spLocks noGrp="1"/>
          </p:cNvSpPr>
          <p:nvPr>
            <p:ph type="body" sz="quarter" idx="15"/>
          </p:nvPr>
        </p:nvSpPr>
        <p:spPr>
          <a:xfrm>
            <a:off x="3261958" y="1957057"/>
            <a:ext cx="2645784" cy="40989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9" name="Espace réservé du texte 16"/>
          <p:cNvSpPr>
            <a:spLocks noGrp="1"/>
          </p:cNvSpPr>
          <p:nvPr>
            <p:ph type="body" sz="quarter" idx="15"/>
          </p:nvPr>
        </p:nvSpPr>
        <p:spPr>
          <a:xfrm>
            <a:off x="6130870" y="1957057"/>
            <a:ext cx="2645784" cy="4098925"/>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14" name="Espace réservé du texte 4"/>
          <p:cNvSpPr>
            <a:spLocks noGrp="1"/>
          </p:cNvSpPr>
          <p:nvPr>
            <p:ph type="body" sz="quarter" idx="16" hasCustomPrompt="1"/>
          </p:nvPr>
        </p:nvSpPr>
        <p:spPr>
          <a:xfrm>
            <a:off x="1619590" y="0"/>
            <a:ext cx="1226977" cy="981075"/>
          </a:xfrm>
        </p:spPr>
        <p:txBody>
          <a:bodyPr>
            <a:normAutofit/>
          </a:bodyPr>
          <a:lstStyle>
            <a:lvl1pPr marL="53100" indent="0">
              <a:buNone/>
              <a:defRPr sz="4800" b="1">
                <a:solidFill>
                  <a:schemeClr val="accent1"/>
                </a:solidFill>
              </a:defRPr>
            </a:lvl1pPr>
          </a:lstStyle>
          <a:p>
            <a:pPr lvl="0"/>
            <a:r>
              <a:rPr lang="fr-FR" dirty="0" smtClean="0"/>
              <a:t>1.A.</a:t>
            </a:r>
            <a:endParaRPr lang="fr-FR" dirty="0"/>
          </a:p>
        </p:txBody>
      </p:sp>
    </p:spTree>
    <p:extLst>
      <p:ext uri="{BB962C8B-B14F-4D97-AF65-F5344CB8AC3E}">
        <p14:creationId xmlns:p14="http://schemas.microsoft.com/office/powerpoint/2010/main" val="346656419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2846567" y="1841500"/>
            <a:ext cx="5840233" cy="4284663"/>
          </a:xfrm>
        </p:spPr>
        <p:txBody>
          <a:bodyPr/>
          <a:lstStyle>
            <a:lvl1pPr marL="53100" indent="0">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err="1" smtClean="0"/>
              <a:t>Ajouter</a:t>
            </a:r>
            <a:r>
              <a:rPr lang="en-US" dirty="0" smtClean="0"/>
              <a:t> </a:t>
            </a:r>
            <a:r>
              <a:rPr lang="en-US" dirty="0" err="1" smtClean="0"/>
              <a:t>votre</a:t>
            </a:r>
            <a:r>
              <a:rPr lang="en-US" dirty="0" smtClean="0"/>
              <a:t> image, photo, </a:t>
            </a:r>
            <a:r>
              <a:rPr lang="en-US" dirty="0" err="1" smtClean="0"/>
              <a:t>graphique</a:t>
            </a:r>
            <a:r>
              <a:rPr lang="en-US" dirty="0" smtClean="0"/>
              <a:t>, </a:t>
            </a:r>
            <a:r>
              <a:rPr lang="en-US" dirty="0" err="1" smtClean="0"/>
              <a:t>texte</a:t>
            </a:r>
            <a:r>
              <a:rPr lang="en-US" dirty="0" smtClean="0"/>
              <a:t>…</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69C3E6D-EF14-46FA-A96F-D9226A8CF4FC}" type="datetime1">
              <a:rPr lang="fr-FR" smtClean="0"/>
              <a:t>30/06/2023</a:t>
            </a:fld>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1D5EA83-93EF-7C47-83E5-EC4E80D28D49}" type="slidenum">
              <a:rPr lang="en-US" smtClean="0"/>
              <a:t>‹N°›</a:t>
            </a:fld>
            <a:endParaRPr lang="en-US"/>
          </a:p>
        </p:txBody>
      </p:sp>
      <p:sp>
        <p:nvSpPr>
          <p:cNvPr id="8" name="Title 1"/>
          <p:cNvSpPr>
            <a:spLocks noGrp="1"/>
          </p:cNvSpPr>
          <p:nvPr>
            <p:ph type="title" hasCustomPrompt="1"/>
          </p:nvPr>
        </p:nvSpPr>
        <p:spPr>
          <a:xfrm>
            <a:off x="1900362" y="414338"/>
            <a:ext cx="6786438" cy="703262"/>
          </a:xfrm>
          <a:prstGeom prst="rect">
            <a:avLst/>
          </a:prstGeom>
        </p:spPr>
        <p:txBody>
          <a:bodyPr anchor="b" anchorCtr="0">
            <a:noAutofit/>
          </a:bodyPr>
          <a:lstStyle>
            <a:lvl1pPr>
              <a:defRPr sz="2800" b="1" baseline="0"/>
            </a:lvl1pPr>
          </a:lstStyle>
          <a:p>
            <a:r>
              <a:rPr lang="fr-FR" dirty="0" smtClean="0"/>
              <a:t>TITRE DE DIAPOSITIVE</a:t>
            </a:r>
            <a:endParaRPr lang="en-US" dirty="0"/>
          </a:p>
        </p:txBody>
      </p:sp>
      <p:cxnSp>
        <p:nvCxnSpPr>
          <p:cNvPr id="9" name="Straight Connector 6"/>
          <p:cNvCxnSpPr/>
          <p:nvPr userDrawn="1"/>
        </p:nvCxnSpPr>
        <p:spPr>
          <a:xfrm>
            <a:off x="2846567" y="1104900"/>
            <a:ext cx="4607195" cy="0"/>
          </a:xfrm>
          <a:prstGeom prst="line">
            <a:avLst/>
          </a:prstGeom>
          <a:ln w="57150" cmpd="sng">
            <a:solidFill>
              <a:srgbClr val="FFF10B"/>
            </a:solidFill>
          </a:ln>
          <a:effectLst/>
        </p:spPr>
        <p:style>
          <a:lnRef idx="2">
            <a:schemeClr val="accent1"/>
          </a:lnRef>
          <a:fillRef idx="0">
            <a:schemeClr val="accent1"/>
          </a:fillRef>
          <a:effectRef idx="1">
            <a:schemeClr val="accent1"/>
          </a:effectRef>
          <a:fontRef idx="minor">
            <a:schemeClr val="tx1"/>
          </a:fontRef>
        </p:style>
      </p:cxnSp>
      <p:sp>
        <p:nvSpPr>
          <p:cNvPr id="10" name="Subtitle 2"/>
          <p:cNvSpPr>
            <a:spLocks noGrp="1"/>
          </p:cNvSpPr>
          <p:nvPr>
            <p:ph type="subTitle" idx="13" hasCustomPrompt="1"/>
          </p:nvPr>
        </p:nvSpPr>
        <p:spPr>
          <a:xfrm>
            <a:off x="1900362" y="1104900"/>
            <a:ext cx="6786438" cy="571500"/>
          </a:xfrm>
        </p:spPr>
        <p:txBody>
          <a:bodyPr>
            <a:normAutofit/>
          </a:bodyPr>
          <a:lstStyle>
            <a:lvl1pPr marL="0" indent="0" algn="ctr">
              <a:buNone/>
              <a:defRPr sz="2000"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Eventuel sous titre de présentation</a:t>
            </a:r>
            <a:endParaRPr lang="en-US" dirty="0"/>
          </a:p>
        </p:txBody>
      </p:sp>
      <p:sp>
        <p:nvSpPr>
          <p:cNvPr id="11" name="Espace réservé du texte 4"/>
          <p:cNvSpPr>
            <a:spLocks noGrp="1"/>
          </p:cNvSpPr>
          <p:nvPr>
            <p:ph type="body" sz="quarter" idx="14" hasCustomPrompt="1"/>
          </p:nvPr>
        </p:nvSpPr>
        <p:spPr>
          <a:xfrm>
            <a:off x="1619590" y="0"/>
            <a:ext cx="1226977" cy="981075"/>
          </a:xfrm>
        </p:spPr>
        <p:txBody>
          <a:bodyPr>
            <a:normAutofit/>
          </a:bodyPr>
          <a:lstStyle>
            <a:lvl1pPr marL="53100" indent="0">
              <a:buNone/>
              <a:defRPr sz="4800" b="1">
                <a:solidFill>
                  <a:schemeClr val="accent1"/>
                </a:solidFill>
              </a:defRPr>
            </a:lvl1pPr>
          </a:lstStyle>
          <a:p>
            <a:pPr lvl="0"/>
            <a:r>
              <a:rPr lang="fr-FR" dirty="0" smtClean="0"/>
              <a:t>1.A.</a:t>
            </a:r>
            <a:endParaRPr lang="fr-FR" dirty="0"/>
          </a:p>
        </p:txBody>
      </p:sp>
    </p:spTree>
    <p:extLst>
      <p:ext uri="{BB962C8B-B14F-4D97-AF65-F5344CB8AC3E}">
        <p14:creationId xmlns:p14="http://schemas.microsoft.com/office/powerpoint/2010/main" val="295337979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u et visuel">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7AE089E3-C2B6-4314-B3F2-4F5F7708E698}" type="datetime1">
              <a:rPr lang="fr-FR" smtClean="0"/>
              <a:t>30/06/2023</a:t>
            </a:fld>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1D5EA83-93EF-7C47-83E5-EC4E80D28D49}" type="slidenum">
              <a:rPr lang="en-US" smtClean="0"/>
              <a:t>‹N°›</a:t>
            </a:fld>
            <a:endParaRPr lang="en-US"/>
          </a:p>
        </p:txBody>
      </p:sp>
      <p:sp>
        <p:nvSpPr>
          <p:cNvPr id="5" name="Title 1"/>
          <p:cNvSpPr>
            <a:spLocks noGrp="1"/>
          </p:cNvSpPr>
          <p:nvPr>
            <p:ph type="title" hasCustomPrompt="1"/>
          </p:nvPr>
        </p:nvSpPr>
        <p:spPr>
          <a:xfrm>
            <a:off x="1900362" y="188686"/>
            <a:ext cx="6786438" cy="928914"/>
          </a:xfrm>
          <a:prstGeom prst="rect">
            <a:avLst/>
          </a:prstGeom>
        </p:spPr>
        <p:txBody>
          <a:bodyPr anchor="b" anchorCtr="0">
            <a:normAutofit/>
          </a:bodyPr>
          <a:lstStyle>
            <a:lvl1pPr>
              <a:defRPr sz="2800" b="1" baseline="0"/>
            </a:lvl1pPr>
          </a:lstStyle>
          <a:p>
            <a:r>
              <a:rPr lang="fr-FR" dirty="0" smtClean="0"/>
              <a:t>TITRE DE DIAPOSITIVE</a:t>
            </a:r>
            <a:endParaRPr lang="en-US" dirty="0"/>
          </a:p>
        </p:txBody>
      </p:sp>
      <p:cxnSp>
        <p:nvCxnSpPr>
          <p:cNvPr id="6" name="Straight Connector 6"/>
          <p:cNvCxnSpPr/>
          <p:nvPr userDrawn="1"/>
        </p:nvCxnSpPr>
        <p:spPr>
          <a:xfrm>
            <a:off x="2846567" y="1104900"/>
            <a:ext cx="4607195" cy="0"/>
          </a:xfrm>
          <a:prstGeom prst="line">
            <a:avLst/>
          </a:prstGeom>
          <a:ln w="57150" cmpd="sng">
            <a:solidFill>
              <a:srgbClr val="FFF10B"/>
            </a:solidFill>
          </a:ln>
          <a:effectLst/>
        </p:spPr>
        <p:style>
          <a:lnRef idx="2">
            <a:schemeClr val="accent1"/>
          </a:lnRef>
          <a:fillRef idx="0">
            <a:schemeClr val="accent1"/>
          </a:fillRef>
          <a:effectRef idx="1">
            <a:schemeClr val="accent1"/>
          </a:effectRef>
          <a:fontRef idx="minor">
            <a:schemeClr val="tx1"/>
          </a:fontRef>
        </p:style>
      </p:cxnSp>
      <p:sp>
        <p:nvSpPr>
          <p:cNvPr id="7" name="Subtitle 2"/>
          <p:cNvSpPr>
            <a:spLocks noGrp="1"/>
          </p:cNvSpPr>
          <p:nvPr>
            <p:ph type="subTitle" idx="13" hasCustomPrompt="1"/>
          </p:nvPr>
        </p:nvSpPr>
        <p:spPr>
          <a:xfrm>
            <a:off x="1900362" y="1104900"/>
            <a:ext cx="6786438" cy="571500"/>
          </a:xfrm>
        </p:spPr>
        <p:txBody>
          <a:bodyPr>
            <a:normAutofit/>
          </a:bodyPr>
          <a:lstStyle>
            <a:lvl1pPr marL="0" indent="0" algn="ctr">
              <a:buNone/>
              <a:defRPr sz="2000"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Eventuel sous titre de présentation</a:t>
            </a:r>
            <a:endParaRPr lang="en-US" dirty="0"/>
          </a:p>
        </p:txBody>
      </p:sp>
      <p:sp>
        <p:nvSpPr>
          <p:cNvPr id="10" name="Espace réservé pour une image  9"/>
          <p:cNvSpPr>
            <a:spLocks noGrp="1"/>
          </p:cNvSpPr>
          <p:nvPr>
            <p:ph type="pic" sz="quarter" idx="14" hasCustomPrompt="1"/>
          </p:nvPr>
        </p:nvSpPr>
        <p:spPr>
          <a:xfrm>
            <a:off x="-188913" y="1422400"/>
            <a:ext cx="1843088" cy="5776913"/>
          </a:xfrm>
        </p:spPr>
        <p:txBody>
          <a:bodyPr>
            <a:normAutofit/>
          </a:bodyPr>
          <a:lstStyle>
            <a:lvl1pPr marL="53100" indent="0" algn="r">
              <a:buNone/>
              <a:defRPr sz="2000" baseline="0"/>
            </a:lvl1pPr>
          </a:lstStyle>
          <a:p>
            <a:r>
              <a:rPr lang="fr-FR" dirty="0" smtClean="0"/>
              <a:t>Insérer une image d’habillage</a:t>
            </a:r>
            <a:endParaRPr lang="fr-FR" dirty="0"/>
          </a:p>
        </p:txBody>
      </p:sp>
      <p:sp>
        <p:nvSpPr>
          <p:cNvPr id="12" name="Espace réservé du contenu 11"/>
          <p:cNvSpPr>
            <a:spLocks noGrp="1"/>
          </p:cNvSpPr>
          <p:nvPr>
            <p:ph sz="quarter" idx="15"/>
          </p:nvPr>
        </p:nvSpPr>
        <p:spPr>
          <a:xfrm>
            <a:off x="1900238" y="1905000"/>
            <a:ext cx="6786562" cy="41148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dirty="0"/>
          </a:p>
        </p:txBody>
      </p:sp>
      <p:sp>
        <p:nvSpPr>
          <p:cNvPr id="11" name="Espace réservé du texte 4"/>
          <p:cNvSpPr>
            <a:spLocks noGrp="1"/>
          </p:cNvSpPr>
          <p:nvPr>
            <p:ph type="body" sz="quarter" idx="16" hasCustomPrompt="1"/>
          </p:nvPr>
        </p:nvSpPr>
        <p:spPr>
          <a:xfrm>
            <a:off x="1619590" y="0"/>
            <a:ext cx="1226977" cy="981075"/>
          </a:xfrm>
        </p:spPr>
        <p:txBody>
          <a:bodyPr>
            <a:normAutofit/>
          </a:bodyPr>
          <a:lstStyle>
            <a:lvl1pPr marL="53100" indent="0">
              <a:buNone/>
              <a:defRPr sz="4800" b="1">
                <a:solidFill>
                  <a:schemeClr val="accent1"/>
                </a:solidFill>
              </a:defRPr>
            </a:lvl1pPr>
          </a:lstStyle>
          <a:p>
            <a:pPr lvl="0"/>
            <a:r>
              <a:rPr lang="fr-FR" dirty="0" smtClean="0"/>
              <a:t>1.A.</a:t>
            </a:r>
            <a:endParaRPr lang="fr-FR" dirty="0"/>
          </a:p>
        </p:txBody>
      </p:sp>
    </p:spTree>
    <p:extLst>
      <p:ext uri="{BB962C8B-B14F-4D97-AF65-F5344CB8AC3E}">
        <p14:creationId xmlns:p14="http://schemas.microsoft.com/office/powerpoint/2010/main" val="167022770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7200"/>
            <a:ext cx="8229600" cy="4398963"/>
          </a:xfrm>
          <a:prstGeom prst="rect">
            <a:avLst/>
          </a:prstGeom>
        </p:spPr>
        <p:txBody>
          <a:bodyPr vert="horz" lIns="91440" tIns="45720" rIns="91440" bIns="45720" rtlCol="0">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cxnSp>
        <p:nvCxnSpPr>
          <p:cNvPr id="8" name="Straight Connector 6"/>
          <p:cNvCxnSpPr/>
          <p:nvPr/>
        </p:nvCxnSpPr>
        <p:spPr>
          <a:xfrm flipV="1">
            <a:off x="9120147" y="0"/>
            <a:ext cx="0" cy="6858000"/>
          </a:xfrm>
          <a:prstGeom prst="line">
            <a:avLst/>
          </a:prstGeom>
          <a:ln w="57150" cmpd="sng">
            <a:solidFill>
              <a:srgbClr val="FFF10B"/>
            </a:solidFill>
          </a:ln>
          <a:effectLst/>
        </p:spPr>
        <p:style>
          <a:lnRef idx="2">
            <a:schemeClr val="accent1"/>
          </a:lnRef>
          <a:fillRef idx="0">
            <a:schemeClr val="accent1"/>
          </a:fillRef>
          <a:effectRef idx="1">
            <a:schemeClr val="accent1"/>
          </a:effectRef>
          <a:fontRef idx="minor">
            <a:schemeClr val="tx1"/>
          </a:fontRef>
        </p:style>
      </p:cxnSp>
      <p:pic>
        <p:nvPicPr>
          <p:cNvPr id="7" name="Picture 1" descr="Logo-Metro-print-Fond-jaune-PDF.pdf"/>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367528" y="-2558"/>
            <a:ext cx="1300004" cy="1300004"/>
          </a:xfrm>
          <a:prstGeom prst="rect">
            <a:avLst/>
          </a:prstGeom>
        </p:spPr>
      </p:pic>
    </p:spTree>
    <p:extLst>
      <p:ext uri="{BB962C8B-B14F-4D97-AF65-F5344CB8AC3E}">
        <p14:creationId xmlns:p14="http://schemas.microsoft.com/office/powerpoint/2010/main" val="605185549"/>
      </p:ext>
    </p:extLst>
  </p:cSld>
  <p:clrMap bg1="lt1" tx1="dk1" bg2="lt2" tx2="dk2" accent1="accent1" accent2="accent2" accent3="accent3" accent4="accent4" accent5="accent5" accent6="accent6" hlink="hlink" folHlink="folHlink"/>
  <p:sldLayoutIdLst>
    <p:sldLayoutId id="2147483649" r:id="rId1"/>
    <p:sldLayoutId id="2147483659" r:id="rId2"/>
    <p:sldLayoutId id="2147483658" r:id="rId3"/>
    <p:sldLayoutId id="2147483668" r:id="rId4"/>
    <p:sldLayoutId id="2147483650" r:id="rId5"/>
    <p:sldLayoutId id="2147483665" r:id="rId6"/>
    <p:sldLayoutId id="2147483666" r:id="rId7"/>
    <p:sldLayoutId id="2147483652" r:id="rId8"/>
    <p:sldLayoutId id="2147483655" r:id="rId9"/>
    <p:sldLayoutId id="2147483664" r:id="rId10"/>
    <p:sldLayoutId id="2147483660" r:id="rId11"/>
    <p:sldLayoutId id="2147483653" r:id="rId12"/>
    <p:sldLayoutId id="2147483667" r:id="rId13"/>
    <p:sldLayoutId id="2147483657" r:id="rId14"/>
    <p:sldLayoutId id="2147483661" r:id="rId15"/>
    <p:sldLayoutId id="2147483662" r:id="rId16"/>
    <p:sldLayoutId id="2147483669" r:id="rId17"/>
    <p:sldLayoutId id="2147483673" r:id="rId18"/>
    <p:sldLayoutId id="2147483675" r:id="rId19"/>
    <p:sldLayoutId id="2147483677" r:id="rId20"/>
    <p:sldLayoutId id="2147483678" r:id="rId21"/>
    <p:sldLayoutId id="2147483679" r:id="rId22"/>
  </p:sldLayoutIdLst>
  <p:timing>
    <p:tnLst>
      <p:par>
        <p:cTn id="1" dur="indefinite" restart="never" nodeType="tmRoot"/>
      </p:par>
    </p:tnLst>
  </p:timing>
  <p:hf hdr="0" ftr="0"/>
  <p:txStyles>
    <p:titleStyle>
      <a:lvl1pPr algn="ctr" defTabSz="457200" rtl="0" eaLnBrk="1" latinLnBrk="0" hangingPunct="1">
        <a:spcBef>
          <a:spcPct val="0"/>
        </a:spcBef>
        <a:buNone/>
        <a:defRPr sz="3600" b="1" kern="1200" baseline="0">
          <a:solidFill>
            <a:schemeClr val="tx1"/>
          </a:solidFill>
          <a:latin typeface="+mj-lt"/>
          <a:ea typeface="+mj-ea"/>
          <a:cs typeface="+mj-cs"/>
        </a:defRPr>
      </a:lvl1pPr>
    </p:titleStyle>
    <p:bodyStyle>
      <a:lvl1pPr marL="396000" indent="-342900" algn="l" defTabSz="457200" rtl="0" eaLnBrk="1" latinLnBrk="0" hangingPunct="1">
        <a:spcBef>
          <a:spcPct val="20000"/>
        </a:spcBef>
        <a:buFontTx/>
        <a:buBlip>
          <a:blip r:embed="rId25"/>
        </a:buBlip>
        <a:defRPr sz="2800" kern="1200">
          <a:solidFill>
            <a:schemeClr val="tx1"/>
          </a:solidFill>
          <a:latin typeface="+mn-lt"/>
          <a:ea typeface="+mn-ea"/>
          <a:cs typeface="+mn-cs"/>
        </a:defRPr>
      </a:lvl1pPr>
      <a:lvl2pPr marL="971550" indent="-514350" algn="l" defTabSz="457200" rtl="0" eaLnBrk="1" latinLnBrk="0" hangingPunct="1">
        <a:spcBef>
          <a:spcPct val="20000"/>
        </a:spcBef>
        <a:buClr>
          <a:srgbClr val="FFFF00"/>
        </a:buClr>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tags" Target="../tags/tag47.xml"/><Relationship Id="rId50" Type="http://schemas.openxmlformats.org/officeDocument/2006/relationships/tags" Target="../tags/tag50.xml"/><Relationship Id="rId55" Type="http://schemas.openxmlformats.org/officeDocument/2006/relationships/tags" Target="../tags/tag55.xml"/><Relationship Id="rId63" Type="http://schemas.openxmlformats.org/officeDocument/2006/relationships/tags" Target="../tags/tag63.xml"/><Relationship Id="rId68" Type="http://schemas.openxmlformats.org/officeDocument/2006/relationships/tags" Target="../tags/tag68.xml"/><Relationship Id="rId76" Type="http://schemas.openxmlformats.org/officeDocument/2006/relationships/tags" Target="../tags/tag76.xml"/><Relationship Id="rId84" Type="http://schemas.openxmlformats.org/officeDocument/2006/relationships/tags" Target="../tags/tag84.xml"/><Relationship Id="rId7" Type="http://schemas.openxmlformats.org/officeDocument/2006/relationships/tags" Target="../tags/tag7.xml"/><Relationship Id="rId71" Type="http://schemas.openxmlformats.org/officeDocument/2006/relationships/tags" Target="../tags/tag71.xml"/><Relationship Id="rId2" Type="http://schemas.openxmlformats.org/officeDocument/2006/relationships/tags" Target="../tags/tag2.xml"/><Relationship Id="rId16" Type="http://schemas.openxmlformats.org/officeDocument/2006/relationships/tags" Target="../tags/tag16.xml"/><Relationship Id="rId29" Type="http://schemas.openxmlformats.org/officeDocument/2006/relationships/tags" Target="../tags/tag29.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3" Type="http://schemas.openxmlformats.org/officeDocument/2006/relationships/tags" Target="../tags/tag53.xml"/><Relationship Id="rId58" Type="http://schemas.openxmlformats.org/officeDocument/2006/relationships/tags" Target="../tags/tag58.xml"/><Relationship Id="rId66" Type="http://schemas.openxmlformats.org/officeDocument/2006/relationships/tags" Target="../tags/tag66.xml"/><Relationship Id="rId74" Type="http://schemas.openxmlformats.org/officeDocument/2006/relationships/tags" Target="../tags/tag74.xml"/><Relationship Id="rId79" Type="http://schemas.openxmlformats.org/officeDocument/2006/relationships/tags" Target="../tags/tag79.xml"/><Relationship Id="rId87" Type="http://schemas.openxmlformats.org/officeDocument/2006/relationships/notesSlide" Target="../notesSlides/notesSlide9.xml"/><Relationship Id="rId5" Type="http://schemas.openxmlformats.org/officeDocument/2006/relationships/tags" Target="../tags/tag5.xml"/><Relationship Id="rId61" Type="http://schemas.openxmlformats.org/officeDocument/2006/relationships/tags" Target="../tags/tag61.xml"/><Relationship Id="rId82" Type="http://schemas.openxmlformats.org/officeDocument/2006/relationships/tags" Target="../tags/tag82.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56" Type="http://schemas.openxmlformats.org/officeDocument/2006/relationships/tags" Target="../tags/tag56.xml"/><Relationship Id="rId64" Type="http://schemas.openxmlformats.org/officeDocument/2006/relationships/tags" Target="../tags/tag64.xml"/><Relationship Id="rId69" Type="http://schemas.openxmlformats.org/officeDocument/2006/relationships/tags" Target="../tags/tag69.xml"/><Relationship Id="rId77" Type="http://schemas.openxmlformats.org/officeDocument/2006/relationships/tags" Target="../tags/tag77.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80" Type="http://schemas.openxmlformats.org/officeDocument/2006/relationships/tags" Target="../tags/tag80.xml"/><Relationship Id="rId85" Type="http://schemas.openxmlformats.org/officeDocument/2006/relationships/tags" Target="../tags/tag85.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 Id="rId67" Type="http://schemas.openxmlformats.org/officeDocument/2006/relationships/tags" Target="../tags/tag67.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70" Type="http://schemas.openxmlformats.org/officeDocument/2006/relationships/tags" Target="../tags/tag70.xml"/><Relationship Id="rId75" Type="http://schemas.openxmlformats.org/officeDocument/2006/relationships/tags" Target="../tags/tag75.xml"/><Relationship Id="rId83" Type="http://schemas.openxmlformats.org/officeDocument/2006/relationships/tags" Target="../tags/tag83.xml"/><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tags" Target="../tags/tag65.xml"/><Relationship Id="rId73" Type="http://schemas.openxmlformats.org/officeDocument/2006/relationships/tags" Target="../tags/tag73.xml"/><Relationship Id="rId78" Type="http://schemas.openxmlformats.org/officeDocument/2006/relationships/tags" Target="../tags/tag78.xml"/><Relationship Id="rId81" Type="http://schemas.openxmlformats.org/officeDocument/2006/relationships/tags" Target="../tags/tag81.xml"/><Relationship Id="rId86"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2.xml"/><Relationship Id="rId1" Type="http://schemas.openxmlformats.org/officeDocument/2006/relationships/slideLayout" Target="../slideLayouts/slideLayout21.xml"/><Relationship Id="rId5" Type="http://schemas.openxmlformats.org/officeDocument/2006/relationships/image" Target="../media/image25.png"/><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8.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26.xml"/><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slideLayout" Target="../slideLayouts/slideLayout17.xml"/><Relationship Id="rId1" Type="http://schemas.openxmlformats.org/officeDocument/2006/relationships/tags" Target="../tags/tag86.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 Id="rId5" Type="http://schemas.openxmlformats.org/officeDocument/2006/relationships/notesSlide" Target="../notesSlides/notesSlide29.xml"/><Relationship Id="rId4"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67544" y="2130425"/>
            <a:ext cx="8280920" cy="1470025"/>
          </a:xfrm>
        </p:spPr>
        <p:txBody>
          <a:bodyPr/>
          <a:lstStyle/>
          <a:p>
            <a:r>
              <a:rPr lang="fr-FR" sz="4400" dirty="0" smtClean="0"/>
              <a:t>IBEST : le bien-vivre,</a:t>
            </a:r>
            <a:br>
              <a:rPr lang="fr-FR" sz="4400" dirty="0" smtClean="0"/>
            </a:br>
            <a:r>
              <a:rPr lang="fr-FR" sz="4400" dirty="0" smtClean="0"/>
              <a:t>boussole </a:t>
            </a:r>
            <a:r>
              <a:rPr lang="fr-FR" sz="4400" dirty="0" smtClean="0"/>
              <a:t>des </a:t>
            </a:r>
            <a:r>
              <a:rPr lang="fr-FR" sz="4400" dirty="0" smtClean="0"/>
              <a:t>politiques publiques locales ?</a:t>
            </a:r>
            <a:endParaRPr lang="fr-FR" sz="2400" dirty="0"/>
          </a:p>
        </p:txBody>
      </p:sp>
      <p:sp>
        <p:nvSpPr>
          <p:cNvPr id="3" name="Sous-titre 2"/>
          <p:cNvSpPr>
            <a:spLocks noGrp="1"/>
          </p:cNvSpPr>
          <p:nvPr>
            <p:ph type="subTitle" idx="1"/>
          </p:nvPr>
        </p:nvSpPr>
        <p:spPr>
          <a:xfrm>
            <a:off x="971600" y="4149080"/>
            <a:ext cx="7344816" cy="1489720"/>
          </a:xfrm>
        </p:spPr>
        <p:txBody>
          <a:bodyPr>
            <a:normAutofit fontScale="92500" lnSpcReduction="20000"/>
          </a:bodyPr>
          <a:lstStyle/>
          <a:p>
            <a:r>
              <a:rPr lang="fr-FR" sz="2400" dirty="0" smtClean="0"/>
              <a:t>Webinaire 27</a:t>
            </a:r>
            <a:r>
              <a:rPr lang="fr-FR" sz="2400" baseline="30000" dirty="0" smtClean="0"/>
              <a:t>ème</a:t>
            </a:r>
            <a:r>
              <a:rPr lang="fr-FR" sz="2400" dirty="0" smtClean="0"/>
              <a:t> Région</a:t>
            </a:r>
            <a:endParaRPr lang="fr-FR" sz="2400" dirty="0">
              <a:latin typeface="Lucida Bright" panose="02040602050505020304" pitchFamily="18" charset="0"/>
            </a:endParaRPr>
          </a:p>
          <a:p>
            <a:r>
              <a:rPr lang="fr-FR" sz="2400" dirty="0" smtClean="0"/>
              <a:t>Hélène Clot</a:t>
            </a:r>
          </a:p>
          <a:p>
            <a:r>
              <a:rPr lang="fr-FR" sz="2400" dirty="0" smtClean="0"/>
              <a:t>Directrice de la mission stratégie, </a:t>
            </a:r>
          </a:p>
          <a:p>
            <a:r>
              <a:rPr lang="fr-FR" sz="2400" dirty="0" smtClean="0"/>
              <a:t>innovation et participation</a:t>
            </a:r>
            <a:endParaRPr lang="fr-FR" sz="2400" dirty="0"/>
          </a:p>
        </p:txBody>
      </p:sp>
      <p:pic>
        <p:nvPicPr>
          <p:cNvPr id="4" name="Picture 2" descr="O:\M180000_POLE PILOTAGE ET TRANS NUM\MSIP_Interne\12_iconotheque\Logotheque\Partenaires\Chaire-Paix-economique-noi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6309320"/>
            <a:ext cx="1603058" cy="395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4375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 name="Rectangle 105"/>
          <p:cNvSpPr/>
          <p:nvPr>
            <p:custDataLst>
              <p:tags r:id="rId1"/>
            </p:custDataLst>
          </p:nvPr>
        </p:nvSpPr>
        <p:spPr>
          <a:xfrm>
            <a:off x="8027988" y="4635500"/>
            <a:ext cx="914400" cy="2222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solidFill>
                <a:prstClr val="white"/>
              </a:solidFill>
            </a:endParaRPr>
          </a:p>
        </p:txBody>
      </p:sp>
      <p:sp>
        <p:nvSpPr>
          <p:cNvPr id="89" name="Forme libre 88"/>
          <p:cNvSpPr/>
          <p:nvPr>
            <p:custDataLst>
              <p:tags r:id="rId2"/>
            </p:custDataLst>
          </p:nvPr>
        </p:nvSpPr>
        <p:spPr>
          <a:xfrm>
            <a:off x="6559046" y="4979313"/>
            <a:ext cx="1829572" cy="1785148"/>
          </a:xfrm>
          <a:custGeom>
            <a:avLst/>
            <a:gdLst>
              <a:gd name="connsiteX0" fmla="*/ 0 w 1829572"/>
              <a:gd name="connsiteY0" fmla="*/ 892574 h 1785148"/>
              <a:gd name="connsiteX1" fmla="*/ 914786 w 1829572"/>
              <a:gd name="connsiteY1" fmla="*/ 0 h 1785148"/>
              <a:gd name="connsiteX2" fmla="*/ 1829572 w 1829572"/>
              <a:gd name="connsiteY2" fmla="*/ 892574 h 1785148"/>
              <a:gd name="connsiteX3" fmla="*/ 914786 w 1829572"/>
              <a:gd name="connsiteY3" fmla="*/ 1785148 h 1785148"/>
              <a:gd name="connsiteX4" fmla="*/ 0 w 1829572"/>
              <a:gd name="connsiteY4" fmla="*/ 892574 h 1785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9572" h="1785148">
                <a:moveTo>
                  <a:pt x="0" y="892574"/>
                </a:moveTo>
                <a:cubicBezTo>
                  <a:pt x="0" y="399619"/>
                  <a:pt x="409564" y="0"/>
                  <a:pt x="914786" y="0"/>
                </a:cubicBezTo>
                <a:cubicBezTo>
                  <a:pt x="1420008" y="0"/>
                  <a:pt x="1829572" y="399619"/>
                  <a:pt x="1829572" y="892574"/>
                </a:cubicBezTo>
                <a:cubicBezTo>
                  <a:pt x="1829572" y="1385529"/>
                  <a:pt x="1420008" y="1785148"/>
                  <a:pt x="914786" y="1785148"/>
                </a:cubicBezTo>
                <a:cubicBezTo>
                  <a:pt x="409564" y="1785148"/>
                  <a:pt x="0" y="1385529"/>
                  <a:pt x="0" y="892574"/>
                </a:cubicBezTo>
                <a:close/>
              </a:path>
            </a:pathLst>
          </a:custGeom>
        </p:spPr>
        <p:style>
          <a:lnRef idx="2">
            <a:schemeClr val="lt1">
              <a:hueOff val="0"/>
              <a:satOff val="0"/>
              <a:lumOff val="0"/>
              <a:alphaOff val="0"/>
            </a:schemeClr>
          </a:lnRef>
          <a:fillRef idx="1">
            <a:schemeClr val="accent3">
              <a:shade val="80000"/>
              <a:hueOff val="0"/>
              <a:satOff val="0"/>
              <a:lumOff val="0"/>
              <a:alphaOff val="0"/>
            </a:schemeClr>
          </a:fillRef>
          <a:effectRef idx="0">
            <a:schemeClr val="accent3">
              <a:shade val="80000"/>
              <a:hueOff val="0"/>
              <a:satOff val="0"/>
              <a:lumOff val="0"/>
              <a:alphaOff val="0"/>
            </a:schemeClr>
          </a:effectRef>
          <a:fontRef idx="minor">
            <a:schemeClr val="lt1"/>
          </a:fontRef>
        </p:style>
        <p:txBody>
          <a:bodyPr spcFirstLastPara="0" vert="horz" wrap="square" lIns="336515" tIns="330009" rIns="336515" bIns="330009" numCol="1" spcCol="1270" anchor="ctr" anchorCtr="0">
            <a:noAutofit/>
          </a:bodyPr>
          <a:lstStyle/>
          <a:p>
            <a:pPr algn="ctr" defTabSz="800100">
              <a:lnSpc>
                <a:spcPct val="90000"/>
              </a:lnSpc>
              <a:spcBef>
                <a:spcPct val="0"/>
              </a:spcBef>
              <a:spcAft>
                <a:spcPct val="35000"/>
              </a:spcAft>
            </a:pPr>
            <a:r>
              <a:rPr lang="fr-FR" sz="1700" b="1" dirty="0">
                <a:solidFill>
                  <a:prstClr val="black"/>
                </a:solidFill>
              </a:rPr>
              <a:t>5. Articulation de l’individu au collectif</a:t>
            </a:r>
          </a:p>
        </p:txBody>
      </p:sp>
      <p:sp>
        <p:nvSpPr>
          <p:cNvPr id="90" name="Ellipse 89"/>
          <p:cNvSpPr/>
          <p:nvPr>
            <p:custDataLst>
              <p:tags r:id="rId3"/>
            </p:custDataLst>
          </p:nvPr>
        </p:nvSpPr>
        <p:spPr>
          <a:xfrm>
            <a:off x="7481415" y="4338844"/>
            <a:ext cx="257234" cy="257229"/>
          </a:xfrm>
          <a:prstGeom prst="ellipse">
            <a:avLst/>
          </a:prstGeom>
        </p:spPr>
        <p:style>
          <a:lnRef idx="2">
            <a:schemeClr val="lt1">
              <a:hueOff val="0"/>
              <a:satOff val="0"/>
              <a:lumOff val="0"/>
              <a:alphaOff val="0"/>
            </a:schemeClr>
          </a:lnRef>
          <a:fillRef idx="1">
            <a:schemeClr val="accent3">
              <a:shade val="80000"/>
              <a:hueOff val="0"/>
              <a:satOff val="0"/>
              <a:lumOff val="0"/>
              <a:alphaOff val="0"/>
            </a:schemeClr>
          </a:fillRef>
          <a:effectRef idx="0">
            <a:schemeClr val="accent3">
              <a:shade val="80000"/>
              <a:hueOff val="0"/>
              <a:satOff val="0"/>
              <a:lumOff val="0"/>
              <a:alphaOff val="0"/>
            </a:schemeClr>
          </a:effectRef>
          <a:fontRef idx="minor">
            <a:schemeClr val="lt1"/>
          </a:fontRef>
        </p:style>
      </p:sp>
      <p:sp>
        <p:nvSpPr>
          <p:cNvPr id="91" name="Ellipse 90"/>
          <p:cNvSpPr/>
          <p:nvPr>
            <p:custDataLst>
              <p:tags r:id="rId4"/>
            </p:custDataLst>
          </p:nvPr>
        </p:nvSpPr>
        <p:spPr>
          <a:xfrm>
            <a:off x="6872312" y="6585282"/>
            <a:ext cx="186258" cy="186437"/>
          </a:xfrm>
          <a:prstGeom prst="ellipse">
            <a:avLst/>
          </a:prstGeom>
        </p:spPr>
        <p:style>
          <a:lnRef idx="2">
            <a:schemeClr val="lt1">
              <a:hueOff val="0"/>
              <a:satOff val="0"/>
              <a:lumOff val="0"/>
              <a:alphaOff val="0"/>
            </a:schemeClr>
          </a:lnRef>
          <a:fillRef idx="1">
            <a:schemeClr val="accent3">
              <a:shade val="80000"/>
              <a:hueOff val="18242"/>
              <a:satOff val="-119"/>
              <a:lumOff val="2046"/>
              <a:alphaOff val="0"/>
            </a:schemeClr>
          </a:fillRef>
          <a:effectRef idx="0">
            <a:schemeClr val="accent3">
              <a:shade val="80000"/>
              <a:hueOff val="18242"/>
              <a:satOff val="-119"/>
              <a:lumOff val="2046"/>
              <a:alphaOff val="0"/>
            </a:schemeClr>
          </a:effectRef>
          <a:fontRef idx="minor">
            <a:schemeClr val="lt1"/>
          </a:fontRef>
        </p:style>
      </p:sp>
      <p:sp>
        <p:nvSpPr>
          <p:cNvPr id="92" name="Ellipse 91"/>
          <p:cNvSpPr/>
          <p:nvPr>
            <p:custDataLst>
              <p:tags r:id="rId5"/>
            </p:custDataLst>
          </p:nvPr>
        </p:nvSpPr>
        <p:spPr>
          <a:xfrm>
            <a:off x="8623483" y="5382895"/>
            <a:ext cx="186258" cy="186437"/>
          </a:xfrm>
          <a:prstGeom prst="ellipse">
            <a:avLst/>
          </a:prstGeom>
        </p:spPr>
        <p:style>
          <a:lnRef idx="2">
            <a:schemeClr val="lt1">
              <a:hueOff val="0"/>
              <a:satOff val="0"/>
              <a:lumOff val="0"/>
              <a:alphaOff val="0"/>
            </a:schemeClr>
          </a:lnRef>
          <a:fillRef idx="1">
            <a:schemeClr val="accent3">
              <a:shade val="80000"/>
              <a:hueOff val="36485"/>
              <a:satOff val="-239"/>
              <a:lumOff val="4092"/>
              <a:alphaOff val="0"/>
            </a:schemeClr>
          </a:fillRef>
          <a:effectRef idx="0">
            <a:schemeClr val="accent3">
              <a:shade val="80000"/>
              <a:hueOff val="36485"/>
              <a:satOff val="-239"/>
              <a:lumOff val="4092"/>
              <a:alphaOff val="0"/>
            </a:schemeClr>
          </a:effectRef>
          <a:fontRef idx="minor">
            <a:schemeClr val="lt1"/>
          </a:fontRef>
        </p:style>
      </p:sp>
      <p:sp>
        <p:nvSpPr>
          <p:cNvPr id="93" name="Ellipse 92"/>
          <p:cNvSpPr/>
          <p:nvPr>
            <p:custDataLst>
              <p:tags r:id="rId6"/>
            </p:custDataLst>
          </p:nvPr>
        </p:nvSpPr>
        <p:spPr>
          <a:xfrm>
            <a:off x="7732197" y="6783609"/>
            <a:ext cx="257234" cy="257229"/>
          </a:xfrm>
          <a:prstGeom prst="ellipse">
            <a:avLst/>
          </a:prstGeom>
        </p:spPr>
        <p:style>
          <a:lnRef idx="2">
            <a:schemeClr val="lt1">
              <a:hueOff val="0"/>
              <a:satOff val="0"/>
              <a:lumOff val="0"/>
              <a:alphaOff val="0"/>
            </a:schemeClr>
          </a:lnRef>
          <a:fillRef idx="1">
            <a:schemeClr val="accent3">
              <a:shade val="80000"/>
              <a:hueOff val="54727"/>
              <a:satOff val="-358"/>
              <a:lumOff val="6139"/>
              <a:alphaOff val="0"/>
            </a:schemeClr>
          </a:fillRef>
          <a:effectRef idx="0">
            <a:schemeClr val="accent3">
              <a:shade val="80000"/>
              <a:hueOff val="54727"/>
              <a:satOff val="-358"/>
              <a:lumOff val="6139"/>
              <a:alphaOff val="0"/>
            </a:schemeClr>
          </a:effectRef>
          <a:fontRef idx="minor">
            <a:schemeClr val="lt1"/>
          </a:fontRef>
        </p:style>
      </p:sp>
      <p:sp>
        <p:nvSpPr>
          <p:cNvPr id="94" name="Ellipse 93"/>
          <p:cNvSpPr/>
          <p:nvPr>
            <p:custDataLst>
              <p:tags r:id="rId7"/>
            </p:custDataLst>
          </p:nvPr>
        </p:nvSpPr>
        <p:spPr>
          <a:xfrm>
            <a:off x="6925221" y="4704424"/>
            <a:ext cx="186258" cy="186437"/>
          </a:xfrm>
          <a:prstGeom prst="ellipse">
            <a:avLst/>
          </a:prstGeom>
        </p:spPr>
        <p:style>
          <a:lnRef idx="2">
            <a:schemeClr val="lt1">
              <a:hueOff val="0"/>
              <a:satOff val="0"/>
              <a:lumOff val="0"/>
              <a:alphaOff val="0"/>
            </a:schemeClr>
          </a:lnRef>
          <a:fillRef idx="1">
            <a:schemeClr val="accent3">
              <a:shade val="80000"/>
              <a:hueOff val="72969"/>
              <a:satOff val="-477"/>
              <a:lumOff val="8185"/>
              <a:alphaOff val="0"/>
            </a:schemeClr>
          </a:fillRef>
          <a:effectRef idx="0">
            <a:schemeClr val="accent3">
              <a:shade val="80000"/>
              <a:hueOff val="72969"/>
              <a:satOff val="-477"/>
              <a:lumOff val="8185"/>
              <a:alphaOff val="0"/>
            </a:schemeClr>
          </a:effectRef>
          <a:fontRef idx="minor">
            <a:schemeClr val="lt1"/>
          </a:fontRef>
        </p:style>
      </p:sp>
      <p:sp>
        <p:nvSpPr>
          <p:cNvPr id="95" name="Ellipse 94"/>
          <p:cNvSpPr/>
          <p:nvPr>
            <p:custDataLst>
              <p:tags r:id="rId8"/>
            </p:custDataLst>
          </p:nvPr>
        </p:nvSpPr>
        <p:spPr>
          <a:xfrm>
            <a:off x="6338056" y="5770901"/>
            <a:ext cx="186258" cy="186437"/>
          </a:xfrm>
          <a:prstGeom prst="ellipse">
            <a:avLst/>
          </a:prstGeom>
        </p:spPr>
        <p:style>
          <a:lnRef idx="2">
            <a:schemeClr val="lt1">
              <a:hueOff val="0"/>
              <a:satOff val="0"/>
              <a:lumOff val="0"/>
              <a:alphaOff val="0"/>
            </a:schemeClr>
          </a:lnRef>
          <a:fillRef idx="1">
            <a:schemeClr val="accent3">
              <a:shade val="80000"/>
              <a:hueOff val="91211"/>
              <a:satOff val="-596"/>
              <a:lumOff val="10231"/>
              <a:alphaOff val="0"/>
            </a:schemeClr>
          </a:fillRef>
          <a:effectRef idx="0">
            <a:schemeClr val="accent3">
              <a:shade val="80000"/>
              <a:hueOff val="91211"/>
              <a:satOff val="-596"/>
              <a:lumOff val="10231"/>
              <a:alphaOff val="0"/>
            </a:schemeClr>
          </a:effectRef>
          <a:fontRef idx="minor">
            <a:schemeClr val="lt1"/>
          </a:fontRef>
        </p:style>
      </p:sp>
      <p:sp>
        <p:nvSpPr>
          <p:cNvPr id="96" name="Forme libre 95"/>
          <p:cNvSpPr/>
          <p:nvPr>
            <p:custDataLst>
              <p:tags r:id="rId9"/>
            </p:custDataLst>
          </p:nvPr>
        </p:nvSpPr>
        <p:spPr>
          <a:xfrm>
            <a:off x="5202099" y="4704574"/>
            <a:ext cx="1660321" cy="921730"/>
          </a:xfrm>
          <a:custGeom>
            <a:avLst/>
            <a:gdLst>
              <a:gd name="connsiteX0" fmla="*/ 0 w 1660321"/>
              <a:gd name="connsiteY0" fmla="*/ 460865 h 921730"/>
              <a:gd name="connsiteX1" fmla="*/ 830161 w 1660321"/>
              <a:gd name="connsiteY1" fmla="*/ 0 h 921730"/>
              <a:gd name="connsiteX2" fmla="*/ 1660322 w 1660321"/>
              <a:gd name="connsiteY2" fmla="*/ 460865 h 921730"/>
              <a:gd name="connsiteX3" fmla="*/ 830161 w 1660321"/>
              <a:gd name="connsiteY3" fmla="*/ 921730 h 921730"/>
              <a:gd name="connsiteX4" fmla="*/ 0 w 1660321"/>
              <a:gd name="connsiteY4" fmla="*/ 460865 h 921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0321" h="921730">
                <a:moveTo>
                  <a:pt x="0" y="460865"/>
                </a:moveTo>
                <a:cubicBezTo>
                  <a:pt x="0" y="206336"/>
                  <a:pt x="371676" y="0"/>
                  <a:pt x="830161" y="0"/>
                </a:cubicBezTo>
                <a:cubicBezTo>
                  <a:pt x="1288646" y="0"/>
                  <a:pt x="1660322" y="206336"/>
                  <a:pt x="1660322" y="460865"/>
                </a:cubicBezTo>
                <a:cubicBezTo>
                  <a:pt x="1660322" y="715394"/>
                  <a:pt x="1288646" y="921730"/>
                  <a:pt x="830161" y="921730"/>
                </a:cubicBezTo>
                <a:cubicBezTo>
                  <a:pt x="371676" y="921730"/>
                  <a:pt x="0" y="715394"/>
                  <a:pt x="0" y="460865"/>
                </a:cubicBezTo>
                <a:close/>
              </a:path>
            </a:pathLst>
          </a:custGeom>
        </p:spPr>
        <p:style>
          <a:lnRef idx="2">
            <a:schemeClr val="lt1">
              <a:hueOff val="0"/>
              <a:satOff val="0"/>
              <a:lumOff val="0"/>
              <a:alphaOff val="0"/>
            </a:schemeClr>
          </a:lnRef>
          <a:fillRef idx="1">
            <a:schemeClr val="accent3">
              <a:shade val="80000"/>
              <a:hueOff val="109454"/>
              <a:satOff val="-716"/>
              <a:lumOff val="12277"/>
              <a:alphaOff val="0"/>
            </a:schemeClr>
          </a:fillRef>
          <a:effectRef idx="0">
            <a:schemeClr val="accent3">
              <a:shade val="80000"/>
              <a:hueOff val="109454"/>
              <a:satOff val="-716"/>
              <a:lumOff val="12277"/>
              <a:alphaOff val="0"/>
            </a:schemeClr>
          </a:effectRef>
          <a:fontRef idx="minor">
            <a:schemeClr val="lt1"/>
          </a:fontRef>
        </p:style>
        <p:txBody>
          <a:bodyPr spcFirstLastPara="0" vert="horz" wrap="square" lIns="296488" tIns="188324" rIns="296488" bIns="188324" numCol="1" spcCol="1270" anchor="ctr" anchorCtr="0">
            <a:noAutofit/>
          </a:bodyPr>
          <a:lstStyle/>
          <a:p>
            <a:pPr algn="ctr" defTabSz="622300">
              <a:lnSpc>
                <a:spcPct val="90000"/>
              </a:lnSpc>
              <a:spcBef>
                <a:spcPct val="0"/>
              </a:spcBef>
              <a:spcAft>
                <a:spcPct val="35000"/>
              </a:spcAft>
            </a:pPr>
            <a:r>
              <a:rPr lang="fr-FR" sz="1400" i="1">
                <a:solidFill>
                  <a:prstClr val="white"/>
                </a:solidFill>
              </a:rPr>
              <a:t>Participative</a:t>
            </a:r>
            <a:endParaRPr lang="fr-FR" sz="1400" i="1" dirty="0">
              <a:solidFill>
                <a:prstClr val="white"/>
              </a:solidFill>
            </a:endParaRPr>
          </a:p>
        </p:txBody>
      </p:sp>
      <p:sp>
        <p:nvSpPr>
          <p:cNvPr id="97" name="Ellipse 96"/>
          <p:cNvSpPr/>
          <p:nvPr>
            <p:custDataLst>
              <p:tags r:id="rId10"/>
            </p:custDataLst>
          </p:nvPr>
        </p:nvSpPr>
        <p:spPr>
          <a:xfrm>
            <a:off x="7221169" y="4712530"/>
            <a:ext cx="257234" cy="257229"/>
          </a:xfrm>
          <a:prstGeom prst="ellipse">
            <a:avLst/>
          </a:prstGeom>
        </p:spPr>
        <p:style>
          <a:lnRef idx="2">
            <a:schemeClr val="lt1">
              <a:hueOff val="0"/>
              <a:satOff val="0"/>
              <a:lumOff val="0"/>
              <a:alphaOff val="0"/>
            </a:schemeClr>
          </a:lnRef>
          <a:fillRef idx="1">
            <a:schemeClr val="accent3">
              <a:shade val="80000"/>
              <a:hueOff val="127696"/>
              <a:satOff val="-835"/>
              <a:lumOff val="14323"/>
              <a:alphaOff val="0"/>
            </a:schemeClr>
          </a:fillRef>
          <a:effectRef idx="0">
            <a:schemeClr val="accent3">
              <a:shade val="80000"/>
              <a:hueOff val="127696"/>
              <a:satOff val="-835"/>
              <a:lumOff val="14323"/>
              <a:alphaOff val="0"/>
            </a:schemeClr>
          </a:effectRef>
          <a:fontRef idx="minor">
            <a:schemeClr val="lt1"/>
          </a:fontRef>
        </p:style>
      </p:sp>
      <p:sp>
        <p:nvSpPr>
          <p:cNvPr id="98" name="Ellipse 97"/>
          <p:cNvSpPr/>
          <p:nvPr>
            <p:custDataLst>
              <p:tags r:id="rId11"/>
            </p:custDataLst>
          </p:nvPr>
        </p:nvSpPr>
        <p:spPr>
          <a:xfrm>
            <a:off x="5527209" y="6077307"/>
            <a:ext cx="465000" cy="465013"/>
          </a:xfrm>
          <a:prstGeom prst="ellipse">
            <a:avLst/>
          </a:prstGeom>
        </p:spPr>
        <p:style>
          <a:lnRef idx="2">
            <a:schemeClr val="lt1">
              <a:hueOff val="0"/>
              <a:satOff val="0"/>
              <a:lumOff val="0"/>
              <a:alphaOff val="0"/>
            </a:schemeClr>
          </a:lnRef>
          <a:fillRef idx="1">
            <a:schemeClr val="accent3">
              <a:shade val="80000"/>
              <a:hueOff val="145938"/>
              <a:satOff val="-954"/>
              <a:lumOff val="16369"/>
              <a:alphaOff val="0"/>
            </a:schemeClr>
          </a:fillRef>
          <a:effectRef idx="0">
            <a:schemeClr val="accent3">
              <a:shade val="80000"/>
              <a:hueOff val="145938"/>
              <a:satOff val="-954"/>
              <a:lumOff val="16369"/>
              <a:alphaOff val="0"/>
            </a:schemeClr>
          </a:effectRef>
          <a:fontRef idx="minor">
            <a:schemeClr val="lt1"/>
          </a:fontRef>
        </p:style>
      </p:sp>
      <p:sp>
        <p:nvSpPr>
          <p:cNvPr id="99" name="Forme libre 98"/>
          <p:cNvSpPr/>
          <p:nvPr>
            <p:custDataLst>
              <p:tags r:id="rId12"/>
            </p:custDataLst>
          </p:nvPr>
        </p:nvSpPr>
        <p:spPr>
          <a:xfrm>
            <a:off x="5329766" y="5700287"/>
            <a:ext cx="1400500" cy="1031187"/>
          </a:xfrm>
          <a:custGeom>
            <a:avLst/>
            <a:gdLst>
              <a:gd name="connsiteX0" fmla="*/ 0 w 1400500"/>
              <a:gd name="connsiteY0" fmla="*/ 515594 h 1031187"/>
              <a:gd name="connsiteX1" fmla="*/ 700250 w 1400500"/>
              <a:gd name="connsiteY1" fmla="*/ 0 h 1031187"/>
              <a:gd name="connsiteX2" fmla="*/ 1400500 w 1400500"/>
              <a:gd name="connsiteY2" fmla="*/ 515594 h 1031187"/>
              <a:gd name="connsiteX3" fmla="*/ 700250 w 1400500"/>
              <a:gd name="connsiteY3" fmla="*/ 1031188 h 1031187"/>
              <a:gd name="connsiteX4" fmla="*/ 0 w 1400500"/>
              <a:gd name="connsiteY4" fmla="*/ 515594 h 1031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0500" h="1031187">
                <a:moveTo>
                  <a:pt x="0" y="515594"/>
                </a:moveTo>
                <a:cubicBezTo>
                  <a:pt x="0" y="230839"/>
                  <a:pt x="313513" y="0"/>
                  <a:pt x="700250" y="0"/>
                </a:cubicBezTo>
                <a:cubicBezTo>
                  <a:pt x="1086987" y="0"/>
                  <a:pt x="1400500" y="230839"/>
                  <a:pt x="1400500" y="515594"/>
                </a:cubicBezTo>
                <a:cubicBezTo>
                  <a:pt x="1400500" y="800349"/>
                  <a:pt x="1086987" y="1031188"/>
                  <a:pt x="700250" y="1031188"/>
                </a:cubicBezTo>
                <a:cubicBezTo>
                  <a:pt x="313513" y="1031188"/>
                  <a:pt x="0" y="800349"/>
                  <a:pt x="0" y="515594"/>
                </a:cubicBezTo>
                <a:close/>
              </a:path>
            </a:pathLst>
          </a:custGeom>
        </p:spPr>
        <p:style>
          <a:lnRef idx="2">
            <a:schemeClr val="lt1">
              <a:hueOff val="0"/>
              <a:satOff val="0"/>
              <a:lumOff val="0"/>
              <a:alphaOff val="0"/>
            </a:schemeClr>
          </a:lnRef>
          <a:fillRef idx="1">
            <a:schemeClr val="accent3">
              <a:shade val="80000"/>
              <a:hueOff val="164180"/>
              <a:satOff val="-1073"/>
              <a:lumOff val="18416"/>
              <a:alphaOff val="0"/>
            </a:schemeClr>
          </a:fillRef>
          <a:effectRef idx="0">
            <a:schemeClr val="accent3">
              <a:shade val="80000"/>
              <a:hueOff val="164180"/>
              <a:satOff val="-1073"/>
              <a:lumOff val="18416"/>
              <a:alphaOff val="0"/>
            </a:schemeClr>
          </a:effectRef>
          <a:fontRef idx="minor">
            <a:schemeClr val="lt1"/>
          </a:fontRef>
        </p:style>
        <p:txBody>
          <a:bodyPr spcFirstLastPara="0" vert="horz" wrap="square" lIns="266058" tIns="211974" rIns="266058" bIns="211974" numCol="1" spcCol="1270" anchor="ctr" anchorCtr="0">
            <a:noAutofit/>
          </a:bodyPr>
          <a:lstStyle/>
          <a:p>
            <a:pPr algn="ctr" defTabSz="711200">
              <a:lnSpc>
                <a:spcPct val="90000"/>
              </a:lnSpc>
              <a:spcBef>
                <a:spcPct val="0"/>
              </a:spcBef>
              <a:spcAft>
                <a:spcPct val="35000"/>
              </a:spcAft>
            </a:pPr>
            <a:r>
              <a:rPr lang="fr-FR" sz="1600" i="1">
                <a:solidFill>
                  <a:prstClr val="white"/>
                </a:solidFill>
              </a:rPr>
              <a:t>Experte</a:t>
            </a:r>
            <a:endParaRPr lang="fr-FR" sz="1600" i="1" dirty="0">
              <a:solidFill>
                <a:prstClr val="white"/>
              </a:solidFill>
            </a:endParaRPr>
          </a:p>
        </p:txBody>
      </p:sp>
      <p:sp>
        <p:nvSpPr>
          <p:cNvPr id="100" name="Ellipse 99"/>
          <p:cNvSpPr/>
          <p:nvPr>
            <p:custDataLst>
              <p:tags r:id="rId13"/>
            </p:custDataLst>
          </p:nvPr>
        </p:nvSpPr>
        <p:spPr>
          <a:xfrm>
            <a:off x="8292262" y="5068383"/>
            <a:ext cx="257234" cy="257229"/>
          </a:xfrm>
          <a:prstGeom prst="ellipse">
            <a:avLst/>
          </a:prstGeom>
        </p:spPr>
        <p:style>
          <a:lnRef idx="2">
            <a:schemeClr val="lt1">
              <a:hueOff val="0"/>
              <a:satOff val="0"/>
              <a:lumOff val="0"/>
              <a:alphaOff val="0"/>
            </a:schemeClr>
          </a:lnRef>
          <a:fillRef idx="1">
            <a:schemeClr val="accent3">
              <a:shade val="80000"/>
              <a:hueOff val="182423"/>
              <a:satOff val="-1193"/>
              <a:lumOff val="20462"/>
              <a:alphaOff val="0"/>
            </a:schemeClr>
          </a:fillRef>
          <a:effectRef idx="0">
            <a:schemeClr val="accent3">
              <a:shade val="80000"/>
              <a:hueOff val="182423"/>
              <a:satOff val="-1193"/>
              <a:lumOff val="20462"/>
              <a:alphaOff val="0"/>
            </a:schemeClr>
          </a:effectRef>
          <a:fontRef idx="minor">
            <a:schemeClr val="lt1"/>
          </a:fontRef>
        </p:style>
      </p:sp>
      <p:sp>
        <p:nvSpPr>
          <p:cNvPr id="101" name="Ellipse 100"/>
          <p:cNvSpPr/>
          <p:nvPr>
            <p:custDataLst>
              <p:tags r:id="rId14"/>
            </p:custDataLst>
          </p:nvPr>
        </p:nvSpPr>
        <p:spPr>
          <a:xfrm>
            <a:off x="5350415" y="6630676"/>
            <a:ext cx="186258" cy="186437"/>
          </a:xfrm>
          <a:prstGeom prst="ellipse">
            <a:avLst/>
          </a:prstGeom>
        </p:spPr>
        <p:style>
          <a:lnRef idx="2">
            <a:schemeClr val="lt1">
              <a:hueOff val="0"/>
              <a:satOff val="0"/>
              <a:lumOff val="0"/>
              <a:alphaOff val="0"/>
            </a:schemeClr>
          </a:lnRef>
          <a:fillRef idx="1">
            <a:schemeClr val="accent3">
              <a:shade val="80000"/>
              <a:hueOff val="200665"/>
              <a:satOff val="-1312"/>
              <a:lumOff val="22508"/>
              <a:alphaOff val="0"/>
            </a:schemeClr>
          </a:fillRef>
          <a:effectRef idx="0">
            <a:schemeClr val="accent3">
              <a:shade val="80000"/>
              <a:hueOff val="200665"/>
              <a:satOff val="-1312"/>
              <a:lumOff val="22508"/>
              <a:alphaOff val="0"/>
            </a:schemeClr>
          </a:effectRef>
          <a:fontRef idx="minor">
            <a:schemeClr val="lt1"/>
          </a:fontRef>
        </p:style>
      </p:sp>
      <p:sp>
        <p:nvSpPr>
          <p:cNvPr id="102" name="Ellipse 101"/>
          <p:cNvSpPr/>
          <p:nvPr>
            <p:custDataLst>
              <p:tags r:id="rId15"/>
            </p:custDataLst>
          </p:nvPr>
        </p:nvSpPr>
        <p:spPr>
          <a:xfrm>
            <a:off x="8418448" y="6378219"/>
            <a:ext cx="186258" cy="186437"/>
          </a:xfrm>
          <a:prstGeom prst="ellipse">
            <a:avLst/>
          </a:prstGeom>
        </p:spPr>
        <p:style>
          <a:lnRef idx="2">
            <a:schemeClr val="lt1">
              <a:hueOff val="0"/>
              <a:satOff val="0"/>
              <a:lumOff val="0"/>
              <a:alphaOff val="0"/>
            </a:schemeClr>
          </a:lnRef>
          <a:fillRef idx="1">
            <a:schemeClr val="accent3">
              <a:shade val="80000"/>
              <a:hueOff val="218907"/>
              <a:satOff val="-1431"/>
              <a:lumOff val="24554"/>
              <a:alphaOff val="0"/>
            </a:schemeClr>
          </a:fillRef>
          <a:effectRef idx="0">
            <a:schemeClr val="accent3">
              <a:shade val="80000"/>
              <a:hueOff val="218907"/>
              <a:satOff val="-1431"/>
              <a:lumOff val="24554"/>
              <a:alphaOff val="0"/>
            </a:schemeClr>
          </a:effectRef>
          <a:fontRef idx="minor">
            <a:schemeClr val="lt1"/>
          </a:fontRef>
        </p:style>
      </p:sp>
      <p:sp>
        <p:nvSpPr>
          <p:cNvPr id="38" name="Forme libre 37"/>
          <p:cNvSpPr/>
          <p:nvPr>
            <p:custDataLst>
              <p:tags r:id="rId16"/>
            </p:custDataLst>
          </p:nvPr>
        </p:nvSpPr>
        <p:spPr>
          <a:xfrm>
            <a:off x="4940721" y="1612469"/>
            <a:ext cx="2563864" cy="2564306"/>
          </a:xfrm>
          <a:custGeom>
            <a:avLst/>
            <a:gdLst>
              <a:gd name="connsiteX0" fmla="*/ 0 w 2563864"/>
              <a:gd name="connsiteY0" fmla="*/ 1282153 h 2564306"/>
              <a:gd name="connsiteX1" fmla="*/ 1281932 w 2563864"/>
              <a:gd name="connsiteY1" fmla="*/ 0 h 2564306"/>
              <a:gd name="connsiteX2" fmla="*/ 2563864 w 2563864"/>
              <a:gd name="connsiteY2" fmla="*/ 1282153 h 2564306"/>
              <a:gd name="connsiteX3" fmla="*/ 1281932 w 2563864"/>
              <a:gd name="connsiteY3" fmla="*/ 2564306 h 2564306"/>
              <a:gd name="connsiteX4" fmla="*/ 0 w 2563864"/>
              <a:gd name="connsiteY4" fmla="*/ 1282153 h 2564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3864" h="2564306">
                <a:moveTo>
                  <a:pt x="0" y="1282153"/>
                </a:moveTo>
                <a:cubicBezTo>
                  <a:pt x="0" y="574039"/>
                  <a:pt x="573941" y="0"/>
                  <a:pt x="1281932" y="0"/>
                </a:cubicBezTo>
                <a:cubicBezTo>
                  <a:pt x="1989923" y="0"/>
                  <a:pt x="2563864" y="574039"/>
                  <a:pt x="2563864" y="1282153"/>
                </a:cubicBezTo>
                <a:cubicBezTo>
                  <a:pt x="2563864" y="1990267"/>
                  <a:pt x="1989923" y="2564306"/>
                  <a:pt x="1281932" y="2564306"/>
                </a:cubicBezTo>
                <a:cubicBezTo>
                  <a:pt x="573941" y="2564306"/>
                  <a:pt x="0" y="1990267"/>
                  <a:pt x="0" y="1282153"/>
                </a:cubicBezTo>
                <a:close/>
              </a:path>
            </a:pathLst>
          </a:custGeom>
        </p:spPr>
        <p:style>
          <a:lnRef idx="2">
            <a:schemeClr val="lt1">
              <a:hueOff val="0"/>
              <a:satOff val="0"/>
              <a:lumOff val="0"/>
              <a:alphaOff val="0"/>
            </a:schemeClr>
          </a:lnRef>
          <a:fillRef idx="1">
            <a:schemeClr val="accent2">
              <a:shade val="60000"/>
              <a:hueOff val="0"/>
              <a:satOff val="0"/>
              <a:lumOff val="0"/>
              <a:alphaOff val="0"/>
            </a:schemeClr>
          </a:fillRef>
          <a:effectRef idx="0">
            <a:schemeClr val="accent2">
              <a:shade val="60000"/>
              <a:hueOff val="0"/>
              <a:satOff val="0"/>
              <a:lumOff val="0"/>
              <a:alphaOff val="0"/>
            </a:schemeClr>
          </a:effectRef>
          <a:fontRef idx="minor">
            <a:schemeClr val="lt1"/>
          </a:fontRef>
        </p:style>
        <p:txBody>
          <a:bodyPr spcFirstLastPara="0" vert="horz" wrap="square" lIns="444049" tIns="444114" rIns="444049" bIns="444114" numCol="1" spcCol="1270" anchor="ctr" anchorCtr="0">
            <a:noAutofit/>
          </a:bodyPr>
          <a:lstStyle/>
          <a:p>
            <a:pPr algn="ctr" defTabSz="800100">
              <a:lnSpc>
                <a:spcPct val="90000"/>
              </a:lnSpc>
              <a:spcBef>
                <a:spcPct val="0"/>
              </a:spcBef>
              <a:spcAft>
                <a:spcPct val="35000"/>
              </a:spcAft>
            </a:pPr>
            <a:r>
              <a:rPr lang="fr-FR" b="1" dirty="0">
                <a:solidFill>
                  <a:prstClr val="black"/>
                </a:solidFill>
              </a:rPr>
              <a:t>2. Concepts et terminologies</a:t>
            </a:r>
          </a:p>
        </p:txBody>
      </p:sp>
      <p:sp>
        <p:nvSpPr>
          <p:cNvPr id="39" name="Ellipse 38"/>
          <p:cNvSpPr/>
          <p:nvPr>
            <p:custDataLst>
              <p:tags r:id="rId17"/>
            </p:custDataLst>
          </p:nvPr>
        </p:nvSpPr>
        <p:spPr>
          <a:xfrm>
            <a:off x="5685542" y="3922655"/>
            <a:ext cx="206686" cy="206665"/>
          </a:xfrm>
          <a:prstGeom prst="ellipse">
            <a:avLst/>
          </a:prstGeom>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sp>
      <p:sp>
        <p:nvSpPr>
          <p:cNvPr id="40" name="Ellipse 39"/>
          <p:cNvSpPr/>
          <p:nvPr>
            <p:custDataLst>
              <p:tags r:id="rId18"/>
            </p:custDataLst>
          </p:nvPr>
        </p:nvSpPr>
        <p:spPr>
          <a:xfrm>
            <a:off x="7626191" y="2589637"/>
            <a:ext cx="206686" cy="206665"/>
          </a:xfrm>
          <a:prstGeom prst="ellipse">
            <a:avLst/>
          </a:prstGeom>
        </p:spPr>
        <p:style>
          <a:lnRef idx="2">
            <a:schemeClr val="lt1">
              <a:hueOff val="0"/>
              <a:satOff val="0"/>
              <a:lumOff val="0"/>
              <a:alphaOff val="0"/>
            </a:schemeClr>
          </a:lnRef>
          <a:fillRef idx="1">
            <a:schemeClr val="accent2">
              <a:shade val="50000"/>
              <a:hueOff val="-4367"/>
              <a:satOff val="-885"/>
              <a:lumOff val="4869"/>
              <a:alphaOff val="0"/>
            </a:schemeClr>
          </a:fillRef>
          <a:effectRef idx="0">
            <a:schemeClr val="accent2">
              <a:shade val="50000"/>
              <a:hueOff val="-4367"/>
              <a:satOff val="-885"/>
              <a:lumOff val="4869"/>
              <a:alphaOff val="0"/>
            </a:schemeClr>
          </a:effectRef>
          <a:fontRef idx="minor">
            <a:schemeClr val="lt1"/>
          </a:fontRef>
        </p:style>
      </p:sp>
      <p:sp>
        <p:nvSpPr>
          <p:cNvPr id="41" name="Ellipse 40"/>
          <p:cNvSpPr/>
          <p:nvPr>
            <p:custDataLst>
              <p:tags r:id="rId19"/>
            </p:custDataLst>
          </p:nvPr>
        </p:nvSpPr>
        <p:spPr>
          <a:xfrm>
            <a:off x="6638511" y="4142610"/>
            <a:ext cx="285049" cy="285482"/>
          </a:xfrm>
          <a:prstGeom prst="ellipse">
            <a:avLst/>
          </a:prstGeom>
        </p:spPr>
        <p:style>
          <a:lnRef idx="2">
            <a:schemeClr val="lt1">
              <a:hueOff val="0"/>
              <a:satOff val="0"/>
              <a:lumOff val="0"/>
              <a:alphaOff val="0"/>
            </a:schemeClr>
          </a:lnRef>
          <a:fillRef idx="1">
            <a:schemeClr val="accent2">
              <a:shade val="50000"/>
              <a:hueOff val="-8733"/>
              <a:satOff val="-1770"/>
              <a:lumOff val="9737"/>
              <a:alphaOff val="0"/>
            </a:schemeClr>
          </a:fillRef>
          <a:effectRef idx="0">
            <a:schemeClr val="accent2">
              <a:shade val="50000"/>
              <a:hueOff val="-8733"/>
              <a:satOff val="-1770"/>
              <a:lumOff val="9737"/>
              <a:alphaOff val="0"/>
            </a:schemeClr>
          </a:effectRef>
          <a:fontRef idx="minor">
            <a:schemeClr val="lt1"/>
          </a:fontRef>
        </p:style>
      </p:sp>
      <p:sp>
        <p:nvSpPr>
          <p:cNvPr id="42" name="Ellipse 41"/>
          <p:cNvSpPr/>
          <p:nvPr>
            <p:custDataLst>
              <p:tags r:id="rId20"/>
            </p:custDataLst>
          </p:nvPr>
        </p:nvSpPr>
        <p:spPr>
          <a:xfrm>
            <a:off x="5743394" y="1837209"/>
            <a:ext cx="206686" cy="206665"/>
          </a:xfrm>
          <a:prstGeom prst="ellipse">
            <a:avLst/>
          </a:prstGeom>
        </p:spPr>
        <p:style>
          <a:lnRef idx="2">
            <a:schemeClr val="lt1">
              <a:hueOff val="0"/>
              <a:satOff val="0"/>
              <a:lumOff val="0"/>
              <a:alphaOff val="0"/>
            </a:schemeClr>
          </a:lnRef>
          <a:fillRef idx="1">
            <a:schemeClr val="accent2">
              <a:shade val="50000"/>
              <a:hueOff val="-13100"/>
              <a:satOff val="-2655"/>
              <a:lumOff val="14606"/>
              <a:alphaOff val="0"/>
            </a:schemeClr>
          </a:fillRef>
          <a:effectRef idx="0">
            <a:schemeClr val="accent2">
              <a:shade val="50000"/>
              <a:hueOff val="-13100"/>
              <a:satOff val="-2655"/>
              <a:lumOff val="14606"/>
              <a:alphaOff val="0"/>
            </a:schemeClr>
          </a:effectRef>
          <a:fontRef idx="minor">
            <a:schemeClr val="lt1"/>
          </a:fontRef>
        </p:style>
      </p:sp>
      <p:sp>
        <p:nvSpPr>
          <p:cNvPr id="43" name="Ellipse 42"/>
          <p:cNvSpPr/>
          <p:nvPr>
            <p:custDataLst>
              <p:tags r:id="rId21"/>
            </p:custDataLst>
          </p:nvPr>
        </p:nvSpPr>
        <p:spPr>
          <a:xfrm>
            <a:off x="5092829" y="3019924"/>
            <a:ext cx="206686" cy="206665"/>
          </a:xfrm>
          <a:prstGeom prst="ellipse">
            <a:avLst/>
          </a:prstGeom>
        </p:spPr>
        <p:style>
          <a:lnRef idx="2">
            <a:schemeClr val="lt1">
              <a:hueOff val="0"/>
              <a:satOff val="0"/>
              <a:lumOff val="0"/>
              <a:alphaOff val="0"/>
            </a:schemeClr>
          </a:lnRef>
          <a:fillRef idx="1">
            <a:schemeClr val="accent2">
              <a:shade val="50000"/>
              <a:hueOff val="-17467"/>
              <a:satOff val="-3541"/>
              <a:lumOff val="19474"/>
              <a:alphaOff val="0"/>
            </a:schemeClr>
          </a:fillRef>
          <a:effectRef idx="0">
            <a:schemeClr val="accent2">
              <a:shade val="50000"/>
              <a:hueOff val="-17467"/>
              <a:satOff val="-3541"/>
              <a:lumOff val="19474"/>
              <a:alphaOff val="0"/>
            </a:schemeClr>
          </a:effectRef>
          <a:fontRef idx="minor">
            <a:schemeClr val="lt1"/>
          </a:fontRef>
        </p:style>
      </p:sp>
      <p:sp>
        <p:nvSpPr>
          <p:cNvPr id="44" name="Forme libre 43"/>
          <p:cNvSpPr/>
          <p:nvPr>
            <p:custDataLst>
              <p:tags r:id="rId22"/>
            </p:custDataLst>
          </p:nvPr>
        </p:nvSpPr>
        <p:spPr>
          <a:xfrm>
            <a:off x="4030003" y="2648897"/>
            <a:ext cx="1042375" cy="1042493"/>
          </a:xfrm>
          <a:custGeom>
            <a:avLst/>
            <a:gdLst>
              <a:gd name="connsiteX0" fmla="*/ 0 w 1042375"/>
              <a:gd name="connsiteY0" fmla="*/ 521247 h 1042493"/>
              <a:gd name="connsiteX1" fmla="*/ 521188 w 1042375"/>
              <a:gd name="connsiteY1" fmla="*/ 0 h 1042493"/>
              <a:gd name="connsiteX2" fmla="*/ 1042376 w 1042375"/>
              <a:gd name="connsiteY2" fmla="*/ 521247 h 1042493"/>
              <a:gd name="connsiteX3" fmla="*/ 521188 w 1042375"/>
              <a:gd name="connsiteY3" fmla="*/ 1042494 h 1042493"/>
              <a:gd name="connsiteX4" fmla="*/ 0 w 1042375"/>
              <a:gd name="connsiteY4" fmla="*/ 521247 h 1042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2375" h="1042493">
                <a:moveTo>
                  <a:pt x="0" y="521247"/>
                </a:moveTo>
                <a:cubicBezTo>
                  <a:pt x="0" y="233370"/>
                  <a:pt x="233344" y="0"/>
                  <a:pt x="521188" y="0"/>
                </a:cubicBezTo>
                <a:cubicBezTo>
                  <a:pt x="809032" y="0"/>
                  <a:pt x="1042376" y="233370"/>
                  <a:pt x="1042376" y="521247"/>
                </a:cubicBezTo>
                <a:cubicBezTo>
                  <a:pt x="1042376" y="809124"/>
                  <a:pt x="809032" y="1042494"/>
                  <a:pt x="521188" y="1042494"/>
                </a:cubicBezTo>
                <a:cubicBezTo>
                  <a:pt x="233344" y="1042494"/>
                  <a:pt x="0" y="809124"/>
                  <a:pt x="0" y="521247"/>
                </a:cubicBezTo>
                <a:close/>
              </a:path>
            </a:pathLst>
          </a:custGeom>
        </p:spPr>
        <p:style>
          <a:lnRef idx="2">
            <a:schemeClr val="lt1">
              <a:hueOff val="0"/>
              <a:satOff val="0"/>
              <a:lumOff val="0"/>
              <a:alphaOff val="0"/>
            </a:schemeClr>
          </a:lnRef>
          <a:fillRef idx="1">
            <a:schemeClr val="accent2">
              <a:shade val="50000"/>
              <a:hueOff val="-21834"/>
              <a:satOff val="-4426"/>
              <a:lumOff val="24343"/>
              <a:alphaOff val="0"/>
            </a:schemeClr>
          </a:fillRef>
          <a:effectRef idx="0">
            <a:schemeClr val="accent2">
              <a:shade val="50000"/>
              <a:hueOff val="-21834"/>
              <a:satOff val="-4426"/>
              <a:lumOff val="24343"/>
              <a:alphaOff val="0"/>
            </a:schemeClr>
          </a:effectRef>
          <a:fontRef idx="minor">
            <a:schemeClr val="lt1"/>
          </a:fontRef>
        </p:style>
        <p:txBody>
          <a:bodyPr spcFirstLastPara="0" vert="horz" wrap="square" lIns="205992" tIns="206010" rIns="205992" bIns="206010" numCol="1" spcCol="1270" anchor="ctr" anchorCtr="0">
            <a:noAutofit/>
          </a:bodyPr>
          <a:lstStyle/>
          <a:p>
            <a:pPr algn="ctr" defTabSz="622300">
              <a:lnSpc>
                <a:spcPct val="90000"/>
              </a:lnSpc>
              <a:spcBef>
                <a:spcPct val="0"/>
              </a:spcBef>
              <a:spcAft>
                <a:spcPct val="35000"/>
              </a:spcAft>
            </a:pPr>
            <a:r>
              <a:rPr lang="fr-FR" sz="1400" dirty="0">
                <a:solidFill>
                  <a:prstClr val="white"/>
                </a:solidFill>
              </a:rPr>
              <a:t>Bien-être</a:t>
            </a:r>
          </a:p>
        </p:txBody>
      </p:sp>
      <p:sp>
        <p:nvSpPr>
          <p:cNvPr id="45" name="Ellipse 44"/>
          <p:cNvSpPr/>
          <p:nvPr>
            <p:custDataLst>
              <p:tags r:id="rId23"/>
            </p:custDataLst>
          </p:nvPr>
        </p:nvSpPr>
        <p:spPr>
          <a:xfrm>
            <a:off x="6072094" y="1846374"/>
            <a:ext cx="285049" cy="285482"/>
          </a:xfrm>
          <a:prstGeom prst="ellipse">
            <a:avLst/>
          </a:prstGeom>
        </p:spPr>
        <p:style>
          <a:lnRef idx="2">
            <a:schemeClr val="lt1">
              <a:hueOff val="0"/>
              <a:satOff val="0"/>
              <a:lumOff val="0"/>
              <a:alphaOff val="0"/>
            </a:schemeClr>
          </a:lnRef>
          <a:fillRef idx="1">
            <a:schemeClr val="accent2">
              <a:shade val="50000"/>
              <a:hueOff val="-26200"/>
              <a:satOff val="-5311"/>
              <a:lumOff val="29211"/>
              <a:alphaOff val="0"/>
            </a:schemeClr>
          </a:fillRef>
          <a:effectRef idx="0">
            <a:schemeClr val="accent2">
              <a:shade val="50000"/>
              <a:hueOff val="-26200"/>
              <a:satOff val="-5311"/>
              <a:lumOff val="29211"/>
              <a:alphaOff val="0"/>
            </a:schemeClr>
          </a:effectRef>
          <a:fontRef idx="minor">
            <a:schemeClr val="lt1"/>
          </a:fontRef>
        </p:style>
      </p:sp>
      <p:sp>
        <p:nvSpPr>
          <p:cNvPr id="46" name="Ellipse 45"/>
          <p:cNvSpPr/>
          <p:nvPr>
            <p:custDataLst>
              <p:tags r:id="rId24"/>
            </p:custDataLst>
          </p:nvPr>
        </p:nvSpPr>
        <p:spPr>
          <a:xfrm>
            <a:off x="4194030" y="3359479"/>
            <a:ext cx="515402" cy="515518"/>
          </a:xfrm>
          <a:prstGeom prst="ellipse">
            <a:avLst/>
          </a:prstGeom>
        </p:spPr>
        <p:style>
          <a:lnRef idx="2">
            <a:schemeClr val="lt1">
              <a:hueOff val="0"/>
              <a:satOff val="0"/>
              <a:lumOff val="0"/>
              <a:alphaOff val="0"/>
            </a:schemeClr>
          </a:lnRef>
          <a:fillRef idx="1">
            <a:schemeClr val="accent2">
              <a:shade val="50000"/>
              <a:hueOff val="-30567"/>
              <a:satOff val="-6196"/>
              <a:lumOff val="34080"/>
              <a:alphaOff val="0"/>
            </a:schemeClr>
          </a:fillRef>
          <a:effectRef idx="0">
            <a:schemeClr val="accent2">
              <a:shade val="50000"/>
              <a:hueOff val="-30567"/>
              <a:satOff val="-6196"/>
              <a:lumOff val="34080"/>
              <a:alphaOff val="0"/>
            </a:schemeClr>
          </a:effectRef>
          <a:fontRef idx="minor">
            <a:schemeClr val="lt1"/>
          </a:fontRef>
        </p:style>
      </p:sp>
      <p:sp>
        <p:nvSpPr>
          <p:cNvPr id="47" name="Forme libre 46"/>
          <p:cNvSpPr/>
          <p:nvPr>
            <p:custDataLst>
              <p:tags r:id="rId25"/>
            </p:custDataLst>
          </p:nvPr>
        </p:nvSpPr>
        <p:spPr>
          <a:xfrm>
            <a:off x="7458488" y="1475216"/>
            <a:ext cx="1574476" cy="1135025"/>
          </a:xfrm>
          <a:custGeom>
            <a:avLst/>
            <a:gdLst>
              <a:gd name="connsiteX0" fmla="*/ 0 w 1574476"/>
              <a:gd name="connsiteY0" fmla="*/ 567513 h 1135025"/>
              <a:gd name="connsiteX1" fmla="*/ 787238 w 1574476"/>
              <a:gd name="connsiteY1" fmla="*/ 0 h 1135025"/>
              <a:gd name="connsiteX2" fmla="*/ 1574476 w 1574476"/>
              <a:gd name="connsiteY2" fmla="*/ 567513 h 1135025"/>
              <a:gd name="connsiteX3" fmla="*/ 787238 w 1574476"/>
              <a:gd name="connsiteY3" fmla="*/ 1135026 h 1135025"/>
              <a:gd name="connsiteX4" fmla="*/ 0 w 1574476"/>
              <a:gd name="connsiteY4" fmla="*/ 567513 h 1135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4476" h="1135025">
                <a:moveTo>
                  <a:pt x="0" y="567513"/>
                </a:moveTo>
                <a:cubicBezTo>
                  <a:pt x="0" y="254084"/>
                  <a:pt x="352458" y="0"/>
                  <a:pt x="787238" y="0"/>
                </a:cubicBezTo>
                <a:cubicBezTo>
                  <a:pt x="1222018" y="0"/>
                  <a:pt x="1574476" y="254084"/>
                  <a:pt x="1574476" y="567513"/>
                </a:cubicBezTo>
                <a:cubicBezTo>
                  <a:pt x="1574476" y="880942"/>
                  <a:pt x="1222018" y="1135026"/>
                  <a:pt x="787238" y="1135026"/>
                </a:cubicBezTo>
                <a:cubicBezTo>
                  <a:pt x="352458" y="1135026"/>
                  <a:pt x="0" y="880942"/>
                  <a:pt x="0" y="567513"/>
                </a:cubicBezTo>
                <a:close/>
              </a:path>
            </a:pathLst>
          </a:custGeom>
        </p:spPr>
        <p:style>
          <a:lnRef idx="2">
            <a:schemeClr val="lt1">
              <a:hueOff val="0"/>
              <a:satOff val="0"/>
              <a:lumOff val="0"/>
              <a:alphaOff val="0"/>
            </a:schemeClr>
          </a:lnRef>
          <a:fillRef idx="1">
            <a:schemeClr val="accent2">
              <a:shade val="50000"/>
              <a:hueOff val="-34934"/>
              <a:satOff val="-7081"/>
              <a:lumOff val="38948"/>
              <a:alphaOff val="0"/>
            </a:schemeClr>
          </a:fillRef>
          <a:effectRef idx="0">
            <a:schemeClr val="accent2">
              <a:shade val="50000"/>
              <a:hueOff val="-34934"/>
              <a:satOff val="-7081"/>
              <a:lumOff val="38948"/>
              <a:alphaOff val="0"/>
            </a:schemeClr>
          </a:effectRef>
          <a:fontRef idx="minor">
            <a:schemeClr val="lt1"/>
          </a:fontRef>
        </p:style>
        <p:txBody>
          <a:bodyPr spcFirstLastPara="0" vert="horz" wrap="square" lIns="283917" tIns="219561" rIns="283917" bIns="219561" numCol="1" spcCol="1270" anchor="ctr" anchorCtr="0">
            <a:noAutofit/>
          </a:bodyPr>
          <a:lstStyle/>
          <a:p>
            <a:pPr algn="ctr" defTabSz="622300">
              <a:lnSpc>
                <a:spcPct val="90000"/>
              </a:lnSpc>
              <a:spcBef>
                <a:spcPct val="0"/>
              </a:spcBef>
              <a:spcAft>
                <a:spcPct val="35000"/>
              </a:spcAft>
            </a:pPr>
            <a:r>
              <a:rPr lang="fr-FR" sz="1400" dirty="0">
                <a:solidFill>
                  <a:prstClr val="white"/>
                </a:solidFill>
              </a:rPr>
              <a:t>Capabilities</a:t>
            </a:r>
          </a:p>
        </p:txBody>
      </p:sp>
      <p:sp>
        <p:nvSpPr>
          <p:cNvPr id="48" name="Ellipse 47"/>
          <p:cNvSpPr/>
          <p:nvPr>
            <p:custDataLst>
              <p:tags r:id="rId26"/>
            </p:custDataLst>
          </p:nvPr>
        </p:nvSpPr>
        <p:spPr>
          <a:xfrm>
            <a:off x="7259098" y="2240917"/>
            <a:ext cx="285049" cy="285482"/>
          </a:xfrm>
          <a:prstGeom prst="ellipse">
            <a:avLst/>
          </a:prstGeom>
        </p:spPr>
        <p:style>
          <a:lnRef idx="2">
            <a:schemeClr val="lt1">
              <a:hueOff val="0"/>
              <a:satOff val="0"/>
              <a:lumOff val="0"/>
              <a:alphaOff val="0"/>
            </a:schemeClr>
          </a:lnRef>
          <a:fillRef idx="1">
            <a:schemeClr val="accent2">
              <a:shade val="50000"/>
              <a:hueOff val="-39301"/>
              <a:satOff val="-7966"/>
              <a:lumOff val="43817"/>
              <a:alphaOff val="0"/>
            </a:schemeClr>
          </a:fillRef>
          <a:effectRef idx="0">
            <a:schemeClr val="accent2">
              <a:shade val="50000"/>
              <a:hueOff val="-39301"/>
              <a:satOff val="-7966"/>
              <a:lumOff val="43817"/>
              <a:alphaOff val="0"/>
            </a:schemeClr>
          </a:effectRef>
          <a:fontRef idx="minor">
            <a:schemeClr val="lt1"/>
          </a:fontRef>
        </p:style>
      </p:sp>
      <p:sp>
        <p:nvSpPr>
          <p:cNvPr id="49" name="Ellipse 48"/>
          <p:cNvSpPr/>
          <p:nvPr>
            <p:custDataLst>
              <p:tags r:id="rId27"/>
            </p:custDataLst>
          </p:nvPr>
        </p:nvSpPr>
        <p:spPr>
          <a:xfrm>
            <a:off x="3997862" y="3973061"/>
            <a:ext cx="206686" cy="206665"/>
          </a:xfrm>
          <a:prstGeom prst="ellipse">
            <a:avLst/>
          </a:prstGeom>
        </p:spPr>
        <p:style>
          <a:lnRef idx="2">
            <a:schemeClr val="lt1">
              <a:hueOff val="0"/>
              <a:satOff val="0"/>
              <a:lumOff val="0"/>
              <a:alphaOff val="0"/>
            </a:schemeClr>
          </a:lnRef>
          <a:fillRef idx="1">
            <a:schemeClr val="accent2">
              <a:shade val="50000"/>
              <a:hueOff val="-39301"/>
              <a:satOff val="-7966"/>
              <a:lumOff val="43817"/>
              <a:alphaOff val="0"/>
            </a:schemeClr>
          </a:fillRef>
          <a:effectRef idx="0">
            <a:schemeClr val="accent2">
              <a:shade val="50000"/>
              <a:hueOff val="-39301"/>
              <a:satOff val="-7966"/>
              <a:lumOff val="43817"/>
              <a:alphaOff val="0"/>
            </a:schemeClr>
          </a:effectRef>
          <a:fontRef idx="minor">
            <a:schemeClr val="lt1"/>
          </a:fontRef>
        </p:style>
      </p:sp>
      <p:sp>
        <p:nvSpPr>
          <p:cNvPr id="50" name="Ellipse 49"/>
          <p:cNvSpPr/>
          <p:nvPr>
            <p:custDataLst>
              <p:tags r:id="rId28"/>
            </p:custDataLst>
          </p:nvPr>
        </p:nvSpPr>
        <p:spPr>
          <a:xfrm>
            <a:off x="6057369" y="3678872"/>
            <a:ext cx="206686" cy="206665"/>
          </a:xfrm>
          <a:prstGeom prst="ellipse">
            <a:avLst/>
          </a:prstGeom>
        </p:spPr>
        <p:style>
          <a:lnRef idx="2">
            <a:schemeClr val="lt1">
              <a:hueOff val="0"/>
              <a:satOff val="0"/>
              <a:lumOff val="0"/>
              <a:alphaOff val="0"/>
            </a:schemeClr>
          </a:lnRef>
          <a:fillRef idx="1">
            <a:schemeClr val="accent2">
              <a:shade val="50000"/>
              <a:hueOff val="-34934"/>
              <a:satOff val="-7081"/>
              <a:lumOff val="38948"/>
              <a:alphaOff val="0"/>
            </a:schemeClr>
          </a:fillRef>
          <a:effectRef idx="0">
            <a:schemeClr val="accent2">
              <a:shade val="50000"/>
              <a:hueOff val="-34934"/>
              <a:satOff val="-7081"/>
              <a:lumOff val="38948"/>
              <a:alphaOff val="0"/>
            </a:schemeClr>
          </a:effectRef>
          <a:fontRef idx="minor">
            <a:schemeClr val="lt1"/>
          </a:fontRef>
        </p:style>
      </p:sp>
      <p:sp>
        <p:nvSpPr>
          <p:cNvPr id="51" name="Forme libre 50"/>
          <p:cNvSpPr/>
          <p:nvPr>
            <p:custDataLst>
              <p:tags r:id="rId29"/>
            </p:custDataLst>
          </p:nvPr>
        </p:nvSpPr>
        <p:spPr>
          <a:xfrm>
            <a:off x="7318561" y="2622087"/>
            <a:ext cx="1536117" cy="942623"/>
          </a:xfrm>
          <a:custGeom>
            <a:avLst/>
            <a:gdLst>
              <a:gd name="connsiteX0" fmla="*/ 0 w 1536117"/>
              <a:gd name="connsiteY0" fmla="*/ 471312 h 942623"/>
              <a:gd name="connsiteX1" fmla="*/ 768059 w 1536117"/>
              <a:gd name="connsiteY1" fmla="*/ 0 h 942623"/>
              <a:gd name="connsiteX2" fmla="*/ 1536118 w 1536117"/>
              <a:gd name="connsiteY2" fmla="*/ 471312 h 942623"/>
              <a:gd name="connsiteX3" fmla="*/ 768059 w 1536117"/>
              <a:gd name="connsiteY3" fmla="*/ 942624 h 942623"/>
              <a:gd name="connsiteX4" fmla="*/ 0 w 1536117"/>
              <a:gd name="connsiteY4" fmla="*/ 471312 h 942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6117" h="942623">
                <a:moveTo>
                  <a:pt x="0" y="471312"/>
                </a:moveTo>
                <a:cubicBezTo>
                  <a:pt x="0" y="211014"/>
                  <a:pt x="343872" y="0"/>
                  <a:pt x="768059" y="0"/>
                </a:cubicBezTo>
                <a:cubicBezTo>
                  <a:pt x="1192246" y="0"/>
                  <a:pt x="1536118" y="211014"/>
                  <a:pt x="1536118" y="471312"/>
                </a:cubicBezTo>
                <a:cubicBezTo>
                  <a:pt x="1536118" y="731610"/>
                  <a:pt x="1192246" y="942624"/>
                  <a:pt x="768059" y="942624"/>
                </a:cubicBezTo>
                <a:cubicBezTo>
                  <a:pt x="343872" y="942624"/>
                  <a:pt x="0" y="731610"/>
                  <a:pt x="0" y="471312"/>
                </a:cubicBezTo>
                <a:close/>
              </a:path>
            </a:pathLst>
          </a:custGeom>
        </p:spPr>
        <p:style>
          <a:lnRef idx="2">
            <a:schemeClr val="lt1">
              <a:hueOff val="0"/>
              <a:satOff val="0"/>
              <a:lumOff val="0"/>
              <a:alphaOff val="0"/>
            </a:schemeClr>
          </a:lnRef>
          <a:fillRef idx="1">
            <a:schemeClr val="accent2">
              <a:shade val="50000"/>
              <a:hueOff val="-30567"/>
              <a:satOff val="-6196"/>
              <a:lumOff val="34080"/>
              <a:alphaOff val="0"/>
            </a:schemeClr>
          </a:fillRef>
          <a:effectRef idx="0">
            <a:schemeClr val="accent2">
              <a:shade val="50000"/>
              <a:hueOff val="-30567"/>
              <a:satOff val="-6196"/>
              <a:lumOff val="34080"/>
              <a:alphaOff val="0"/>
            </a:schemeClr>
          </a:effectRef>
          <a:fontRef idx="minor">
            <a:schemeClr val="lt1"/>
          </a:fontRef>
        </p:style>
        <p:txBody>
          <a:bodyPr spcFirstLastPara="0" vert="horz" wrap="square" lIns="278299" tIns="191384" rIns="278299" bIns="191384" numCol="1" spcCol="1270" anchor="ctr" anchorCtr="0">
            <a:noAutofit/>
          </a:bodyPr>
          <a:lstStyle/>
          <a:p>
            <a:pPr algn="ctr" defTabSz="622300">
              <a:lnSpc>
                <a:spcPct val="90000"/>
              </a:lnSpc>
              <a:spcBef>
                <a:spcPct val="0"/>
              </a:spcBef>
              <a:spcAft>
                <a:spcPct val="35000"/>
              </a:spcAft>
            </a:pPr>
            <a:r>
              <a:rPr lang="fr-FR" sz="1400" dirty="0">
                <a:solidFill>
                  <a:prstClr val="white"/>
                </a:solidFill>
              </a:rPr>
              <a:t>Soutenabilité</a:t>
            </a:r>
          </a:p>
        </p:txBody>
      </p:sp>
      <p:sp>
        <p:nvSpPr>
          <p:cNvPr id="52" name="Ellipse 51"/>
          <p:cNvSpPr/>
          <p:nvPr>
            <p:custDataLst>
              <p:tags r:id="rId30"/>
            </p:custDataLst>
          </p:nvPr>
        </p:nvSpPr>
        <p:spPr>
          <a:xfrm>
            <a:off x="7920707" y="3286619"/>
            <a:ext cx="206686" cy="206665"/>
          </a:xfrm>
          <a:prstGeom prst="ellipse">
            <a:avLst/>
          </a:prstGeom>
        </p:spPr>
        <p:style>
          <a:lnRef idx="2">
            <a:schemeClr val="lt1">
              <a:hueOff val="0"/>
              <a:satOff val="0"/>
              <a:lumOff val="0"/>
              <a:alphaOff val="0"/>
            </a:schemeClr>
          </a:lnRef>
          <a:fillRef idx="1">
            <a:schemeClr val="accent2">
              <a:shade val="50000"/>
              <a:hueOff val="-26200"/>
              <a:satOff val="-5311"/>
              <a:lumOff val="29211"/>
              <a:alphaOff val="0"/>
            </a:schemeClr>
          </a:fillRef>
          <a:effectRef idx="0">
            <a:schemeClr val="accent2">
              <a:shade val="50000"/>
              <a:hueOff val="-26200"/>
              <a:satOff val="-5311"/>
              <a:lumOff val="29211"/>
              <a:alphaOff val="0"/>
            </a:schemeClr>
          </a:effectRef>
          <a:fontRef idx="minor">
            <a:schemeClr val="lt1"/>
          </a:fontRef>
        </p:style>
      </p:sp>
      <p:sp>
        <p:nvSpPr>
          <p:cNvPr id="53" name="Forme libre 52"/>
          <p:cNvSpPr/>
          <p:nvPr>
            <p:custDataLst>
              <p:tags r:id="rId31"/>
            </p:custDataLst>
          </p:nvPr>
        </p:nvSpPr>
        <p:spPr>
          <a:xfrm>
            <a:off x="4124373" y="3600687"/>
            <a:ext cx="1506034" cy="1042493"/>
          </a:xfrm>
          <a:custGeom>
            <a:avLst/>
            <a:gdLst>
              <a:gd name="connsiteX0" fmla="*/ 0 w 1506034"/>
              <a:gd name="connsiteY0" fmla="*/ 521247 h 1042493"/>
              <a:gd name="connsiteX1" fmla="*/ 753017 w 1506034"/>
              <a:gd name="connsiteY1" fmla="*/ 0 h 1042493"/>
              <a:gd name="connsiteX2" fmla="*/ 1506034 w 1506034"/>
              <a:gd name="connsiteY2" fmla="*/ 521247 h 1042493"/>
              <a:gd name="connsiteX3" fmla="*/ 753017 w 1506034"/>
              <a:gd name="connsiteY3" fmla="*/ 1042494 h 1042493"/>
              <a:gd name="connsiteX4" fmla="*/ 0 w 1506034"/>
              <a:gd name="connsiteY4" fmla="*/ 521247 h 1042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6034" h="1042493">
                <a:moveTo>
                  <a:pt x="0" y="521247"/>
                </a:moveTo>
                <a:cubicBezTo>
                  <a:pt x="0" y="233370"/>
                  <a:pt x="337137" y="0"/>
                  <a:pt x="753017" y="0"/>
                </a:cubicBezTo>
                <a:cubicBezTo>
                  <a:pt x="1168897" y="0"/>
                  <a:pt x="1506034" y="233370"/>
                  <a:pt x="1506034" y="521247"/>
                </a:cubicBezTo>
                <a:cubicBezTo>
                  <a:pt x="1506034" y="809124"/>
                  <a:pt x="1168897" y="1042494"/>
                  <a:pt x="753017" y="1042494"/>
                </a:cubicBezTo>
                <a:cubicBezTo>
                  <a:pt x="337137" y="1042494"/>
                  <a:pt x="0" y="809124"/>
                  <a:pt x="0" y="521247"/>
                </a:cubicBezTo>
                <a:close/>
              </a:path>
            </a:pathLst>
          </a:custGeom>
        </p:spPr>
        <p:style>
          <a:lnRef idx="2">
            <a:schemeClr val="lt1">
              <a:hueOff val="0"/>
              <a:satOff val="0"/>
              <a:lumOff val="0"/>
              <a:alphaOff val="0"/>
            </a:schemeClr>
          </a:lnRef>
          <a:fillRef idx="1">
            <a:schemeClr val="accent2">
              <a:shade val="50000"/>
              <a:hueOff val="-21834"/>
              <a:satOff val="-4426"/>
              <a:lumOff val="24343"/>
              <a:alphaOff val="0"/>
            </a:schemeClr>
          </a:fillRef>
          <a:effectRef idx="0">
            <a:schemeClr val="accent2">
              <a:shade val="50000"/>
              <a:hueOff val="-21834"/>
              <a:satOff val="-4426"/>
              <a:lumOff val="24343"/>
              <a:alphaOff val="0"/>
            </a:schemeClr>
          </a:effectRef>
          <a:fontRef idx="minor">
            <a:schemeClr val="lt1"/>
          </a:fontRef>
        </p:style>
        <p:txBody>
          <a:bodyPr spcFirstLastPara="0" vert="horz" wrap="square" lIns="273894" tIns="206010" rIns="273894" bIns="206010" numCol="1" spcCol="1270" anchor="ctr" anchorCtr="0">
            <a:noAutofit/>
          </a:bodyPr>
          <a:lstStyle/>
          <a:p>
            <a:pPr algn="ctr" defTabSz="622300">
              <a:lnSpc>
                <a:spcPct val="90000"/>
              </a:lnSpc>
              <a:spcBef>
                <a:spcPct val="0"/>
              </a:spcBef>
              <a:spcAft>
                <a:spcPct val="35000"/>
              </a:spcAft>
            </a:pPr>
            <a:r>
              <a:rPr lang="fr-FR" sz="1400" dirty="0" smtClean="0">
                <a:solidFill>
                  <a:prstClr val="white"/>
                </a:solidFill>
              </a:rPr>
              <a:t>Communs</a:t>
            </a:r>
            <a:endParaRPr lang="fr-FR" sz="1400" dirty="0">
              <a:solidFill>
                <a:prstClr val="white"/>
              </a:solidFill>
            </a:endParaRPr>
          </a:p>
        </p:txBody>
      </p:sp>
      <p:sp>
        <p:nvSpPr>
          <p:cNvPr id="54" name="Ellipse 53"/>
          <p:cNvSpPr/>
          <p:nvPr>
            <p:custDataLst>
              <p:tags r:id="rId32"/>
            </p:custDataLst>
          </p:nvPr>
        </p:nvSpPr>
        <p:spPr>
          <a:xfrm>
            <a:off x="6153612" y="4179727"/>
            <a:ext cx="206686" cy="206665"/>
          </a:xfrm>
          <a:prstGeom prst="ellipse">
            <a:avLst/>
          </a:prstGeom>
        </p:spPr>
        <p:style>
          <a:lnRef idx="2">
            <a:schemeClr val="lt1">
              <a:hueOff val="0"/>
              <a:satOff val="0"/>
              <a:lumOff val="0"/>
              <a:alphaOff val="0"/>
            </a:schemeClr>
          </a:lnRef>
          <a:fillRef idx="1">
            <a:schemeClr val="accent2">
              <a:shade val="50000"/>
              <a:hueOff val="-17467"/>
              <a:satOff val="-3541"/>
              <a:lumOff val="19474"/>
              <a:alphaOff val="0"/>
            </a:schemeClr>
          </a:fillRef>
          <a:effectRef idx="0">
            <a:schemeClr val="accent2">
              <a:shade val="50000"/>
              <a:hueOff val="-17467"/>
              <a:satOff val="-3541"/>
              <a:lumOff val="19474"/>
              <a:alphaOff val="0"/>
            </a:schemeClr>
          </a:effectRef>
          <a:fontRef idx="minor">
            <a:schemeClr val="lt1"/>
          </a:fontRef>
        </p:style>
      </p:sp>
      <p:sp>
        <p:nvSpPr>
          <p:cNvPr id="55" name="Forme libre 54"/>
          <p:cNvSpPr/>
          <p:nvPr>
            <p:custDataLst>
              <p:tags r:id="rId33"/>
            </p:custDataLst>
          </p:nvPr>
        </p:nvSpPr>
        <p:spPr>
          <a:xfrm>
            <a:off x="5299515" y="3621557"/>
            <a:ext cx="1374982" cy="764835"/>
          </a:xfrm>
          <a:custGeom>
            <a:avLst/>
            <a:gdLst>
              <a:gd name="connsiteX0" fmla="*/ 0 w 1672168"/>
              <a:gd name="connsiteY0" fmla="*/ 544255 h 1088509"/>
              <a:gd name="connsiteX1" fmla="*/ 836084 w 1672168"/>
              <a:gd name="connsiteY1" fmla="*/ 0 h 1088509"/>
              <a:gd name="connsiteX2" fmla="*/ 1672168 w 1672168"/>
              <a:gd name="connsiteY2" fmla="*/ 544255 h 1088509"/>
              <a:gd name="connsiteX3" fmla="*/ 836084 w 1672168"/>
              <a:gd name="connsiteY3" fmla="*/ 1088510 h 1088509"/>
              <a:gd name="connsiteX4" fmla="*/ 0 w 1672168"/>
              <a:gd name="connsiteY4" fmla="*/ 544255 h 1088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2168" h="1088509">
                <a:moveTo>
                  <a:pt x="0" y="544255"/>
                </a:moveTo>
                <a:cubicBezTo>
                  <a:pt x="0" y="243671"/>
                  <a:pt x="374328" y="0"/>
                  <a:pt x="836084" y="0"/>
                </a:cubicBezTo>
                <a:cubicBezTo>
                  <a:pt x="1297840" y="0"/>
                  <a:pt x="1672168" y="243671"/>
                  <a:pt x="1672168" y="544255"/>
                </a:cubicBezTo>
                <a:cubicBezTo>
                  <a:pt x="1672168" y="844839"/>
                  <a:pt x="1297840" y="1088510"/>
                  <a:pt x="836084" y="1088510"/>
                </a:cubicBezTo>
                <a:cubicBezTo>
                  <a:pt x="374328" y="1088510"/>
                  <a:pt x="0" y="844839"/>
                  <a:pt x="0" y="544255"/>
                </a:cubicBezTo>
                <a:close/>
              </a:path>
            </a:pathLst>
          </a:custGeom>
        </p:spPr>
        <p:style>
          <a:lnRef idx="2">
            <a:schemeClr val="lt1">
              <a:hueOff val="0"/>
              <a:satOff val="0"/>
              <a:lumOff val="0"/>
              <a:alphaOff val="0"/>
            </a:schemeClr>
          </a:lnRef>
          <a:fillRef idx="1">
            <a:schemeClr val="accent2">
              <a:shade val="50000"/>
              <a:hueOff val="-13100"/>
              <a:satOff val="-2655"/>
              <a:lumOff val="14606"/>
              <a:alphaOff val="0"/>
            </a:schemeClr>
          </a:fillRef>
          <a:effectRef idx="0">
            <a:schemeClr val="accent2">
              <a:shade val="50000"/>
              <a:hueOff val="-13100"/>
              <a:satOff val="-2655"/>
              <a:lumOff val="14606"/>
              <a:alphaOff val="0"/>
            </a:schemeClr>
          </a:effectRef>
          <a:fontRef idx="minor">
            <a:schemeClr val="lt1"/>
          </a:fontRef>
        </p:style>
        <p:txBody>
          <a:bodyPr spcFirstLastPara="0" vert="horz" wrap="square" lIns="298223" tIns="212748" rIns="298223" bIns="212748" numCol="1" spcCol="1270" anchor="ctr" anchorCtr="0">
            <a:noAutofit/>
          </a:bodyPr>
          <a:lstStyle/>
          <a:p>
            <a:pPr algn="ctr" defTabSz="622300">
              <a:lnSpc>
                <a:spcPct val="90000"/>
              </a:lnSpc>
              <a:spcBef>
                <a:spcPct val="0"/>
              </a:spcBef>
              <a:spcAft>
                <a:spcPct val="35000"/>
              </a:spcAft>
            </a:pPr>
            <a:r>
              <a:rPr lang="fr-FR" sz="1400" dirty="0">
                <a:solidFill>
                  <a:prstClr val="white"/>
                </a:solidFill>
              </a:rPr>
              <a:t>Richesse</a:t>
            </a:r>
          </a:p>
        </p:txBody>
      </p:sp>
      <p:sp>
        <p:nvSpPr>
          <p:cNvPr id="56" name="Ellipse 55"/>
          <p:cNvSpPr/>
          <p:nvPr>
            <p:custDataLst>
              <p:tags r:id="rId34"/>
            </p:custDataLst>
          </p:nvPr>
        </p:nvSpPr>
        <p:spPr>
          <a:xfrm>
            <a:off x="4931372" y="1805132"/>
            <a:ext cx="206686" cy="206665"/>
          </a:xfrm>
          <a:prstGeom prst="ellipse">
            <a:avLst/>
          </a:prstGeom>
        </p:spPr>
        <p:style>
          <a:lnRef idx="2">
            <a:schemeClr val="lt1">
              <a:hueOff val="0"/>
              <a:satOff val="0"/>
              <a:lumOff val="0"/>
              <a:alphaOff val="0"/>
            </a:schemeClr>
          </a:lnRef>
          <a:fillRef idx="1">
            <a:schemeClr val="accent2">
              <a:shade val="50000"/>
              <a:hueOff val="-8733"/>
              <a:satOff val="-1770"/>
              <a:lumOff val="9737"/>
              <a:alphaOff val="0"/>
            </a:schemeClr>
          </a:fillRef>
          <a:effectRef idx="0">
            <a:schemeClr val="accent2">
              <a:shade val="50000"/>
              <a:hueOff val="-8733"/>
              <a:satOff val="-1770"/>
              <a:lumOff val="9737"/>
              <a:alphaOff val="0"/>
            </a:schemeClr>
          </a:effectRef>
          <a:fontRef idx="minor">
            <a:schemeClr val="lt1"/>
          </a:fontRef>
        </p:style>
      </p:sp>
      <p:sp>
        <p:nvSpPr>
          <p:cNvPr id="57" name="Ellipse 56"/>
          <p:cNvSpPr/>
          <p:nvPr>
            <p:custDataLst>
              <p:tags r:id="rId35"/>
            </p:custDataLst>
          </p:nvPr>
        </p:nvSpPr>
        <p:spPr>
          <a:xfrm>
            <a:off x="7337986" y="931728"/>
            <a:ext cx="206686" cy="206665"/>
          </a:xfrm>
          <a:prstGeom prst="ellipse">
            <a:avLst/>
          </a:prstGeom>
        </p:spPr>
        <p:style>
          <a:lnRef idx="2">
            <a:schemeClr val="lt1">
              <a:hueOff val="0"/>
              <a:satOff val="0"/>
              <a:lumOff val="0"/>
              <a:alphaOff val="0"/>
            </a:schemeClr>
          </a:lnRef>
          <a:fillRef idx="1">
            <a:schemeClr val="accent2">
              <a:shade val="50000"/>
              <a:hueOff val="-4367"/>
              <a:satOff val="-885"/>
              <a:lumOff val="4869"/>
              <a:alphaOff val="0"/>
            </a:schemeClr>
          </a:fillRef>
          <a:effectRef idx="0">
            <a:schemeClr val="accent2">
              <a:shade val="50000"/>
              <a:hueOff val="-4367"/>
              <a:satOff val="-885"/>
              <a:lumOff val="4869"/>
              <a:alphaOff val="0"/>
            </a:schemeClr>
          </a:effectRef>
          <a:fontRef idx="minor">
            <a:schemeClr val="lt1"/>
          </a:fontRef>
        </p:style>
      </p:sp>
      <p:grpSp>
        <p:nvGrpSpPr>
          <p:cNvPr id="23" name="Groupe 5"/>
          <p:cNvGrpSpPr>
            <a:grpSpLocks/>
          </p:cNvGrpSpPr>
          <p:nvPr>
            <p:custDataLst>
              <p:tags r:id="rId36"/>
            </p:custDataLst>
          </p:nvPr>
        </p:nvGrpSpPr>
        <p:grpSpPr bwMode="auto">
          <a:xfrm>
            <a:off x="6847544" y="3493285"/>
            <a:ext cx="1757162" cy="974173"/>
            <a:chOff x="1858003" y="1342922"/>
            <a:chExt cx="1042375" cy="1042493"/>
          </a:xfrm>
        </p:grpSpPr>
        <p:sp>
          <p:nvSpPr>
            <p:cNvPr id="24" name="Ellipse 23"/>
            <p:cNvSpPr/>
            <p:nvPr/>
          </p:nvSpPr>
          <p:spPr>
            <a:xfrm>
              <a:off x="1858003" y="1342922"/>
              <a:ext cx="1042375" cy="1042493"/>
            </a:xfrm>
            <a:prstGeom prst="ellipse">
              <a:avLst/>
            </a:prstGeom>
          </p:spPr>
          <p:style>
            <a:lnRef idx="1">
              <a:schemeClr val="accent2"/>
            </a:lnRef>
            <a:fillRef idx="3">
              <a:schemeClr val="accent2"/>
            </a:fillRef>
            <a:effectRef idx="2">
              <a:schemeClr val="accent2"/>
            </a:effectRef>
            <a:fontRef idx="minor">
              <a:schemeClr val="lt1"/>
            </a:fontRef>
          </p:style>
        </p:sp>
        <p:sp>
          <p:nvSpPr>
            <p:cNvPr id="25" name="Ellipse 4"/>
            <p:cNvSpPr/>
            <p:nvPr/>
          </p:nvSpPr>
          <p:spPr>
            <a:xfrm>
              <a:off x="2021636" y="1488855"/>
              <a:ext cx="736633" cy="738149"/>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lIns="53340" tIns="53340" rIns="53340" bIns="53340" spcCol="1270" anchor="ctr"/>
            <a:lstStyle/>
            <a:p>
              <a:pPr algn="ctr" defTabSz="622300">
                <a:lnSpc>
                  <a:spcPct val="90000"/>
                </a:lnSpc>
                <a:spcAft>
                  <a:spcPct val="35000"/>
                </a:spcAft>
                <a:defRPr/>
              </a:pPr>
              <a:r>
                <a:rPr lang="fr-FR" sz="1400" dirty="0">
                  <a:solidFill>
                    <a:prstClr val="white"/>
                  </a:solidFill>
                </a:rPr>
                <a:t>Bonheur</a:t>
              </a:r>
            </a:p>
          </p:txBody>
        </p:sp>
      </p:grpSp>
      <p:grpSp>
        <p:nvGrpSpPr>
          <p:cNvPr id="26" name="Groupe 8"/>
          <p:cNvGrpSpPr/>
          <p:nvPr>
            <p:custDataLst>
              <p:tags r:id="rId37"/>
            </p:custDataLst>
          </p:nvPr>
        </p:nvGrpSpPr>
        <p:grpSpPr>
          <a:xfrm>
            <a:off x="6458716" y="1250516"/>
            <a:ext cx="980536" cy="1075428"/>
            <a:chOff x="1868765" y="1336683"/>
            <a:chExt cx="1042375" cy="1042493"/>
          </a:xfrm>
          <a:solidFill>
            <a:schemeClr val="accent2"/>
          </a:solidFill>
        </p:grpSpPr>
        <p:sp>
          <p:nvSpPr>
            <p:cNvPr id="27" name="Ellipse 26"/>
            <p:cNvSpPr/>
            <p:nvPr/>
          </p:nvSpPr>
          <p:spPr>
            <a:xfrm>
              <a:off x="1868765" y="1336683"/>
              <a:ext cx="1042375" cy="1042493"/>
            </a:xfrm>
            <a:prstGeom prst="ellipse">
              <a:avLst/>
            </a:prstGeom>
            <a:grpFill/>
          </p:spPr>
          <p:style>
            <a:lnRef idx="1">
              <a:schemeClr val="accent2"/>
            </a:lnRef>
            <a:fillRef idx="3">
              <a:schemeClr val="accent2"/>
            </a:fillRef>
            <a:effectRef idx="2">
              <a:schemeClr val="accent2"/>
            </a:effectRef>
            <a:fontRef idx="minor">
              <a:schemeClr val="lt1"/>
            </a:fontRef>
          </p:style>
        </p:sp>
        <p:sp>
          <p:nvSpPr>
            <p:cNvPr id="28" name="Ellipse 4"/>
            <p:cNvSpPr/>
            <p:nvPr/>
          </p:nvSpPr>
          <p:spPr>
            <a:xfrm>
              <a:off x="2021417" y="1489353"/>
              <a:ext cx="737071" cy="737153"/>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lIns="53340" tIns="53340" rIns="53340" bIns="53340" spcCol="1270" anchor="ctr"/>
            <a:lstStyle/>
            <a:p>
              <a:pPr algn="ctr" defTabSz="622300">
                <a:lnSpc>
                  <a:spcPct val="90000"/>
                </a:lnSpc>
                <a:spcAft>
                  <a:spcPct val="35000"/>
                </a:spcAft>
                <a:defRPr/>
              </a:pPr>
              <a:r>
                <a:rPr lang="fr-FR" sz="1400" dirty="0">
                  <a:solidFill>
                    <a:prstClr val="white"/>
                  </a:solidFill>
                </a:rPr>
                <a:t>Progrès</a:t>
              </a:r>
            </a:p>
          </p:txBody>
        </p:sp>
      </p:grpSp>
      <p:grpSp>
        <p:nvGrpSpPr>
          <p:cNvPr id="29" name="Groupe 11"/>
          <p:cNvGrpSpPr>
            <a:grpSpLocks/>
          </p:cNvGrpSpPr>
          <p:nvPr>
            <p:custDataLst>
              <p:tags r:id="rId38"/>
            </p:custDataLst>
          </p:nvPr>
        </p:nvGrpSpPr>
        <p:grpSpPr bwMode="auto">
          <a:xfrm>
            <a:off x="4119563" y="1443038"/>
            <a:ext cx="1887537" cy="1149350"/>
            <a:chOff x="1868765" y="1336683"/>
            <a:chExt cx="1042375" cy="1042493"/>
          </a:xfrm>
        </p:grpSpPr>
        <p:sp>
          <p:nvSpPr>
            <p:cNvPr id="30" name="Ellipse 29"/>
            <p:cNvSpPr/>
            <p:nvPr/>
          </p:nvSpPr>
          <p:spPr>
            <a:xfrm>
              <a:off x="1868765" y="1336683"/>
              <a:ext cx="1042375" cy="1042493"/>
            </a:xfrm>
            <a:prstGeom prst="ellipse">
              <a:avLst/>
            </a:prstGeom>
          </p:spPr>
          <p:style>
            <a:lnRef idx="1">
              <a:schemeClr val="accent2"/>
            </a:lnRef>
            <a:fillRef idx="2">
              <a:schemeClr val="accent2"/>
            </a:fillRef>
            <a:effectRef idx="1">
              <a:schemeClr val="accent2"/>
            </a:effectRef>
            <a:fontRef idx="minor">
              <a:schemeClr val="dk1"/>
            </a:fontRef>
          </p:style>
        </p:sp>
        <p:sp>
          <p:nvSpPr>
            <p:cNvPr id="31" name="Ellipse 4"/>
            <p:cNvSpPr/>
            <p:nvPr/>
          </p:nvSpPr>
          <p:spPr>
            <a:xfrm>
              <a:off x="2021308" y="1489313"/>
              <a:ext cx="737290" cy="737233"/>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lIns="53340" tIns="53340" rIns="53340" bIns="53340" spcCol="1270" anchor="ctr"/>
            <a:lstStyle/>
            <a:p>
              <a:pPr algn="ctr" defTabSz="622300">
                <a:lnSpc>
                  <a:spcPct val="90000"/>
                </a:lnSpc>
                <a:spcAft>
                  <a:spcPct val="35000"/>
                </a:spcAft>
                <a:defRPr/>
              </a:pPr>
              <a:r>
                <a:rPr lang="fr-FR" sz="1400" dirty="0">
                  <a:solidFill>
                    <a:prstClr val="white"/>
                  </a:solidFill>
                </a:rPr>
                <a:t>Développement humain</a:t>
              </a:r>
            </a:p>
          </p:txBody>
        </p:sp>
      </p:grpSp>
      <p:sp>
        <p:nvSpPr>
          <p:cNvPr id="74" name="Forme libre 73"/>
          <p:cNvSpPr/>
          <p:nvPr>
            <p:custDataLst>
              <p:tags r:id="rId39"/>
            </p:custDataLst>
          </p:nvPr>
        </p:nvSpPr>
        <p:spPr>
          <a:xfrm>
            <a:off x="1575760" y="4898184"/>
            <a:ext cx="1954067" cy="1954025"/>
          </a:xfrm>
          <a:custGeom>
            <a:avLst/>
            <a:gdLst>
              <a:gd name="connsiteX0" fmla="*/ 0 w 1954067"/>
              <a:gd name="connsiteY0" fmla="*/ 977013 h 1954025"/>
              <a:gd name="connsiteX1" fmla="*/ 977034 w 1954067"/>
              <a:gd name="connsiteY1" fmla="*/ 0 h 1954025"/>
              <a:gd name="connsiteX2" fmla="*/ 1954068 w 1954067"/>
              <a:gd name="connsiteY2" fmla="*/ 977013 h 1954025"/>
              <a:gd name="connsiteX3" fmla="*/ 977034 w 1954067"/>
              <a:gd name="connsiteY3" fmla="*/ 1954026 h 1954025"/>
              <a:gd name="connsiteX4" fmla="*/ 0 w 1954067"/>
              <a:gd name="connsiteY4" fmla="*/ 977013 h 19540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4067" h="1954025">
                <a:moveTo>
                  <a:pt x="0" y="977013"/>
                </a:moveTo>
                <a:cubicBezTo>
                  <a:pt x="0" y="437424"/>
                  <a:pt x="437433" y="0"/>
                  <a:pt x="977034" y="0"/>
                </a:cubicBezTo>
                <a:cubicBezTo>
                  <a:pt x="1516635" y="0"/>
                  <a:pt x="1954068" y="437424"/>
                  <a:pt x="1954068" y="977013"/>
                </a:cubicBezTo>
                <a:cubicBezTo>
                  <a:pt x="1954068" y="1516602"/>
                  <a:pt x="1516635" y="1954026"/>
                  <a:pt x="977034" y="1954026"/>
                </a:cubicBezTo>
                <a:cubicBezTo>
                  <a:pt x="437433" y="1954026"/>
                  <a:pt x="0" y="1516602"/>
                  <a:pt x="0" y="977013"/>
                </a:cubicBezTo>
                <a:close/>
              </a:path>
            </a:pathLst>
          </a:custGeom>
        </p:spPr>
        <p:style>
          <a:lnRef idx="0">
            <a:schemeClr val="lt1">
              <a:hueOff val="0"/>
              <a:satOff val="0"/>
              <a:lumOff val="0"/>
              <a:alphaOff val="0"/>
            </a:schemeClr>
          </a:lnRef>
          <a:fillRef idx="3">
            <a:schemeClr val="accent1">
              <a:alpha val="80000"/>
              <a:hueOff val="0"/>
              <a:satOff val="0"/>
              <a:lumOff val="0"/>
              <a:alphaOff val="0"/>
            </a:schemeClr>
          </a:fillRef>
          <a:effectRef idx="3">
            <a:schemeClr val="accent1">
              <a:alpha val="80000"/>
              <a:hueOff val="0"/>
              <a:satOff val="0"/>
              <a:lumOff val="0"/>
              <a:alphaOff val="0"/>
            </a:schemeClr>
          </a:effectRef>
          <a:fontRef idx="minor">
            <a:schemeClr val="lt1"/>
          </a:fontRef>
        </p:style>
        <p:txBody>
          <a:bodyPr spcFirstLastPara="0" vert="horz" wrap="square" lIns="354746" tIns="354740" rIns="354746" bIns="354740" numCol="1" spcCol="1270" anchor="ctr" anchorCtr="0">
            <a:noAutofit/>
          </a:bodyPr>
          <a:lstStyle/>
          <a:p>
            <a:pPr algn="ctr" defTabSz="800100">
              <a:lnSpc>
                <a:spcPct val="90000"/>
              </a:lnSpc>
              <a:spcBef>
                <a:spcPct val="0"/>
              </a:spcBef>
              <a:spcAft>
                <a:spcPct val="35000"/>
              </a:spcAft>
            </a:pPr>
            <a:r>
              <a:rPr lang="fr-FR" b="1" dirty="0">
                <a:solidFill>
                  <a:prstClr val="black"/>
                </a:solidFill>
              </a:rPr>
              <a:t>4. Types de données</a:t>
            </a:r>
          </a:p>
        </p:txBody>
      </p:sp>
      <p:sp>
        <p:nvSpPr>
          <p:cNvPr id="75" name="Ellipse 74"/>
          <p:cNvSpPr/>
          <p:nvPr>
            <p:custDataLst>
              <p:tags r:id="rId40"/>
            </p:custDataLst>
          </p:nvPr>
        </p:nvSpPr>
        <p:spPr>
          <a:xfrm>
            <a:off x="3907053" y="4638451"/>
            <a:ext cx="217320" cy="217316"/>
          </a:xfrm>
          <a:prstGeom prst="ellipse">
            <a:avLst/>
          </a:prstGeom>
        </p:spPr>
        <p:style>
          <a:lnRef idx="0">
            <a:schemeClr val="lt1">
              <a:hueOff val="0"/>
              <a:satOff val="0"/>
              <a:lumOff val="0"/>
              <a:alphaOff val="0"/>
            </a:schemeClr>
          </a:lnRef>
          <a:fillRef idx="3">
            <a:schemeClr val="accent1">
              <a:alpha val="90000"/>
              <a:hueOff val="0"/>
              <a:satOff val="0"/>
              <a:lumOff val="0"/>
              <a:alphaOff val="0"/>
            </a:schemeClr>
          </a:fillRef>
          <a:effectRef idx="3">
            <a:schemeClr val="accent1">
              <a:alpha val="90000"/>
              <a:hueOff val="0"/>
              <a:satOff val="0"/>
              <a:lumOff val="0"/>
              <a:alphaOff val="0"/>
            </a:schemeClr>
          </a:effectRef>
          <a:fontRef idx="minor">
            <a:schemeClr val="lt1"/>
          </a:fontRef>
        </p:style>
      </p:sp>
      <p:sp>
        <p:nvSpPr>
          <p:cNvPr id="76" name="Ellipse 75"/>
          <p:cNvSpPr/>
          <p:nvPr>
            <p:custDataLst>
              <p:tags r:id="rId41"/>
            </p:custDataLst>
          </p:nvPr>
        </p:nvSpPr>
        <p:spPr>
          <a:xfrm>
            <a:off x="2179478" y="6227294"/>
            <a:ext cx="157357" cy="157509"/>
          </a:xfrm>
          <a:prstGeom prst="ellipse">
            <a:avLst/>
          </a:prstGeom>
        </p:spPr>
        <p:style>
          <a:lnRef idx="0">
            <a:schemeClr val="lt1">
              <a:hueOff val="0"/>
              <a:satOff val="0"/>
              <a:lumOff val="0"/>
              <a:alphaOff val="0"/>
            </a:schemeClr>
          </a:lnRef>
          <a:fillRef idx="3">
            <a:schemeClr val="accent1">
              <a:alpha val="90000"/>
              <a:hueOff val="0"/>
              <a:satOff val="0"/>
              <a:lumOff val="0"/>
              <a:alphaOff val="-3333"/>
            </a:schemeClr>
          </a:fillRef>
          <a:effectRef idx="3">
            <a:schemeClr val="accent1">
              <a:alpha val="90000"/>
              <a:hueOff val="0"/>
              <a:satOff val="0"/>
              <a:lumOff val="0"/>
              <a:alphaOff val="-3333"/>
            </a:schemeClr>
          </a:effectRef>
          <a:fontRef idx="minor">
            <a:schemeClr val="lt1"/>
          </a:fontRef>
        </p:style>
      </p:sp>
      <p:sp>
        <p:nvSpPr>
          <p:cNvPr id="77" name="Ellipse 76"/>
          <p:cNvSpPr/>
          <p:nvPr>
            <p:custDataLst>
              <p:tags r:id="rId42"/>
            </p:custDataLst>
          </p:nvPr>
        </p:nvSpPr>
        <p:spPr>
          <a:xfrm>
            <a:off x="3658929" y="5211475"/>
            <a:ext cx="157357" cy="157509"/>
          </a:xfrm>
          <a:prstGeom prst="ellipse">
            <a:avLst/>
          </a:prstGeom>
        </p:spPr>
        <p:style>
          <a:lnRef idx="0">
            <a:schemeClr val="lt1">
              <a:hueOff val="0"/>
              <a:satOff val="0"/>
              <a:lumOff val="0"/>
              <a:alphaOff val="0"/>
            </a:schemeClr>
          </a:lnRef>
          <a:fillRef idx="3">
            <a:schemeClr val="accent1">
              <a:alpha val="90000"/>
              <a:hueOff val="0"/>
              <a:satOff val="0"/>
              <a:lumOff val="0"/>
              <a:alphaOff val="-6667"/>
            </a:schemeClr>
          </a:fillRef>
          <a:effectRef idx="3">
            <a:schemeClr val="accent1">
              <a:alpha val="90000"/>
              <a:hueOff val="0"/>
              <a:satOff val="0"/>
              <a:lumOff val="0"/>
              <a:alphaOff val="-6667"/>
            </a:schemeClr>
          </a:effectRef>
          <a:fontRef idx="minor">
            <a:schemeClr val="lt1"/>
          </a:fontRef>
        </p:style>
      </p:sp>
      <p:sp>
        <p:nvSpPr>
          <p:cNvPr id="78" name="Ellipse 77"/>
          <p:cNvSpPr/>
          <p:nvPr>
            <p:custDataLst>
              <p:tags r:id="rId43"/>
            </p:custDataLst>
          </p:nvPr>
        </p:nvSpPr>
        <p:spPr>
          <a:xfrm>
            <a:off x="2905939" y="6394848"/>
            <a:ext cx="217320" cy="217316"/>
          </a:xfrm>
          <a:prstGeom prst="ellipse">
            <a:avLst/>
          </a:prstGeom>
        </p:spPr>
        <p:style>
          <a:lnRef idx="0">
            <a:schemeClr val="lt1">
              <a:hueOff val="0"/>
              <a:satOff val="0"/>
              <a:lumOff val="0"/>
              <a:alphaOff val="0"/>
            </a:schemeClr>
          </a:lnRef>
          <a:fillRef idx="3">
            <a:schemeClr val="accent1">
              <a:alpha val="90000"/>
              <a:hueOff val="0"/>
              <a:satOff val="0"/>
              <a:lumOff val="0"/>
              <a:alphaOff val="-10000"/>
            </a:schemeClr>
          </a:fillRef>
          <a:effectRef idx="3">
            <a:schemeClr val="accent1">
              <a:alpha val="90000"/>
              <a:hueOff val="0"/>
              <a:satOff val="0"/>
              <a:lumOff val="0"/>
              <a:alphaOff val="-10000"/>
            </a:schemeClr>
          </a:effectRef>
          <a:fontRef idx="minor">
            <a:schemeClr val="lt1"/>
          </a:fontRef>
        </p:style>
      </p:sp>
      <p:sp>
        <p:nvSpPr>
          <p:cNvPr id="79" name="Ellipse 78"/>
          <p:cNvSpPr/>
          <p:nvPr>
            <p:custDataLst>
              <p:tags r:id="rId44"/>
            </p:custDataLst>
          </p:nvPr>
        </p:nvSpPr>
        <p:spPr>
          <a:xfrm>
            <a:off x="4386890" y="5138389"/>
            <a:ext cx="157357" cy="157509"/>
          </a:xfrm>
          <a:prstGeom prst="ellipse">
            <a:avLst/>
          </a:prstGeom>
        </p:spPr>
        <p:style>
          <a:lnRef idx="0">
            <a:schemeClr val="lt1">
              <a:hueOff val="0"/>
              <a:satOff val="0"/>
              <a:lumOff val="0"/>
              <a:alphaOff val="0"/>
            </a:schemeClr>
          </a:lnRef>
          <a:fillRef idx="3">
            <a:schemeClr val="accent1">
              <a:alpha val="90000"/>
              <a:hueOff val="0"/>
              <a:satOff val="0"/>
              <a:lumOff val="0"/>
              <a:alphaOff val="-13333"/>
            </a:schemeClr>
          </a:fillRef>
          <a:effectRef idx="3">
            <a:schemeClr val="accent1">
              <a:alpha val="90000"/>
              <a:hueOff val="0"/>
              <a:satOff val="0"/>
              <a:lumOff val="0"/>
              <a:alphaOff val="-13333"/>
            </a:schemeClr>
          </a:effectRef>
          <a:fontRef idx="minor">
            <a:schemeClr val="lt1"/>
          </a:fontRef>
        </p:style>
      </p:sp>
      <p:sp>
        <p:nvSpPr>
          <p:cNvPr id="80" name="Ellipse 79"/>
          <p:cNvSpPr/>
          <p:nvPr>
            <p:custDataLst>
              <p:tags r:id="rId45"/>
            </p:custDataLst>
          </p:nvPr>
        </p:nvSpPr>
        <p:spPr>
          <a:xfrm>
            <a:off x="1728120" y="5539276"/>
            <a:ext cx="157357" cy="157509"/>
          </a:xfrm>
          <a:prstGeom prst="ellipse">
            <a:avLst/>
          </a:prstGeom>
        </p:spPr>
        <p:style>
          <a:lnRef idx="0">
            <a:schemeClr val="lt1">
              <a:hueOff val="0"/>
              <a:satOff val="0"/>
              <a:lumOff val="0"/>
              <a:alphaOff val="0"/>
            </a:schemeClr>
          </a:lnRef>
          <a:fillRef idx="3">
            <a:schemeClr val="accent1">
              <a:alpha val="90000"/>
              <a:hueOff val="0"/>
              <a:satOff val="0"/>
              <a:lumOff val="0"/>
              <a:alphaOff val="-16667"/>
            </a:schemeClr>
          </a:fillRef>
          <a:effectRef idx="3">
            <a:schemeClr val="accent1">
              <a:alpha val="90000"/>
              <a:hueOff val="0"/>
              <a:satOff val="0"/>
              <a:lumOff val="0"/>
              <a:alphaOff val="-16667"/>
            </a:schemeClr>
          </a:effectRef>
          <a:fontRef idx="minor">
            <a:schemeClr val="lt1"/>
          </a:fontRef>
        </p:style>
      </p:sp>
      <p:sp>
        <p:nvSpPr>
          <p:cNvPr id="81" name="Forme libre 80"/>
          <p:cNvSpPr/>
          <p:nvPr>
            <p:custDataLst>
              <p:tags r:id="rId46"/>
            </p:custDataLst>
          </p:nvPr>
        </p:nvSpPr>
        <p:spPr>
          <a:xfrm>
            <a:off x="573663" y="5949279"/>
            <a:ext cx="1584270" cy="772802"/>
          </a:xfrm>
          <a:custGeom>
            <a:avLst/>
            <a:gdLst>
              <a:gd name="connsiteX0" fmla="*/ 0 w 1584270"/>
              <a:gd name="connsiteY0" fmla="*/ 386401 h 772802"/>
              <a:gd name="connsiteX1" fmla="*/ 792135 w 1584270"/>
              <a:gd name="connsiteY1" fmla="*/ 0 h 772802"/>
              <a:gd name="connsiteX2" fmla="*/ 1584270 w 1584270"/>
              <a:gd name="connsiteY2" fmla="*/ 386401 h 772802"/>
              <a:gd name="connsiteX3" fmla="*/ 792135 w 1584270"/>
              <a:gd name="connsiteY3" fmla="*/ 772802 h 772802"/>
              <a:gd name="connsiteX4" fmla="*/ 0 w 1584270"/>
              <a:gd name="connsiteY4" fmla="*/ 386401 h 7728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84270" h="772802">
                <a:moveTo>
                  <a:pt x="0" y="386401"/>
                </a:moveTo>
                <a:cubicBezTo>
                  <a:pt x="0" y="172998"/>
                  <a:pt x="354651" y="0"/>
                  <a:pt x="792135" y="0"/>
                </a:cubicBezTo>
                <a:cubicBezTo>
                  <a:pt x="1229619" y="0"/>
                  <a:pt x="1584270" y="172998"/>
                  <a:pt x="1584270" y="386401"/>
                </a:cubicBezTo>
                <a:cubicBezTo>
                  <a:pt x="1584270" y="599804"/>
                  <a:pt x="1229619" y="772802"/>
                  <a:pt x="792135" y="772802"/>
                </a:cubicBezTo>
                <a:cubicBezTo>
                  <a:pt x="354651" y="772802"/>
                  <a:pt x="0" y="599804"/>
                  <a:pt x="0" y="386401"/>
                </a:cubicBezTo>
                <a:close/>
              </a:path>
            </a:pathLst>
          </a:custGeom>
        </p:spPr>
        <p:style>
          <a:lnRef idx="0">
            <a:schemeClr val="lt1">
              <a:hueOff val="0"/>
              <a:satOff val="0"/>
              <a:lumOff val="0"/>
              <a:alphaOff val="0"/>
            </a:schemeClr>
          </a:lnRef>
          <a:fillRef idx="3">
            <a:schemeClr val="accent1">
              <a:alpha val="90000"/>
              <a:hueOff val="0"/>
              <a:satOff val="0"/>
              <a:lumOff val="0"/>
              <a:alphaOff val="-20000"/>
            </a:schemeClr>
          </a:fillRef>
          <a:effectRef idx="3">
            <a:schemeClr val="accent1">
              <a:alpha val="90000"/>
              <a:hueOff val="0"/>
              <a:satOff val="0"/>
              <a:lumOff val="0"/>
              <a:alphaOff val="-20000"/>
            </a:schemeClr>
          </a:effectRef>
          <a:fontRef idx="minor">
            <a:schemeClr val="lt1"/>
          </a:fontRef>
        </p:style>
        <p:txBody>
          <a:bodyPr spcFirstLastPara="0" vert="horz" wrap="square" lIns="285351" tIns="166514" rIns="285351" bIns="166514" numCol="1" spcCol="1270" anchor="ctr" anchorCtr="0">
            <a:noAutofit/>
          </a:bodyPr>
          <a:lstStyle/>
          <a:p>
            <a:pPr algn="ctr" defTabSz="622300">
              <a:lnSpc>
                <a:spcPct val="90000"/>
              </a:lnSpc>
              <a:spcBef>
                <a:spcPct val="0"/>
              </a:spcBef>
              <a:spcAft>
                <a:spcPct val="35000"/>
              </a:spcAft>
            </a:pPr>
            <a:r>
              <a:rPr lang="fr-FR" sz="1400" dirty="0">
                <a:solidFill>
                  <a:prstClr val="white"/>
                </a:solidFill>
              </a:rPr>
              <a:t>Enquêtes</a:t>
            </a:r>
          </a:p>
        </p:txBody>
      </p:sp>
      <p:sp>
        <p:nvSpPr>
          <p:cNvPr id="82" name="Ellipse 81"/>
          <p:cNvSpPr/>
          <p:nvPr>
            <p:custDataLst>
              <p:tags r:id="rId47"/>
            </p:custDataLst>
          </p:nvPr>
        </p:nvSpPr>
        <p:spPr>
          <a:xfrm>
            <a:off x="1214748" y="5472526"/>
            <a:ext cx="217320" cy="217316"/>
          </a:xfrm>
          <a:prstGeom prst="ellipse">
            <a:avLst/>
          </a:prstGeom>
        </p:spPr>
        <p:style>
          <a:lnRef idx="0">
            <a:schemeClr val="lt1">
              <a:hueOff val="0"/>
              <a:satOff val="0"/>
              <a:lumOff val="0"/>
              <a:alphaOff val="0"/>
            </a:schemeClr>
          </a:lnRef>
          <a:fillRef idx="3">
            <a:schemeClr val="accent1">
              <a:alpha val="90000"/>
              <a:hueOff val="0"/>
              <a:satOff val="0"/>
              <a:lumOff val="0"/>
              <a:alphaOff val="-23333"/>
            </a:schemeClr>
          </a:fillRef>
          <a:effectRef idx="3">
            <a:schemeClr val="accent1">
              <a:alpha val="90000"/>
              <a:hueOff val="0"/>
              <a:satOff val="0"/>
              <a:lumOff val="0"/>
              <a:alphaOff val="-23333"/>
            </a:schemeClr>
          </a:effectRef>
          <a:fontRef idx="minor">
            <a:schemeClr val="lt1"/>
          </a:fontRef>
        </p:style>
      </p:sp>
      <p:sp>
        <p:nvSpPr>
          <p:cNvPr id="83" name="Ellipse 82"/>
          <p:cNvSpPr/>
          <p:nvPr>
            <p:custDataLst>
              <p:tags r:id="rId48"/>
            </p:custDataLst>
          </p:nvPr>
        </p:nvSpPr>
        <p:spPr>
          <a:xfrm>
            <a:off x="3568959" y="6303070"/>
            <a:ext cx="392848" cy="392859"/>
          </a:xfrm>
          <a:prstGeom prst="ellipse">
            <a:avLst/>
          </a:prstGeom>
        </p:spPr>
        <p:style>
          <a:lnRef idx="0">
            <a:schemeClr val="lt1">
              <a:hueOff val="0"/>
              <a:satOff val="0"/>
              <a:lumOff val="0"/>
              <a:alphaOff val="0"/>
            </a:schemeClr>
          </a:lnRef>
          <a:fillRef idx="3">
            <a:schemeClr val="accent1">
              <a:alpha val="90000"/>
              <a:hueOff val="0"/>
              <a:satOff val="0"/>
              <a:lumOff val="0"/>
              <a:alphaOff val="-26667"/>
            </a:schemeClr>
          </a:fillRef>
          <a:effectRef idx="3">
            <a:schemeClr val="accent1">
              <a:alpha val="90000"/>
              <a:hueOff val="0"/>
              <a:satOff val="0"/>
              <a:lumOff val="0"/>
              <a:alphaOff val="-26667"/>
            </a:schemeClr>
          </a:effectRef>
          <a:fontRef idx="minor">
            <a:schemeClr val="lt1"/>
          </a:fontRef>
        </p:style>
      </p:sp>
      <p:sp>
        <p:nvSpPr>
          <p:cNvPr id="84" name="Forme libre 83"/>
          <p:cNvSpPr/>
          <p:nvPr>
            <p:custDataLst>
              <p:tags r:id="rId49"/>
            </p:custDataLst>
          </p:nvPr>
        </p:nvSpPr>
        <p:spPr>
          <a:xfrm>
            <a:off x="3022801" y="5327997"/>
            <a:ext cx="2215675" cy="1239263"/>
          </a:xfrm>
          <a:custGeom>
            <a:avLst/>
            <a:gdLst>
              <a:gd name="connsiteX0" fmla="*/ 0 w 2215675"/>
              <a:gd name="connsiteY0" fmla="*/ 619632 h 1239263"/>
              <a:gd name="connsiteX1" fmla="*/ 1107838 w 2215675"/>
              <a:gd name="connsiteY1" fmla="*/ 0 h 1239263"/>
              <a:gd name="connsiteX2" fmla="*/ 2215676 w 2215675"/>
              <a:gd name="connsiteY2" fmla="*/ 619632 h 1239263"/>
              <a:gd name="connsiteX3" fmla="*/ 1107838 w 2215675"/>
              <a:gd name="connsiteY3" fmla="*/ 1239264 h 1239263"/>
              <a:gd name="connsiteX4" fmla="*/ 0 w 2215675"/>
              <a:gd name="connsiteY4" fmla="*/ 619632 h 12392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675" h="1239263">
                <a:moveTo>
                  <a:pt x="0" y="619632"/>
                </a:moveTo>
                <a:cubicBezTo>
                  <a:pt x="0" y="277419"/>
                  <a:pt x="495996" y="0"/>
                  <a:pt x="1107838" y="0"/>
                </a:cubicBezTo>
                <a:cubicBezTo>
                  <a:pt x="1719680" y="0"/>
                  <a:pt x="2215676" y="277419"/>
                  <a:pt x="2215676" y="619632"/>
                </a:cubicBezTo>
                <a:cubicBezTo>
                  <a:pt x="2215676" y="961845"/>
                  <a:pt x="1719680" y="1239264"/>
                  <a:pt x="1107838" y="1239264"/>
                </a:cubicBezTo>
                <a:cubicBezTo>
                  <a:pt x="495996" y="1239264"/>
                  <a:pt x="0" y="961845"/>
                  <a:pt x="0" y="619632"/>
                </a:cubicBezTo>
                <a:close/>
              </a:path>
            </a:pathLst>
          </a:custGeom>
        </p:spPr>
        <p:style>
          <a:lnRef idx="0">
            <a:schemeClr val="lt1">
              <a:hueOff val="0"/>
              <a:satOff val="0"/>
              <a:lumOff val="0"/>
              <a:alphaOff val="0"/>
            </a:schemeClr>
          </a:lnRef>
          <a:fillRef idx="3">
            <a:schemeClr val="accent1">
              <a:alpha val="90000"/>
              <a:hueOff val="0"/>
              <a:satOff val="0"/>
              <a:lumOff val="0"/>
              <a:alphaOff val="-30000"/>
            </a:schemeClr>
          </a:fillRef>
          <a:effectRef idx="3">
            <a:schemeClr val="accent1">
              <a:alpha val="90000"/>
              <a:hueOff val="0"/>
              <a:satOff val="0"/>
              <a:lumOff val="0"/>
              <a:alphaOff val="-30000"/>
            </a:schemeClr>
          </a:effectRef>
          <a:fontRef idx="minor">
            <a:schemeClr val="lt1"/>
          </a:fontRef>
        </p:style>
        <p:txBody>
          <a:bodyPr spcFirstLastPara="0" vert="horz" wrap="square" lIns="377818" tIns="234826" rIns="377818" bIns="234826" numCol="1" spcCol="1270" anchor="ctr" anchorCtr="0">
            <a:noAutofit/>
          </a:bodyPr>
          <a:lstStyle/>
          <a:p>
            <a:pPr algn="ctr" defTabSz="622300">
              <a:lnSpc>
                <a:spcPct val="90000"/>
              </a:lnSpc>
              <a:spcBef>
                <a:spcPct val="0"/>
              </a:spcBef>
              <a:spcAft>
                <a:spcPct val="35000"/>
              </a:spcAft>
            </a:pPr>
            <a:r>
              <a:rPr lang="fr-FR" sz="1400" dirty="0">
                <a:solidFill>
                  <a:prstClr val="white"/>
                </a:solidFill>
              </a:rPr>
              <a:t>Administratives/institutionnelles</a:t>
            </a:r>
          </a:p>
        </p:txBody>
      </p:sp>
      <p:sp>
        <p:nvSpPr>
          <p:cNvPr id="85" name="Ellipse 84"/>
          <p:cNvSpPr/>
          <p:nvPr>
            <p:custDataLst>
              <p:tags r:id="rId50"/>
            </p:custDataLst>
          </p:nvPr>
        </p:nvSpPr>
        <p:spPr>
          <a:xfrm>
            <a:off x="3379102" y="4945764"/>
            <a:ext cx="217320" cy="217316"/>
          </a:xfrm>
          <a:prstGeom prst="ellipse">
            <a:avLst/>
          </a:prstGeom>
        </p:spPr>
        <p:style>
          <a:lnRef idx="0">
            <a:schemeClr val="lt1">
              <a:hueOff val="0"/>
              <a:satOff val="0"/>
              <a:lumOff val="0"/>
              <a:alphaOff val="0"/>
            </a:schemeClr>
          </a:lnRef>
          <a:fillRef idx="3">
            <a:schemeClr val="accent1">
              <a:alpha val="90000"/>
              <a:hueOff val="0"/>
              <a:satOff val="0"/>
              <a:lumOff val="0"/>
              <a:alphaOff val="-33333"/>
            </a:schemeClr>
          </a:fillRef>
          <a:effectRef idx="3">
            <a:schemeClr val="accent1">
              <a:alpha val="90000"/>
              <a:hueOff val="0"/>
              <a:satOff val="0"/>
              <a:lumOff val="0"/>
              <a:alphaOff val="-33333"/>
            </a:schemeClr>
          </a:effectRef>
          <a:fontRef idx="minor">
            <a:schemeClr val="lt1"/>
          </a:fontRef>
        </p:style>
      </p:sp>
      <p:sp>
        <p:nvSpPr>
          <p:cNvPr id="86" name="Ellipse 85"/>
          <p:cNvSpPr/>
          <p:nvPr>
            <p:custDataLst>
              <p:tags r:id="rId51"/>
            </p:custDataLst>
          </p:nvPr>
        </p:nvSpPr>
        <p:spPr>
          <a:xfrm>
            <a:off x="1403647" y="5770538"/>
            <a:ext cx="157357" cy="157509"/>
          </a:xfrm>
          <a:prstGeom prst="ellipse">
            <a:avLst/>
          </a:prstGeom>
        </p:spPr>
        <p:style>
          <a:lnRef idx="0">
            <a:schemeClr val="lt1">
              <a:hueOff val="0"/>
              <a:satOff val="0"/>
              <a:lumOff val="0"/>
              <a:alphaOff val="0"/>
            </a:schemeClr>
          </a:lnRef>
          <a:fillRef idx="3">
            <a:schemeClr val="accent1">
              <a:alpha val="90000"/>
              <a:hueOff val="0"/>
              <a:satOff val="0"/>
              <a:lumOff val="0"/>
              <a:alphaOff val="-36667"/>
            </a:schemeClr>
          </a:fillRef>
          <a:effectRef idx="3">
            <a:schemeClr val="accent1">
              <a:alpha val="90000"/>
              <a:hueOff val="0"/>
              <a:satOff val="0"/>
              <a:lumOff val="0"/>
              <a:alphaOff val="-36667"/>
            </a:schemeClr>
          </a:effectRef>
          <a:fontRef idx="minor">
            <a:schemeClr val="lt1"/>
          </a:fontRef>
        </p:style>
      </p:sp>
      <p:sp>
        <p:nvSpPr>
          <p:cNvPr id="87" name="Ellipse 86"/>
          <p:cNvSpPr/>
          <p:nvPr>
            <p:custDataLst>
              <p:tags r:id="rId52"/>
            </p:custDataLst>
          </p:nvPr>
        </p:nvSpPr>
        <p:spPr>
          <a:xfrm>
            <a:off x="2462939" y="6041479"/>
            <a:ext cx="157357" cy="157509"/>
          </a:xfrm>
          <a:prstGeom prst="ellipse">
            <a:avLst/>
          </a:prstGeom>
        </p:spPr>
        <p:style>
          <a:lnRef idx="0">
            <a:schemeClr val="lt1">
              <a:hueOff val="0"/>
              <a:satOff val="0"/>
              <a:lumOff val="0"/>
              <a:alphaOff val="0"/>
            </a:schemeClr>
          </a:lnRef>
          <a:fillRef idx="3">
            <a:schemeClr val="accent1">
              <a:alpha val="90000"/>
              <a:hueOff val="0"/>
              <a:satOff val="0"/>
              <a:lumOff val="0"/>
              <a:alphaOff val="-40000"/>
            </a:schemeClr>
          </a:fillRef>
          <a:effectRef idx="3">
            <a:schemeClr val="accent1">
              <a:alpha val="90000"/>
              <a:hueOff val="0"/>
              <a:satOff val="0"/>
              <a:lumOff val="0"/>
              <a:alphaOff val="-40000"/>
            </a:schemeClr>
          </a:effectRef>
          <a:fontRef idx="minor">
            <a:schemeClr val="lt1"/>
          </a:fontRef>
        </p:style>
      </p:sp>
      <p:sp>
        <p:nvSpPr>
          <p:cNvPr id="59" name="Forme libre 58"/>
          <p:cNvSpPr/>
          <p:nvPr>
            <p:custDataLst>
              <p:tags r:id="rId53"/>
            </p:custDataLst>
          </p:nvPr>
        </p:nvSpPr>
        <p:spPr>
          <a:xfrm>
            <a:off x="-28726" y="3959036"/>
            <a:ext cx="1861738" cy="1861698"/>
          </a:xfrm>
          <a:custGeom>
            <a:avLst/>
            <a:gdLst>
              <a:gd name="connsiteX0" fmla="*/ 0 w 1861738"/>
              <a:gd name="connsiteY0" fmla="*/ 930849 h 1861698"/>
              <a:gd name="connsiteX1" fmla="*/ 930869 w 1861738"/>
              <a:gd name="connsiteY1" fmla="*/ 0 h 1861698"/>
              <a:gd name="connsiteX2" fmla="*/ 1861738 w 1861738"/>
              <a:gd name="connsiteY2" fmla="*/ 930849 h 1861698"/>
              <a:gd name="connsiteX3" fmla="*/ 930869 w 1861738"/>
              <a:gd name="connsiteY3" fmla="*/ 1861698 h 1861698"/>
              <a:gd name="connsiteX4" fmla="*/ 0 w 1861738"/>
              <a:gd name="connsiteY4" fmla="*/ 930849 h 1861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1738" h="1861698">
                <a:moveTo>
                  <a:pt x="0" y="930849"/>
                </a:moveTo>
                <a:cubicBezTo>
                  <a:pt x="0" y="416755"/>
                  <a:pt x="416764" y="0"/>
                  <a:pt x="930869" y="0"/>
                </a:cubicBezTo>
                <a:cubicBezTo>
                  <a:pt x="1444974" y="0"/>
                  <a:pt x="1861738" y="416755"/>
                  <a:pt x="1861738" y="930849"/>
                </a:cubicBezTo>
                <a:cubicBezTo>
                  <a:pt x="1861738" y="1444943"/>
                  <a:pt x="1444974" y="1861698"/>
                  <a:pt x="930869" y="1861698"/>
                </a:cubicBezTo>
                <a:cubicBezTo>
                  <a:pt x="416764" y="1861698"/>
                  <a:pt x="0" y="1444943"/>
                  <a:pt x="0" y="930849"/>
                </a:cubicBezTo>
                <a:close/>
              </a:path>
            </a:pathLst>
          </a:custGeom>
        </p:spPr>
        <p:style>
          <a:lnRef idx="2">
            <a:schemeClr val="lt1">
              <a:hueOff val="0"/>
              <a:satOff val="0"/>
              <a:lumOff val="0"/>
              <a:alphaOff val="0"/>
            </a:schemeClr>
          </a:lnRef>
          <a:fillRef idx="1">
            <a:schemeClr val="accent4">
              <a:shade val="80000"/>
              <a:hueOff val="0"/>
              <a:satOff val="0"/>
              <a:lumOff val="0"/>
              <a:alphaOff val="0"/>
            </a:schemeClr>
          </a:fillRef>
          <a:effectRef idx="0">
            <a:schemeClr val="accent4">
              <a:shade val="80000"/>
              <a:hueOff val="0"/>
              <a:satOff val="0"/>
              <a:lumOff val="0"/>
              <a:alphaOff val="0"/>
            </a:schemeClr>
          </a:effectRef>
          <a:fontRef idx="minor">
            <a:schemeClr val="lt1"/>
          </a:fontRef>
        </p:style>
        <p:txBody>
          <a:bodyPr spcFirstLastPara="0" vert="horz" wrap="square" lIns="144000" tIns="333599" rIns="108000" bIns="333599" numCol="1" spcCol="1270" anchor="ctr" anchorCtr="0">
            <a:noAutofit/>
          </a:bodyPr>
          <a:lstStyle/>
          <a:p>
            <a:pPr defTabSz="711200">
              <a:lnSpc>
                <a:spcPct val="90000"/>
              </a:lnSpc>
              <a:spcBef>
                <a:spcPct val="0"/>
              </a:spcBef>
              <a:spcAft>
                <a:spcPct val="35000"/>
              </a:spcAft>
            </a:pPr>
            <a:r>
              <a:rPr lang="fr-FR" b="1" dirty="0">
                <a:solidFill>
                  <a:prstClr val="black"/>
                </a:solidFill>
              </a:rPr>
              <a:t>3. Mode de construction</a:t>
            </a:r>
          </a:p>
        </p:txBody>
      </p:sp>
      <p:sp>
        <p:nvSpPr>
          <p:cNvPr id="60" name="Ellipse 59"/>
          <p:cNvSpPr/>
          <p:nvPr>
            <p:custDataLst>
              <p:tags r:id="rId54"/>
            </p:custDataLst>
          </p:nvPr>
        </p:nvSpPr>
        <p:spPr>
          <a:xfrm>
            <a:off x="1756233" y="3392780"/>
            <a:ext cx="207052" cy="207048"/>
          </a:xfrm>
          <a:prstGeom prst="ellipse">
            <a:avLst/>
          </a:prstGeom>
        </p:spPr>
        <p:style>
          <a:lnRef idx="2">
            <a:schemeClr val="lt1">
              <a:hueOff val="0"/>
              <a:satOff val="0"/>
              <a:lumOff val="0"/>
              <a:alphaOff val="0"/>
            </a:schemeClr>
          </a:lnRef>
          <a:fillRef idx="1">
            <a:schemeClr val="accent4">
              <a:shade val="80000"/>
              <a:hueOff val="0"/>
              <a:satOff val="0"/>
              <a:lumOff val="0"/>
              <a:alphaOff val="0"/>
            </a:schemeClr>
          </a:fillRef>
          <a:effectRef idx="0">
            <a:schemeClr val="accent4">
              <a:shade val="80000"/>
              <a:hueOff val="0"/>
              <a:satOff val="0"/>
              <a:lumOff val="0"/>
              <a:alphaOff val="0"/>
            </a:schemeClr>
          </a:effectRef>
          <a:fontRef idx="minor">
            <a:schemeClr val="lt1"/>
          </a:fontRef>
        </p:style>
      </p:sp>
      <p:sp>
        <p:nvSpPr>
          <p:cNvPr id="61" name="Ellipse 60"/>
          <p:cNvSpPr/>
          <p:nvPr>
            <p:custDataLst>
              <p:tags r:id="rId55"/>
            </p:custDataLst>
          </p:nvPr>
        </p:nvSpPr>
        <p:spPr>
          <a:xfrm>
            <a:off x="1265955" y="5200977"/>
            <a:ext cx="149922" cy="150066"/>
          </a:xfrm>
          <a:prstGeom prst="ellipse">
            <a:avLst/>
          </a:prstGeom>
        </p:spPr>
        <p:style>
          <a:lnRef idx="2">
            <a:schemeClr val="lt1">
              <a:hueOff val="0"/>
              <a:satOff val="0"/>
              <a:lumOff val="0"/>
              <a:alphaOff val="0"/>
            </a:schemeClr>
          </a:lnRef>
          <a:fillRef idx="1">
            <a:schemeClr val="accent4">
              <a:shade val="80000"/>
              <a:hueOff val="-14713"/>
              <a:satOff val="-364"/>
              <a:lumOff val="2082"/>
              <a:alphaOff val="0"/>
            </a:schemeClr>
          </a:fillRef>
          <a:effectRef idx="0">
            <a:schemeClr val="accent4">
              <a:shade val="80000"/>
              <a:hueOff val="-14713"/>
              <a:satOff val="-364"/>
              <a:lumOff val="2082"/>
              <a:alphaOff val="0"/>
            </a:schemeClr>
          </a:effectRef>
          <a:fontRef idx="minor">
            <a:schemeClr val="lt1"/>
          </a:fontRef>
        </p:style>
      </p:sp>
      <p:sp>
        <p:nvSpPr>
          <p:cNvPr id="62" name="Ellipse 61"/>
          <p:cNvSpPr/>
          <p:nvPr>
            <p:custDataLst>
              <p:tags r:id="rId56"/>
            </p:custDataLst>
          </p:nvPr>
        </p:nvSpPr>
        <p:spPr>
          <a:xfrm>
            <a:off x="2675503" y="4233154"/>
            <a:ext cx="149922" cy="150066"/>
          </a:xfrm>
          <a:prstGeom prst="ellipse">
            <a:avLst/>
          </a:prstGeom>
        </p:spPr>
        <p:style>
          <a:lnRef idx="2">
            <a:schemeClr val="lt1">
              <a:hueOff val="0"/>
              <a:satOff val="0"/>
              <a:lumOff val="0"/>
              <a:alphaOff val="0"/>
            </a:schemeClr>
          </a:lnRef>
          <a:fillRef idx="1">
            <a:schemeClr val="accent4">
              <a:shade val="80000"/>
              <a:hueOff val="-29426"/>
              <a:satOff val="-728"/>
              <a:lumOff val="4165"/>
              <a:alphaOff val="0"/>
            </a:schemeClr>
          </a:fillRef>
          <a:effectRef idx="0">
            <a:schemeClr val="accent4">
              <a:shade val="80000"/>
              <a:hueOff val="-29426"/>
              <a:satOff val="-728"/>
              <a:lumOff val="4165"/>
              <a:alphaOff val="0"/>
            </a:schemeClr>
          </a:effectRef>
          <a:fontRef idx="minor">
            <a:schemeClr val="lt1"/>
          </a:fontRef>
        </p:style>
      </p:sp>
      <p:sp>
        <p:nvSpPr>
          <p:cNvPr id="63" name="Ellipse 62"/>
          <p:cNvSpPr/>
          <p:nvPr>
            <p:custDataLst>
              <p:tags r:id="rId57"/>
            </p:custDataLst>
          </p:nvPr>
        </p:nvSpPr>
        <p:spPr>
          <a:xfrm>
            <a:off x="1958091" y="5360613"/>
            <a:ext cx="207052" cy="207048"/>
          </a:xfrm>
          <a:prstGeom prst="ellipse">
            <a:avLst/>
          </a:prstGeom>
        </p:spPr>
        <p:style>
          <a:lnRef idx="2">
            <a:schemeClr val="lt1">
              <a:hueOff val="0"/>
              <a:satOff val="0"/>
              <a:lumOff val="0"/>
              <a:alphaOff val="0"/>
            </a:schemeClr>
          </a:lnRef>
          <a:fillRef idx="1">
            <a:schemeClr val="accent4">
              <a:shade val="80000"/>
              <a:hueOff val="-44139"/>
              <a:satOff val="-1091"/>
              <a:lumOff val="6247"/>
              <a:alphaOff val="0"/>
            </a:schemeClr>
          </a:fillRef>
          <a:effectRef idx="0">
            <a:schemeClr val="accent4">
              <a:shade val="80000"/>
              <a:hueOff val="-44139"/>
              <a:satOff val="-1091"/>
              <a:lumOff val="6247"/>
              <a:alphaOff val="0"/>
            </a:schemeClr>
          </a:effectRef>
          <a:fontRef idx="minor">
            <a:schemeClr val="lt1"/>
          </a:fontRef>
        </p:style>
      </p:sp>
      <p:sp>
        <p:nvSpPr>
          <p:cNvPr id="64" name="Ellipse 63"/>
          <p:cNvSpPr/>
          <p:nvPr>
            <p:custDataLst>
              <p:tags r:id="rId58"/>
            </p:custDataLst>
          </p:nvPr>
        </p:nvSpPr>
        <p:spPr>
          <a:xfrm>
            <a:off x="1308543" y="3687042"/>
            <a:ext cx="149922" cy="150066"/>
          </a:xfrm>
          <a:prstGeom prst="ellipse">
            <a:avLst/>
          </a:prstGeom>
        </p:spPr>
        <p:style>
          <a:lnRef idx="2">
            <a:schemeClr val="lt1">
              <a:hueOff val="0"/>
              <a:satOff val="0"/>
              <a:lumOff val="0"/>
              <a:alphaOff val="0"/>
            </a:schemeClr>
          </a:lnRef>
          <a:fillRef idx="1">
            <a:schemeClr val="accent4">
              <a:shade val="80000"/>
              <a:hueOff val="-58853"/>
              <a:satOff val="-1455"/>
              <a:lumOff val="8329"/>
              <a:alphaOff val="0"/>
            </a:schemeClr>
          </a:fillRef>
          <a:effectRef idx="0">
            <a:schemeClr val="accent4">
              <a:shade val="80000"/>
              <a:hueOff val="-58853"/>
              <a:satOff val="-1455"/>
              <a:lumOff val="8329"/>
              <a:alphaOff val="0"/>
            </a:schemeClr>
          </a:effectRef>
          <a:fontRef idx="minor">
            <a:schemeClr val="lt1"/>
          </a:fontRef>
        </p:style>
      </p:sp>
      <p:sp>
        <p:nvSpPr>
          <p:cNvPr id="65" name="Ellipse 64"/>
          <p:cNvSpPr/>
          <p:nvPr>
            <p:custDataLst>
              <p:tags r:id="rId59"/>
            </p:custDataLst>
          </p:nvPr>
        </p:nvSpPr>
        <p:spPr>
          <a:xfrm>
            <a:off x="816758" y="4278026"/>
            <a:ext cx="149922" cy="150066"/>
          </a:xfrm>
          <a:prstGeom prst="ellipse">
            <a:avLst/>
          </a:prstGeom>
        </p:spPr>
        <p:style>
          <a:lnRef idx="2">
            <a:schemeClr val="lt1">
              <a:hueOff val="0"/>
              <a:satOff val="0"/>
              <a:lumOff val="0"/>
              <a:alphaOff val="0"/>
            </a:schemeClr>
          </a:lnRef>
          <a:fillRef idx="1">
            <a:schemeClr val="accent4">
              <a:shade val="80000"/>
              <a:hueOff val="-73566"/>
              <a:satOff val="-1819"/>
              <a:lumOff val="10412"/>
              <a:alphaOff val="0"/>
            </a:schemeClr>
          </a:fillRef>
          <a:effectRef idx="0">
            <a:schemeClr val="accent4">
              <a:shade val="80000"/>
              <a:hueOff val="-73566"/>
              <a:satOff val="-1819"/>
              <a:lumOff val="10412"/>
              <a:alphaOff val="0"/>
            </a:schemeClr>
          </a:effectRef>
          <a:fontRef idx="minor">
            <a:schemeClr val="lt1"/>
          </a:fontRef>
        </p:style>
      </p:sp>
      <p:sp>
        <p:nvSpPr>
          <p:cNvPr id="66" name="Forme libre 65"/>
          <p:cNvSpPr/>
          <p:nvPr>
            <p:custDataLst>
              <p:tags r:id="rId60"/>
            </p:custDataLst>
          </p:nvPr>
        </p:nvSpPr>
        <p:spPr>
          <a:xfrm>
            <a:off x="1532404" y="4111581"/>
            <a:ext cx="1531583" cy="1035592"/>
          </a:xfrm>
          <a:custGeom>
            <a:avLst/>
            <a:gdLst>
              <a:gd name="connsiteX0" fmla="*/ 0 w 1531583"/>
              <a:gd name="connsiteY0" fmla="*/ 517796 h 1035592"/>
              <a:gd name="connsiteX1" fmla="*/ 765792 w 1531583"/>
              <a:gd name="connsiteY1" fmla="*/ 0 h 1035592"/>
              <a:gd name="connsiteX2" fmla="*/ 1531584 w 1531583"/>
              <a:gd name="connsiteY2" fmla="*/ 517796 h 1035592"/>
              <a:gd name="connsiteX3" fmla="*/ 765792 w 1531583"/>
              <a:gd name="connsiteY3" fmla="*/ 1035592 h 1035592"/>
              <a:gd name="connsiteX4" fmla="*/ 0 w 1531583"/>
              <a:gd name="connsiteY4" fmla="*/ 517796 h 1035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1583" h="1035592">
                <a:moveTo>
                  <a:pt x="0" y="517796"/>
                </a:moveTo>
                <a:cubicBezTo>
                  <a:pt x="0" y="231825"/>
                  <a:pt x="342857" y="0"/>
                  <a:pt x="765792" y="0"/>
                </a:cubicBezTo>
                <a:cubicBezTo>
                  <a:pt x="1188727" y="0"/>
                  <a:pt x="1531584" y="231825"/>
                  <a:pt x="1531584" y="517796"/>
                </a:cubicBezTo>
                <a:cubicBezTo>
                  <a:pt x="1531584" y="803767"/>
                  <a:pt x="1188727" y="1035592"/>
                  <a:pt x="765792" y="1035592"/>
                </a:cubicBezTo>
                <a:cubicBezTo>
                  <a:pt x="342857" y="1035592"/>
                  <a:pt x="0" y="803767"/>
                  <a:pt x="0" y="517796"/>
                </a:cubicBezTo>
                <a:close/>
              </a:path>
            </a:pathLst>
          </a:custGeom>
        </p:spPr>
        <p:style>
          <a:lnRef idx="2">
            <a:schemeClr val="lt1">
              <a:hueOff val="0"/>
              <a:satOff val="0"/>
              <a:lumOff val="0"/>
              <a:alphaOff val="0"/>
            </a:schemeClr>
          </a:lnRef>
          <a:fillRef idx="1">
            <a:schemeClr val="accent4">
              <a:shade val="80000"/>
              <a:hueOff val="-88279"/>
              <a:satOff val="-2183"/>
              <a:lumOff val="12494"/>
              <a:alphaOff val="0"/>
            </a:schemeClr>
          </a:fillRef>
          <a:effectRef idx="0">
            <a:schemeClr val="accent4">
              <a:shade val="80000"/>
              <a:hueOff val="-88279"/>
              <a:satOff val="-2183"/>
              <a:lumOff val="12494"/>
              <a:alphaOff val="0"/>
            </a:schemeClr>
          </a:effectRef>
          <a:fontRef idx="minor">
            <a:schemeClr val="lt1"/>
          </a:fontRef>
        </p:style>
        <p:txBody>
          <a:bodyPr spcFirstLastPara="0" vert="horz" wrap="square" lIns="277635" tIns="204999" rIns="277635" bIns="204999" numCol="1" spcCol="1270" anchor="ctr" anchorCtr="0">
            <a:noAutofit/>
          </a:bodyPr>
          <a:lstStyle/>
          <a:p>
            <a:pPr algn="ctr" defTabSz="622300">
              <a:lnSpc>
                <a:spcPct val="90000"/>
              </a:lnSpc>
              <a:spcBef>
                <a:spcPct val="0"/>
              </a:spcBef>
              <a:spcAft>
                <a:spcPct val="35000"/>
              </a:spcAft>
            </a:pPr>
            <a:r>
              <a:rPr lang="fr-FR" sz="1400" dirty="0">
                <a:solidFill>
                  <a:prstClr val="white"/>
                </a:solidFill>
              </a:rPr>
              <a:t>Indicateur synthétique</a:t>
            </a:r>
          </a:p>
        </p:txBody>
      </p:sp>
      <p:sp>
        <p:nvSpPr>
          <p:cNvPr id="67" name="Ellipse 66"/>
          <p:cNvSpPr/>
          <p:nvPr>
            <p:custDataLst>
              <p:tags r:id="rId61"/>
            </p:custDataLst>
          </p:nvPr>
        </p:nvSpPr>
        <p:spPr>
          <a:xfrm>
            <a:off x="1546757" y="3693566"/>
            <a:ext cx="207052" cy="207048"/>
          </a:xfrm>
          <a:prstGeom prst="ellipse">
            <a:avLst/>
          </a:prstGeom>
        </p:spPr>
        <p:style>
          <a:lnRef idx="2">
            <a:schemeClr val="lt1">
              <a:hueOff val="0"/>
              <a:satOff val="0"/>
              <a:lumOff val="0"/>
              <a:alphaOff val="0"/>
            </a:schemeClr>
          </a:lnRef>
          <a:fillRef idx="1">
            <a:schemeClr val="accent4">
              <a:shade val="80000"/>
              <a:hueOff val="-102992"/>
              <a:satOff val="-2546"/>
              <a:lumOff val="14576"/>
              <a:alphaOff val="0"/>
            </a:schemeClr>
          </a:fillRef>
          <a:effectRef idx="0">
            <a:schemeClr val="accent4">
              <a:shade val="80000"/>
              <a:hueOff val="-102992"/>
              <a:satOff val="-2546"/>
              <a:lumOff val="14576"/>
              <a:alphaOff val="0"/>
            </a:schemeClr>
          </a:effectRef>
          <a:fontRef idx="minor">
            <a:schemeClr val="lt1"/>
          </a:fontRef>
        </p:style>
      </p:sp>
      <p:sp>
        <p:nvSpPr>
          <p:cNvPr id="68" name="Ellipse 67"/>
          <p:cNvSpPr/>
          <p:nvPr>
            <p:custDataLst>
              <p:tags r:id="rId62"/>
            </p:custDataLst>
          </p:nvPr>
        </p:nvSpPr>
        <p:spPr>
          <a:xfrm>
            <a:off x="126442" y="3781968"/>
            <a:ext cx="374286" cy="374297"/>
          </a:xfrm>
          <a:prstGeom prst="ellipse">
            <a:avLst/>
          </a:prstGeom>
        </p:spPr>
        <p:style>
          <a:lnRef idx="2">
            <a:schemeClr val="lt1">
              <a:hueOff val="0"/>
              <a:satOff val="0"/>
              <a:lumOff val="0"/>
              <a:alphaOff val="0"/>
            </a:schemeClr>
          </a:lnRef>
          <a:fillRef idx="1">
            <a:schemeClr val="accent4">
              <a:shade val="80000"/>
              <a:hueOff val="-117705"/>
              <a:satOff val="-2910"/>
              <a:lumOff val="16659"/>
              <a:alphaOff val="0"/>
            </a:schemeClr>
          </a:fillRef>
          <a:effectRef idx="0">
            <a:schemeClr val="accent4">
              <a:shade val="80000"/>
              <a:hueOff val="-117705"/>
              <a:satOff val="-2910"/>
              <a:lumOff val="16659"/>
              <a:alphaOff val="0"/>
            </a:schemeClr>
          </a:effectRef>
          <a:fontRef idx="minor">
            <a:schemeClr val="lt1"/>
          </a:fontRef>
        </p:style>
      </p:sp>
      <p:sp>
        <p:nvSpPr>
          <p:cNvPr id="69" name="Forme libre 68"/>
          <p:cNvSpPr/>
          <p:nvPr>
            <p:custDataLst>
              <p:tags r:id="rId63"/>
            </p:custDataLst>
          </p:nvPr>
        </p:nvSpPr>
        <p:spPr>
          <a:xfrm>
            <a:off x="-28726" y="3234526"/>
            <a:ext cx="1110211" cy="726572"/>
          </a:xfrm>
          <a:custGeom>
            <a:avLst/>
            <a:gdLst>
              <a:gd name="connsiteX0" fmla="*/ 0 w 1110211"/>
              <a:gd name="connsiteY0" fmla="*/ 363286 h 726572"/>
              <a:gd name="connsiteX1" fmla="*/ 555106 w 1110211"/>
              <a:gd name="connsiteY1" fmla="*/ 0 h 726572"/>
              <a:gd name="connsiteX2" fmla="*/ 1110212 w 1110211"/>
              <a:gd name="connsiteY2" fmla="*/ 363286 h 726572"/>
              <a:gd name="connsiteX3" fmla="*/ 555106 w 1110211"/>
              <a:gd name="connsiteY3" fmla="*/ 726572 h 726572"/>
              <a:gd name="connsiteX4" fmla="*/ 0 w 1110211"/>
              <a:gd name="connsiteY4" fmla="*/ 363286 h 726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0211" h="726572">
                <a:moveTo>
                  <a:pt x="0" y="363286"/>
                </a:moveTo>
                <a:cubicBezTo>
                  <a:pt x="0" y="162649"/>
                  <a:pt x="248529" y="0"/>
                  <a:pt x="555106" y="0"/>
                </a:cubicBezTo>
                <a:cubicBezTo>
                  <a:pt x="861683" y="0"/>
                  <a:pt x="1110212" y="162649"/>
                  <a:pt x="1110212" y="363286"/>
                </a:cubicBezTo>
                <a:cubicBezTo>
                  <a:pt x="1110212" y="563923"/>
                  <a:pt x="861683" y="726572"/>
                  <a:pt x="555106" y="726572"/>
                </a:cubicBezTo>
                <a:cubicBezTo>
                  <a:pt x="248529" y="726572"/>
                  <a:pt x="0" y="563923"/>
                  <a:pt x="0" y="363286"/>
                </a:cubicBezTo>
                <a:close/>
              </a:path>
            </a:pathLst>
          </a:custGeom>
        </p:spPr>
        <p:style>
          <a:lnRef idx="2">
            <a:schemeClr val="lt1">
              <a:hueOff val="0"/>
              <a:satOff val="0"/>
              <a:lumOff val="0"/>
              <a:alphaOff val="0"/>
            </a:schemeClr>
          </a:lnRef>
          <a:fillRef idx="1">
            <a:schemeClr val="accent4">
              <a:shade val="80000"/>
              <a:hueOff val="-132418"/>
              <a:satOff val="-3274"/>
              <a:lumOff val="18741"/>
              <a:alphaOff val="0"/>
            </a:schemeClr>
          </a:fillRef>
          <a:effectRef idx="0">
            <a:schemeClr val="accent4">
              <a:shade val="80000"/>
              <a:hueOff val="-132418"/>
              <a:satOff val="-3274"/>
              <a:lumOff val="18741"/>
              <a:alphaOff val="0"/>
            </a:schemeClr>
          </a:effectRef>
          <a:fontRef idx="minor">
            <a:schemeClr val="lt1"/>
          </a:fontRef>
        </p:style>
        <p:txBody>
          <a:bodyPr spcFirstLastPara="0" vert="horz" wrap="square" lIns="215927" tIns="159744" rIns="215927" bIns="159744" numCol="1" spcCol="1270" anchor="ctr" anchorCtr="0">
            <a:noAutofit/>
          </a:bodyPr>
          <a:lstStyle/>
          <a:p>
            <a:pPr algn="ctr" defTabSz="622300">
              <a:lnSpc>
                <a:spcPct val="90000"/>
              </a:lnSpc>
              <a:spcBef>
                <a:spcPct val="0"/>
              </a:spcBef>
              <a:spcAft>
                <a:spcPct val="35000"/>
              </a:spcAft>
            </a:pPr>
            <a:r>
              <a:rPr lang="fr-FR" sz="1400" dirty="0">
                <a:solidFill>
                  <a:prstClr val="white"/>
                </a:solidFill>
              </a:rPr>
              <a:t>Tableau de bord</a:t>
            </a:r>
          </a:p>
        </p:txBody>
      </p:sp>
      <p:sp>
        <p:nvSpPr>
          <p:cNvPr id="70" name="Ellipse 69"/>
          <p:cNvSpPr/>
          <p:nvPr>
            <p:custDataLst>
              <p:tags r:id="rId64"/>
            </p:custDataLst>
          </p:nvPr>
        </p:nvSpPr>
        <p:spPr>
          <a:xfrm>
            <a:off x="2408897" y="3979998"/>
            <a:ext cx="207052" cy="207048"/>
          </a:xfrm>
          <a:prstGeom prst="ellipse">
            <a:avLst/>
          </a:prstGeom>
        </p:spPr>
        <p:style>
          <a:lnRef idx="2">
            <a:schemeClr val="lt1">
              <a:hueOff val="0"/>
              <a:satOff val="0"/>
              <a:lumOff val="0"/>
              <a:alphaOff val="0"/>
            </a:schemeClr>
          </a:lnRef>
          <a:fillRef idx="1">
            <a:schemeClr val="accent4">
              <a:shade val="80000"/>
              <a:hueOff val="-147131"/>
              <a:satOff val="-3638"/>
              <a:lumOff val="20823"/>
              <a:alphaOff val="0"/>
            </a:schemeClr>
          </a:fillRef>
          <a:effectRef idx="0">
            <a:schemeClr val="accent4">
              <a:shade val="80000"/>
              <a:hueOff val="-147131"/>
              <a:satOff val="-3638"/>
              <a:lumOff val="20823"/>
              <a:alphaOff val="0"/>
            </a:schemeClr>
          </a:effectRef>
          <a:fontRef idx="minor">
            <a:schemeClr val="lt1"/>
          </a:fontRef>
        </p:style>
      </p:sp>
      <p:sp>
        <p:nvSpPr>
          <p:cNvPr id="71" name="Ellipse 70"/>
          <p:cNvSpPr/>
          <p:nvPr>
            <p:custDataLst>
              <p:tags r:id="rId65"/>
            </p:custDataLst>
          </p:nvPr>
        </p:nvSpPr>
        <p:spPr>
          <a:xfrm>
            <a:off x="40954" y="5237515"/>
            <a:ext cx="149922" cy="150066"/>
          </a:xfrm>
          <a:prstGeom prst="ellipse">
            <a:avLst/>
          </a:prstGeom>
        </p:spPr>
        <p:style>
          <a:lnRef idx="2">
            <a:schemeClr val="lt1">
              <a:hueOff val="0"/>
              <a:satOff val="0"/>
              <a:lumOff val="0"/>
              <a:alphaOff val="0"/>
            </a:schemeClr>
          </a:lnRef>
          <a:fillRef idx="1">
            <a:schemeClr val="accent4">
              <a:shade val="80000"/>
              <a:hueOff val="-161844"/>
              <a:satOff val="-4001"/>
              <a:lumOff val="22906"/>
              <a:alphaOff val="0"/>
            </a:schemeClr>
          </a:fillRef>
          <a:effectRef idx="0">
            <a:schemeClr val="accent4">
              <a:shade val="80000"/>
              <a:hueOff val="-161844"/>
              <a:satOff val="-4001"/>
              <a:lumOff val="22906"/>
              <a:alphaOff val="0"/>
            </a:schemeClr>
          </a:effectRef>
          <a:fontRef idx="minor">
            <a:schemeClr val="lt1"/>
          </a:fontRef>
        </p:style>
      </p:sp>
      <p:sp>
        <p:nvSpPr>
          <p:cNvPr id="72" name="Ellipse 71"/>
          <p:cNvSpPr/>
          <p:nvPr>
            <p:custDataLst>
              <p:tags r:id="rId66"/>
            </p:custDataLst>
          </p:nvPr>
        </p:nvSpPr>
        <p:spPr>
          <a:xfrm>
            <a:off x="1536023" y="5023941"/>
            <a:ext cx="149922" cy="150066"/>
          </a:xfrm>
          <a:prstGeom prst="ellipse">
            <a:avLst/>
          </a:prstGeom>
        </p:spPr>
        <p:style>
          <a:lnRef idx="2">
            <a:schemeClr val="lt1">
              <a:hueOff val="0"/>
              <a:satOff val="0"/>
              <a:lumOff val="0"/>
              <a:alphaOff val="0"/>
            </a:schemeClr>
          </a:lnRef>
          <a:fillRef idx="1">
            <a:schemeClr val="accent4">
              <a:shade val="80000"/>
              <a:hueOff val="-176558"/>
              <a:satOff val="-4365"/>
              <a:lumOff val="24988"/>
              <a:alphaOff val="0"/>
            </a:schemeClr>
          </a:fillRef>
          <a:effectRef idx="0">
            <a:schemeClr val="accent4">
              <a:shade val="80000"/>
              <a:hueOff val="-176558"/>
              <a:satOff val="-4365"/>
              <a:lumOff val="24988"/>
              <a:alphaOff val="0"/>
            </a:schemeClr>
          </a:effectRef>
          <a:fontRef idx="minor">
            <a:schemeClr val="lt1"/>
          </a:fontRef>
        </p:style>
      </p:sp>
      <p:sp>
        <p:nvSpPr>
          <p:cNvPr id="3" name="Forme libre 2"/>
          <p:cNvSpPr/>
          <p:nvPr>
            <p:custDataLst>
              <p:tags r:id="rId67"/>
            </p:custDataLst>
          </p:nvPr>
        </p:nvSpPr>
        <p:spPr>
          <a:xfrm>
            <a:off x="1031080" y="1346769"/>
            <a:ext cx="1978838" cy="1978945"/>
          </a:xfrm>
          <a:custGeom>
            <a:avLst/>
            <a:gdLst>
              <a:gd name="connsiteX0" fmla="*/ 0 w 1978838"/>
              <a:gd name="connsiteY0" fmla="*/ 989473 h 1978945"/>
              <a:gd name="connsiteX1" fmla="*/ 989419 w 1978838"/>
              <a:gd name="connsiteY1" fmla="*/ 0 h 1978945"/>
              <a:gd name="connsiteX2" fmla="*/ 1978838 w 1978838"/>
              <a:gd name="connsiteY2" fmla="*/ 989473 h 1978945"/>
              <a:gd name="connsiteX3" fmla="*/ 989419 w 1978838"/>
              <a:gd name="connsiteY3" fmla="*/ 1978946 h 1978945"/>
              <a:gd name="connsiteX4" fmla="*/ 0 w 1978838"/>
              <a:gd name="connsiteY4" fmla="*/ 989473 h 1978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8838" h="1978945">
                <a:moveTo>
                  <a:pt x="0" y="989473"/>
                </a:moveTo>
                <a:cubicBezTo>
                  <a:pt x="0" y="443002"/>
                  <a:pt x="442978" y="0"/>
                  <a:pt x="989419" y="0"/>
                </a:cubicBezTo>
                <a:cubicBezTo>
                  <a:pt x="1535860" y="0"/>
                  <a:pt x="1978838" y="443002"/>
                  <a:pt x="1978838" y="989473"/>
                </a:cubicBezTo>
                <a:cubicBezTo>
                  <a:pt x="1978838" y="1535944"/>
                  <a:pt x="1535860" y="1978946"/>
                  <a:pt x="989419" y="1978946"/>
                </a:cubicBezTo>
                <a:cubicBezTo>
                  <a:pt x="442978" y="1978946"/>
                  <a:pt x="0" y="1535944"/>
                  <a:pt x="0" y="989473"/>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6">
              <a:shade val="60000"/>
              <a:hueOff val="0"/>
              <a:satOff val="0"/>
              <a:lumOff val="0"/>
              <a:alphaOff val="0"/>
            </a:schemeClr>
          </a:fillRef>
          <a:effectRef idx="2">
            <a:schemeClr val="accent6">
              <a:shade val="60000"/>
              <a:hueOff val="0"/>
              <a:satOff val="0"/>
              <a:lumOff val="0"/>
              <a:alphaOff val="0"/>
            </a:schemeClr>
          </a:effectRef>
          <a:fontRef idx="minor">
            <a:schemeClr val="lt1"/>
          </a:fontRef>
        </p:style>
        <p:txBody>
          <a:bodyPr spcFirstLastPara="0" vert="horz" wrap="square" lIns="358374" tIns="358390" rIns="358374" bIns="358390" numCol="1" spcCol="1270" anchor="ctr" anchorCtr="0">
            <a:noAutofit/>
          </a:bodyPr>
          <a:lstStyle/>
          <a:p>
            <a:pPr algn="ctr" defTabSz="800100">
              <a:lnSpc>
                <a:spcPct val="90000"/>
              </a:lnSpc>
              <a:spcBef>
                <a:spcPct val="0"/>
              </a:spcBef>
              <a:spcAft>
                <a:spcPct val="35000"/>
              </a:spcAft>
            </a:pPr>
            <a:r>
              <a:rPr lang="fr-FR" b="1" dirty="0">
                <a:solidFill>
                  <a:prstClr val="black"/>
                </a:solidFill>
              </a:rPr>
              <a:t>1. Critiques</a:t>
            </a:r>
          </a:p>
        </p:txBody>
      </p:sp>
      <p:sp>
        <p:nvSpPr>
          <p:cNvPr id="4" name="Ellipse 3"/>
          <p:cNvSpPr/>
          <p:nvPr>
            <p:custDataLst>
              <p:tags r:id="rId68"/>
            </p:custDataLst>
          </p:nvPr>
        </p:nvSpPr>
        <p:spPr>
          <a:xfrm>
            <a:off x="2160338" y="1256429"/>
            <a:ext cx="220006" cy="220243"/>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6">
              <a:shade val="50000"/>
              <a:hueOff val="0"/>
              <a:satOff val="0"/>
              <a:lumOff val="0"/>
              <a:alphaOff val="0"/>
            </a:schemeClr>
          </a:fillRef>
          <a:effectRef idx="2">
            <a:schemeClr val="accent6">
              <a:shade val="50000"/>
              <a:hueOff val="0"/>
              <a:satOff val="0"/>
              <a:lumOff val="0"/>
              <a:alphaOff val="0"/>
            </a:schemeClr>
          </a:effectRef>
          <a:fontRef idx="minor">
            <a:schemeClr val="lt1"/>
          </a:fontRef>
        </p:style>
      </p:sp>
      <p:sp>
        <p:nvSpPr>
          <p:cNvPr id="5" name="Ellipse 4"/>
          <p:cNvSpPr/>
          <p:nvPr>
            <p:custDataLst>
              <p:tags r:id="rId69"/>
            </p:custDataLst>
          </p:nvPr>
        </p:nvSpPr>
        <p:spPr>
          <a:xfrm>
            <a:off x="1639548" y="3178689"/>
            <a:ext cx="159524" cy="159425"/>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6">
              <a:shade val="50000"/>
              <a:hueOff val="-54317"/>
              <a:satOff val="3621"/>
              <a:lumOff val="4728"/>
              <a:alphaOff val="0"/>
            </a:schemeClr>
          </a:fillRef>
          <a:effectRef idx="2">
            <a:schemeClr val="accent6">
              <a:shade val="50000"/>
              <a:hueOff val="-54317"/>
              <a:satOff val="3621"/>
              <a:lumOff val="4728"/>
              <a:alphaOff val="0"/>
            </a:schemeClr>
          </a:effectRef>
          <a:fontRef idx="minor">
            <a:schemeClr val="lt1"/>
          </a:fontRef>
        </p:style>
      </p:sp>
      <p:sp>
        <p:nvSpPr>
          <p:cNvPr id="6" name="Ellipse 5"/>
          <p:cNvSpPr/>
          <p:nvPr>
            <p:custDataLst>
              <p:tags r:id="rId70"/>
            </p:custDataLst>
          </p:nvPr>
        </p:nvSpPr>
        <p:spPr>
          <a:xfrm>
            <a:off x="3137376" y="2149802"/>
            <a:ext cx="159524" cy="159425"/>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6">
              <a:shade val="50000"/>
              <a:hueOff val="-108634"/>
              <a:satOff val="7242"/>
              <a:lumOff val="9455"/>
              <a:alphaOff val="0"/>
            </a:schemeClr>
          </a:fillRef>
          <a:effectRef idx="2">
            <a:schemeClr val="accent6">
              <a:shade val="50000"/>
              <a:hueOff val="-108634"/>
              <a:satOff val="7242"/>
              <a:lumOff val="9455"/>
              <a:alphaOff val="0"/>
            </a:schemeClr>
          </a:effectRef>
          <a:fontRef idx="minor">
            <a:schemeClr val="lt1"/>
          </a:fontRef>
        </p:style>
      </p:sp>
      <p:sp>
        <p:nvSpPr>
          <p:cNvPr id="7" name="Ellipse 6"/>
          <p:cNvSpPr/>
          <p:nvPr>
            <p:custDataLst>
              <p:tags r:id="rId71"/>
            </p:custDataLst>
          </p:nvPr>
        </p:nvSpPr>
        <p:spPr>
          <a:xfrm>
            <a:off x="2375067" y="3348152"/>
            <a:ext cx="220006" cy="220243"/>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6">
              <a:shade val="50000"/>
              <a:hueOff val="-162951"/>
              <a:satOff val="10864"/>
              <a:lumOff val="14183"/>
              <a:alphaOff val="0"/>
            </a:schemeClr>
          </a:fillRef>
          <a:effectRef idx="2">
            <a:schemeClr val="accent6">
              <a:shade val="50000"/>
              <a:hueOff val="-162951"/>
              <a:satOff val="10864"/>
              <a:lumOff val="14183"/>
              <a:alphaOff val="0"/>
            </a:schemeClr>
          </a:effectRef>
          <a:fontRef idx="minor">
            <a:schemeClr val="lt1"/>
          </a:fontRef>
        </p:style>
      </p:sp>
      <p:sp>
        <p:nvSpPr>
          <p:cNvPr id="8" name="Ellipse 7"/>
          <p:cNvSpPr/>
          <p:nvPr>
            <p:custDataLst>
              <p:tags r:id="rId72"/>
            </p:custDataLst>
          </p:nvPr>
        </p:nvSpPr>
        <p:spPr>
          <a:xfrm>
            <a:off x="1684199" y="1569079"/>
            <a:ext cx="159524" cy="159425"/>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6">
              <a:shade val="50000"/>
              <a:hueOff val="-217268"/>
              <a:satOff val="14485"/>
              <a:lumOff val="18911"/>
              <a:alphaOff val="0"/>
            </a:schemeClr>
          </a:fillRef>
          <a:effectRef idx="2">
            <a:schemeClr val="accent6">
              <a:shade val="50000"/>
              <a:hueOff val="-217268"/>
              <a:satOff val="14485"/>
              <a:lumOff val="18911"/>
              <a:alphaOff val="0"/>
            </a:schemeClr>
          </a:effectRef>
          <a:fontRef idx="minor">
            <a:schemeClr val="lt1"/>
          </a:fontRef>
        </p:style>
      </p:sp>
      <p:sp>
        <p:nvSpPr>
          <p:cNvPr id="9" name="Ellipse 8"/>
          <p:cNvSpPr/>
          <p:nvPr>
            <p:custDataLst>
              <p:tags r:id="rId73"/>
            </p:custDataLst>
          </p:nvPr>
        </p:nvSpPr>
        <p:spPr>
          <a:xfrm>
            <a:off x="1182081" y="2481939"/>
            <a:ext cx="159524" cy="159425"/>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6">
              <a:shade val="50000"/>
              <a:hueOff val="-271585"/>
              <a:satOff val="18106"/>
              <a:lumOff val="23638"/>
              <a:alphaOff val="0"/>
            </a:schemeClr>
          </a:fillRef>
          <a:effectRef idx="2">
            <a:schemeClr val="accent6">
              <a:shade val="50000"/>
              <a:hueOff val="-271585"/>
              <a:satOff val="18106"/>
              <a:lumOff val="23638"/>
              <a:alphaOff val="0"/>
            </a:schemeClr>
          </a:effectRef>
          <a:fontRef idx="minor">
            <a:schemeClr val="lt1"/>
          </a:fontRef>
        </p:style>
      </p:sp>
      <p:sp>
        <p:nvSpPr>
          <p:cNvPr id="10" name="Forme libre 9"/>
          <p:cNvSpPr/>
          <p:nvPr>
            <p:custDataLst>
              <p:tags r:id="rId74"/>
            </p:custDataLst>
          </p:nvPr>
        </p:nvSpPr>
        <p:spPr>
          <a:xfrm>
            <a:off x="155907" y="1631815"/>
            <a:ext cx="1317642" cy="866697"/>
          </a:xfrm>
          <a:custGeom>
            <a:avLst/>
            <a:gdLst>
              <a:gd name="connsiteX0" fmla="*/ 0 w 1317642"/>
              <a:gd name="connsiteY0" fmla="*/ 433349 h 866697"/>
              <a:gd name="connsiteX1" fmla="*/ 658821 w 1317642"/>
              <a:gd name="connsiteY1" fmla="*/ 0 h 866697"/>
              <a:gd name="connsiteX2" fmla="*/ 1317642 w 1317642"/>
              <a:gd name="connsiteY2" fmla="*/ 433349 h 866697"/>
              <a:gd name="connsiteX3" fmla="*/ 658821 w 1317642"/>
              <a:gd name="connsiteY3" fmla="*/ 866698 h 866697"/>
              <a:gd name="connsiteX4" fmla="*/ 0 w 1317642"/>
              <a:gd name="connsiteY4" fmla="*/ 433349 h 8666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7642" h="866697">
                <a:moveTo>
                  <a:pt x="0" y="433349"/>
                </a:moveTo>
                <a:cubicBezTo>
                  <a:pt x="0" y="194017"/>
                  <a:pt x="294964" y="0"/>
                  <a:pt x="658821" y="0"/>
                </a:cubicBezTo>
                <a:cubicBezTo>
                  <a:pt x="1022678" y="0"/>
                  <a:pt x="1317642" y="194017"/>
                  <a:pt x="1317642" y="433349"/>
                </a:cubicBezTo>
                <a:cubicBezTo>
                  <a:pt x="1317642" y="672681"/>
                  <a:pt x="1022678" y="866698"/>
                  <a:pt x="658821" y="866698"/>
                </a:cubicBezTo>
                <a:cubicBezTo>
                  <a:pt x="294964" y="866698"/>
                  <a:pt x="0" y="672681"/>
                  <a:pt x="0" y="433349"/>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6">
              <a:shade val="50000"/>
              <a:hueOff val="-325902"/>
              <a:satOff val="21727"/>
              <a:lumOff val="28366"/>
              <a:alphaOff val="0"/>
            </a:schemeClr>
          </a:fillRef>
          <a:effectRef idx="2">
            <a:schemeClr val="accent6">
              <a:shade val="50000"/>
              <a:hueOff val="-325902"/>
              <a:satOff val="21727"/>
              <a:lumOff val="28366"/>
              <a:alphaOff val="0"/>
            </a:schemeClr>
          </a:effectRef>
          <a:fontRef idx="minor">
            <a:schemeClr val="lt1"/>
          </a:fontRef>
        </p:style>
        <p:txBody>
          <a:bodyPr spcFirstLastPara="0" vert="horz" wrap="square" lIns="234874" tIns="168835" rIns="234874" bIns="168835" numCol="1" spcCol="1270" anchor="ctr" anchorCtr="0">
            <a:noAutofit/>
          </a:bodyPr>
          <a:lstStyle/>
          <a:p>
            <a:pPr algn="ctr" defTabSz="488950">
              <a:lnSpc>
                <a:spcPct val="90000"/>
              </a:lnSpc>
              <a:spcBef>
                <a:spcPct val="0"/>
              </a:spcBef>
              <a:spcAft>
                <a:spcPct val="35000"/>
              </a:spcAft>
            </a:pPr>
            <a:r>
              <a:rPr lang="fr-FR" sz="1100" dirty="0">
                <a:solidFill>
                  <a:prstClr val="white"/>
                </a:solidFill>
              </a:rPr>
              <a:t>Indicateurs économiques (PIB)</a:t>
            </a:r>
          </a:p>
        </p:txBody>
      </p:sp>
      <p:sp>
        <p:nvSpPr>
          <p:cNvPr id="11" name="Ellipse 10"/>
          <p:cNvSpPr/>
          <p:nvPr>
            <p:custDataLst>
              <p:tags r:id="rId75"/>
            </p:custDataLst>
          </p:nvPr>
        </p:nvSpPr>
        <p:spPr>
          <a:xfrm>
            <a:off x="1937896" y="1576165"/>
            <a:ext cx="220006" cy="220243"/>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6">
              <a:shade val="50000"/>
              <a:hueOff val="-380219"/>
              <a:satOff val="25348"/>
              <a:lumOff val="33094"/>
              <a:alphaOff val="0"/>
            </a:schemeClr>
          </a:fillRef>
          <a:effectRef idx="2">
            <a:schemeClr val="accent6">
              <a:shade val="50000"/>
              <a:hueOff val="-380219"/>
              <a:satOff val="25348"/>
              <a:lumOff val="33094"/>
              <a:alphaOff val="0"/>
            </a:schemeClr>
          </a:effectRef>
          <a:fontRef idx="minor">
            <a:schemeClr val="lt1"/>
          </a:fontRef>
        </p:style>
      </p:sp>
      <p:sp>
        <p:nvSpPr>
          <p:cNvPr id="12" name="Ellipse 11"/>
          <p:cNvSpPr/>
          <p:nvPr>
            <p:custDataLst>
              <p:tags r:id="rId76"/>
            </p:custDataLst>
          </p:nvPr>
        </p:nvSpPr>
        <p:spPr>
          <a:xfrm>
            <a:off x="488371" y="2743811"/>
            <a:ext cx="397797" cy="397973"/>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6">
              <a:shade val="50000"/>
              <a:hueOff val="-434537"/>
              <a:satOff val="28969"/>
              <a:lumOff val="37821"/>
              <a:alphaOff val="0"/>
            </a:schemeClr>
          </a:fillRef>
          <a:effectRef idx="2">
            <a:schemeClr val="accent6">
              <a:shade val="50000"/>
              <a:hueOff val="-434537"/>
              <a:satOff val="28969"/>
              <a:lumOff val="37821"/>
              <a:alphaOff val="0"/>
            </a:schemeClr>
          </a:effectRef>
          <a:fontRef idx="minor">
            <a:schemeClr val="lt1"/>
          </a:fontRef>
        </p:style>
      </p:sp>
      <p:sp>
        <p:nvSpPr>
          <p:cNvPr id="13" name="Forme libre 12"/>
          <p:cNvSpPr/>
          <p:nvPr>
            <p:custDataLst>
              <p:tags r:id="rId77"/>
            </p:custDataLst>
          </p:nvPr>
        </p:nvSpPr>
        <p:spPr>
          <a:xfrm>
            <a:off x="3213283" y="1325217"/>
            <a:ext cx="804524" cy="804509"/>
          </a:xfrm>
          <a:custGeom>
            <a:avLst/>
            <a:gdLst>
              <a:gd name="connsiteX0" fmla="*/ 0 w 804524"/>
              <a:gd name="connsiteY0" fmla="*/ 402255 h 804509"/>
              <a:gd name="connsiteX1" fmla="*/ 402262 w 804524"/>
              <a:gd name="connsiteY1" fmla="*/ 0 h 804509"/>
              <a:gd name="connsiteX2" fmla="*/ 804524 w 804524"/>
              <a:gd name="connsiteY2" fmla="*/ 402255 h 804509"/>
              <a:gd name="connsiteX3" fmla="*/ 402262 w 804524"/>
              <a:gd name="connsiteY3" fmla="*/ 804510 h 804509"/>
              <a:gd name="connsiteX4" fmla="*/ 0 w 804524"/>
              <a:gd name="connsiteY4" fmla="*/ 402255 h 804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4524" h="804509">
                <a:moveTo>
                  <a:pt x="0" y="402255"/>
                </a:moveTo>
                <a:cubicBezTo>
                  <a:pt x="0" y="180096"/>
                  <a:pt x="180099" y="0"/>
                  <a:pt x="402262" y="0"/>
                </a:cubicBezTo>
                <a:cubicBezTo>
                  <a:pt x="624425" y="0"/>
                  <a:pt x="804524" y="180096"/>
                  <a:pt x="804524" y="402255"/>
                </a:cubicBezTo>
                <a:cubicBezTo>
                  <a:pt x="804524" y="624414"/>
                  <a:pt x="624425" y="804510"/>
                  <a:pt x="402262" y="804510"/>
                </a:cubicBezTo>
                <a:cubicBezTo>
                  <a:pt x="180099" y="804510"/>
                  <a:pt x="0" y="624414"/>
                  <a:pt x="0" y="402255"/>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6">
              <a:shade val="50000"/>
              <a:hueOff val="-434537"/>
              <a:satOff val="28969"/>
              <a:lumOff val="37821"/>
              <a:alphaOff val="0"/>
            </a:schemeClr>
          </a:fillRef>
          <a:effectRef idx="2">
            <a:schemeClr val="accent6">
              <a:shade val="50000"/>
              <a:hueOff val="-434537"/>
              <a:satOff val="28969"/>
              <a:lumOff val="37821"/>
              <a:alphaOff val="0"/>
            </a:schemeClr>
          </a:effectRef>
          <a:fontRef idx="minor">
            <a:schemeClr val="lt1"/>
          </a:fontRef>
        </p:style>
        <p:txBody>
          <a:bodyPr spcFirstLastPara="0" vert="horz" wrap="square" lIns="159730" tIns="159728" rIns="159730" bIns="159728" numCol="1" spcCol="1270" anchor="ctr" anchorCtr="0">
            <a:noAutofit/>
          </a:bodyPr>
          <a:lstStyle/>
          <a:p>
            <a:pPr algn="ctr" defTabSz="488950">
              <a:lnSpc>
                <a:spcPct val="90000"/>
              </a:lnSpc>
              <a:spcBef>
                <a:spcPct val="0"/>
              </a:spcBef>
              <a:spcAft>
                <a:spcPct val="35000"/>
              </a:spcAft>
            </a:pPr>
            <a:r>
              <a:rPr lang="fr-FR" sz="1100" dirty="0">
                <a:solidFill>
                  <a:prstClr val="white"/>
                </a:solidFill>
              </a:rPr>
              <a:t>New Public Management</a:t>
            </a:r>
          </a:p>
        </p:txBody>
      </p:sp>
      <p:sp>
        <p:nvSpPr>
          <p:cNvPr id="14" name="Ellipse 13"/>
          <p:cNvSpPr/>
          <p:nvPr>
            <p:custDataLst>
              <p:tags r:id="rId78"/>
            </p:custDataLst>
          </p:nvPr>
        </p:nvSpPr>
        <p:spPr>
          <a:xfrm>
            <a:off x="2854047" y="1880845"/>
            <a:ext cx="220006" cy="220243"/>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6">
              <a:shade val="50000"/>
              <a:hueOff val="-380219"/>
              <a:satOff val="25348"/>
              <a:lumOff val="33094"/>
              <a:alphaOff val="0"/>
            </a:schemeClr>
          </a:fillRef>
          <a:effectRef idx="2">
            <a:schemeClr val="accent6">
              <a:shade val="50000"/>
              <a:hueOff val="-380219"/>
              <a:satOff val="25348"/>
              <a:lumOff val="33094"/>
              <a:alphaOff val="0"/>
            </a:schemeClr>
          </a:effectRef>
          <a:fontRef idx="minor">
            <a:schemeClr val="lt1"/>
          </a:fontRef>
        </p:style>
      </p:sp>
      <p:sp>
        <p:nvSpPr>
          <p:cNvPr id="15" name="Ellipse 14"/>
          <p:cNvSpPr/>
          <p:nvPr>
            <p:custDataLst>
              <p:tags r:id="rId79"/>
            </p:custDataLst>
          </p:nvPr>
        </p:nvSpPr>
        <p:spPr>
          <a:xfrm>
            <a:off x="336966" y="3217364"/>
            <a:ext cx="159524" cy="159425"/>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6">
              <a:shade val="50000"/>
              <a:hueOff val="-325902"/>
              <a:satOff val="21727"/>
              <a:lumOff val="28366"/>
              <a:alphaOff val="0"/>
            </a:schemeClr>
          </a:fillRef>
          <a:effectRef idx="2">
            <a:schemeClr val="accent6">
              <a:shade val="50000"/>
              <a:hueOff val="-325902"/>
              <a:satOff val="21727"/>
              <a:lumOff val="28366"/>
              <a:alphaOff val="0"/>
            </a:schemeClr>
          </a:effectRef>
          <a:fontRef idx="minor">
            <a:schemeClr val="lt1"/>
          </a:fontRef>
        </p:style>
      </p:sp>
      <p:sp>
        <p:nvSpPr>
          <p:cNvPr id="16" name="Ellipse 15"/>
          <p:cNvSpPr/>
          <p:nvPr>
            <p:custDataLst>
              <p:tags r:id="rId80"/>
            </p:custDataLst>
          </p:nvPr>
        </p:nvSpPr>
        <p:spPr>
          <a:xfrm>
            <a:off x="1926530" y="2990330"/>
            <a:ext cx="159524" cy="159425"/>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6">
              <a:shade val="50000"/>
              <a:hueOff val="-271585"/>
              <a:satOff val="18106"/>
              <a:lumOff val="23638"/>
              <a:alphaOff val="0"/>
            </a:schemeClr>
          </a:fillRef>
          <a:effectRef idx="2">
            <a:schemeClr val="accent6">
              <a:shade val="50000"/>
              <a:hueOff val="-271585"/>
              <a:satOff val="18106"/>
              <a:lumOff val="23638"/>
              <a:alphaOff val="0"/>
            </a:schemeClr>
          </a:effectRef>
          <a:fontRef idx="minor">
            <a:schemeClr val="lt1"/>
          </a:fontRef>
        </p:style>
      </p:sp>
      <p:sp>
        <p:nvSpPr>
          <p:cNvPr id="17" name="Forme libre 16"/>
          <p:cNvSpPr/>
          <p:nvPr>
            <p:custDataLst>
              <p:tags r:id="rId81"/>
            </p:custDataLst>
          </p:nvPr>
        </p:nvSpPr>
        <p:spPr>
          <a:xfrm>
            <a:off x="2308335" y="2555489"/>
            <a:ext cx="1770074" cy="1151075"/>
          </a:xfrm>
          <a:custGeom>
            <a:avLst/>
            <a:gdLst>
              <a:gd name="connsiteX0" fmla="*/ 0 w 1770074"/>
              <a:gd name="connsiteY0" fmla="*/ 575538 h 1151075"/>
              <a:gd name="connsiteX1" fmla="*/ 885037 w 1770074"/>
              <a:gd name="connsiteY1" fmla="*/ 0 h 1151075"/>
              <a:gd name="connsiteX2" fmla="*/ 1770074 w 1770074"/>
              <a:gd name="connsiteY2" fmla="*/ 575538 h 1151075"/>
              <a:gd name="connsiteX3" fmla="*/ 885037 w 1770074"/>
              <a:gd name="connsiteY3" fmla="*/ 1151076 h 1151075"/>
              <a:gd name="connsiteX4" fmla="*/ 0 w 1770074"/>
              <a:gd name="connsiteY4" fmla="*/ 575538 h 1151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0074" h="1151075">
                <a:moveTo>
                  <a:pt x="0" y="575538"/>
                </a:moveTo>
                <a:cubicBezTo>
                  <a:pt x="0" y="257677"/>
                  <a:pt x="396245" y="0"/>
                  <a:pt x="885037" y="0"/>
                </a:cubicBezTo>
                <a:cubicBezTo>
                  <a:pt x="1373829" y="0"/>
                  <a:pt x="1770074" y="257677"/>
                  <a:pt x="1770074" y="575538"/>
                </a:cubicBezTo>
                <a:cubicBezTo>
                  <a:pt x="1770074" y="893399"/>
                  <a:pt x="1373829" y="1151076"/>
                  <a:pt x="885037" y="1151076"/>
                </a:cubicBezTo>
                <a:cubicBezTo>
                  <a:pt x="396245" y="1151076"/>
                  <a:pt x="0" y="893399"/>
                  <a:pt x="0" y="575538"/>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6">
              <a:shade val="50000"/>
              <a:hueOff val="-217268"/>
              <a:satOff val="14485"/>
              <a:lumOff val="18911"/>
              <a:alphaOff val="0"/>
            </a:schemeClr>
          </a:fillRef>
          <a:effectRef idx="2">
            <a:schemeClr val="accent6">
              <a:shade val="50000"/>
              <a:hueOff val="-217268"/>
              <a:satOff val="14485"/>
              <a:lumOff val="18911"/>
              <a:alphaOff val="0"/>
            </a:schemeClr>
          </a:effectRef>
          <a:fontRef idx="minor">
            <a:schemeClr val="lt1"/>
          </a:fontRef>
        </p:style>
        <p:txBody>
          <a:bodyPr spcFirstLastPara="0" vert="horz" wrap="square" lIns="301131" tIns="210481" rIns="301131" bIns="210481" numCol="1" spcCol="1270" anchor="ctr" anchorCtr="0">
            <a:noAutofit/>
          </a:bodyPr>
          <a:lstStyle/>
          <a:p>
            <a:pPr algn="ctr" defTabSz="488950">
              <a:lnSpc>
                <a:spcPct val="90000"/>
              </a:lnSpc>
              <a:spcBef>
                <a:spcPct val="0"/>
              </a:spcBef>
              <a:spcAft>
                <a:spcPct val="35000"/>
              </a:spcAft>
            </a:pPr>
            <a:r>
              <a:rPr lang="fr-FR" sz="1100">
                <a:solidFill>
                  <a:prstClr val="white"/>
                </a:solidFill>
              </a:rPr>
              <a:t>Insoutenabilité sociale et environnemnetale</a:t>
            </a:r>
            <a:endParaRPr lang="fr-FR" sz="1100" dirty="0">
              <a:solidFill>
                <a:prstClr val="white"/>
              </a:solidFill>
            </a:endParaRPr>
          </a:p>
        </p:txBody>
      </p:sp>
      <p:sp>
        <p:nvSpPr>
          <p:cNvPr id="22" name="Ellipse 21"/>
          <p:cNvSpPr/>
          <p:nvPr>
            <p:custDataLst>
              <p:tags r:id="rId82"/>
            </p:custDataLst>
          </p:nvPr>
        </p:nvSpPr>
        <p:spPr>
          <a:xfrm>
            <a:off x="3248316" y="3434215"/>
            <a:ext cx="159524" cy="159425"/>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6">
              <a:shade val="50000"/>
              <a:hueOff val="-162951"/>
              <a:satOff val="10864"/>
              <a:lumOff val="14183"/>
              <a:alphaOff val="0"/>
            </a:schemeClr>
          </a:fillRef>
          <a:effectRef idx="2">
            <a:schemeClr val="accent6">
              <a:shade val="50000"/>
              <a:hueOff val="-162951"/>
              <a:satOff val="10864"/>
              <a:lumOff val="14183"/>
              <a:alphaOff val="0"/>
            </a:schemeClr>
          </a:effectRef>
          <a:fontRef idx="minor">
            <a:schemeClr val="lt1"/>
          </a:fontRef>
        </p:style>
      </p:sp>
      <p:sp>
        <p:nvSpPr>
          <p:cNvPr id="33" name="Forme libre 32"/>
          <p:cNvSpPr/>
          <p:nvPr>
            <p:custDataLst>
              <p:tags r:id="rId83"/>
            </p:custDataLst>
          </p:nvPr>
        </p:nvSpPr>
        <p:spPr>
          <a:xfrm>
            <a:off x="1134105" y="3320859"/>
            <a:ext cx="1101000" cy="971284"/>
          </a:xfrm>
          <a:custGeom>
            <a:avLst/>
            <a:gdLst>
              <a:gd name="connsiteX0" fmla="*/ 0 w 1101000"/>
              <a:gd name="connsiteY0" fmla="*/ 485642 h 971284"/>
              <a:gd name="connsiteX1" fmla="*/ 550500 w 1101000"/>
              <a:gd name="connsiteY1" fmla="*/ 0 h 971284"/>
              <a:gd name="connsiteX2" fmla="*/ 1101000 w 1101000"/>
              <a:gd name="connsiteY2" fmla="*/ 485642 h 971284"/>
              <a:gd name="connsiteX3" fmla="*/ 550500 w 1101000"/>
              <a:gd name="connsiteY3" fmla="*/ 971284 h 971284"/>
              <a:gd name="connsiteX4" fmla="*/ 0 w 1101000"/>
              <a:gd name="connsiteY4" fmla="*/ 485642 h 9712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1000" h="971284">
                <a:moveTo>
                  <a:pt x="0" y="485642"/>
                </a:moveTo>
                <a:cubicBezTo>
                  <a:pt x="0" y="217429"/>
                  <a:pt x="246467" y="0"/>
                  <a:pt x="550500" y="0"/>
                </a:cubicBezTo>
                <a:cubicBezTo>
                  <a:pt x="854533" y="0"/>
                  <a:pt x="1101000" y="217429"/>
                  <a:pt x="1101000" y="485642"/>
                </a:cubicBezTo>
                <a:cubicBezTo>
                  <a:pt x="1101000" y="753855"/>
                  <a:pt x="854533" y="971284"/>
                  <a:pt x="550500" y="971284"/>
                </a:cubicBezTo>
                <a:cubicBezTo>
                  <a:pt x="246467" y="971284"/>
                  <a:pt x="0" y="753855"/>
                  <a:pt x="0" y="485642"/>
                </a:cubicBez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6">
              <a:shade val="50000"/>
              <a:hueOff val="-108634"/>
              <a:satOff val="7242"/>
              <a:lumOff val="9455"/>
              <a:alphaOff val="0"/>
            </a:schemeClr>
          </a:fillRef>
          <a:effectRef idx="2">
            <a:schemeClr val="accent6">
              <a:shade val="50000"/>
              <a:hueOff val="-108634"/>
              <a:satOff val="7242"/>
              <a:lumOff val="9455"/>
              <a:alphaOff val="0"/>
            </a:schemeClr>
          </a:effectRef>
          <a:fontRef idx="minor">
            <a:schemeClr val="lt1"/>
          </a:fontRef>
        </p:style>
        <p:txBody>
          <a:bodyPr spcFirstLastPara="0" vert="horz" wrap="square" lIns="203148" tIns="184151" rIns="203148" bIns="184151" numCol="1" spcCol="1270" anchor="ctr" anchorCtr="0">
            <a:noAutofit/>
          </a:bodyPr>
          <a:lstStyle/>
          <a:p>
            <a:pPr algn="ctr" defTabSz="488950">
              <a:lnSpc>
                <a:spcPct val="90000"/>
              </a:lnSpc>
              <a:spcBef>
                <a:spcPct val="0"/>
              </a:spcBef>
              <a:spcAft>
                <a:spcPct val="35000"/>
              </a:spcAft>
            </a:pPr>
            <a:r>
              <a:rPr lang="fr-FR" sz="1100" dirty="0">
                <a:solidFill>
                  <a:prstClr val="white"/>
                </a:solidFill>
              </a:rPr>
              <a:t>Indicateurs « négatifs »</a:t>
            </a:r>
          </a:p>
        </p:txBody>
      </p:sp>
      <p:sp>
        <p:nvSpPr>
          <p:cNvPr id="36" name="Ellipse 35"/>
          <p:cNvSpPr/>
          <p:nvPr>
            <p:custDataLst>
              <p:tags r:id="rId84"/>
            </p:custDataLst>
          </p:nvPr>
        </p:nvSpPr>
        <p:spPr>
          <a:xfrm>
            <a:off x="2000813" y="3377085"/>
            <a:ext cx="159524" cy="159425"/>
          </a:xfrm>
          <a:prstGeom prst="ellipse">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6">
              <a:shade val="50000"/>
              <a:hueOff val="-54317"/>
              <a:satOff val="3621"/>
              <a:lumOff val="4728"/>
              <a:alphaOff val="0"/>
            </a:schemeClr>
          </a:fillRef>
          <a:effectRef idx="2">
            <a:schemeClr val="accent6">
              <a:shade val="50000"/>
              <a:hueOff val="-54317"/>
              <a:satOff val="3621"/>
              <a:lumOff val="4728"/>
              <a:alphaOff val="0"/>
            </a:schemeClr>
          </a:effectRef>
          <a:fontRef idx="minor">
            <a:schemeClr val="lt1"/>
          </a:fontRef>
        </p:style>
      </p:sp>
      <p:sp>
        <p:nvSpPr>
          <p:cNvPr id="35" name="Titre 2"/>
          <p:cNvSpPr>
            <a:spLocks noGrp="1"/>
          </p:cNvSpPr>
          <p:nvPr>
            <p:ph type="title"/>
            <p:custDataLst>
              <p:tags r:id="rId85"/>
            </p:custDataLst>
          </p:nvPr>
        </p:nvSpPr>
        <p:spPr/>
        <p:txBody>
          <a:bodyPr/>
          <a:lstStyle/>
          <a:p>
            <a:pPr eaLnBrk="1" fontAlgn="auto" hangingPunct="1">
              <a:spcAft>
                <a:spcPts val="0"/>
              </a:spcAft>
              <a:defRPr/>
            </a:pPr>
            <a:r>
              <a:rPr lang="fr-FR" sz="2400" dirty="0"/>
              <a:t>Une multiplicité de </a:t>
            </a:r>
            <a:r>
              <a:rPr lang="fr-FR" sz="2400" dirty="0" smtClean="0"/>
              <a:t>démarches existantes</a:t>
            </a:r>
            <a:endParaRPr lang="fr-FR" sz="2400" dirty="0"/>
          </a:p>
        </p:txBody>
      </p:sp>
    </p:spTree>
    <p:extLst>
      <p:ext uri="{BB962C8B-B14F-4D97-AF65-F5344CB8AC3E}">
        <p14:creationId xmlns:p14="http://schemas.microsoft.com/office/powerpoint/2010/main" val="36423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10"/>
                                        </p:tgtEl>
                                        <p:attrNameLst>
                                          <p:attrName>fillcolor</p:attrName>
                                        </p:attrNameLst>
                                      </p:cBhvr>
                                      <p:to>
                                        <a:srgbClr val="244061"/>
                                      </p:to>
                                    </p:animClr>
                                    <p:set>
                                      <p:cBhvr>
                                        <p:cTn id="7" dur="2000" fill="hold"/>
                                        <p:tgtEl>
                                          <p:spTgt spid="10"/>
                                        </p:tgtEl>
                                        <p:attrNameLst>
                                          <p:attrName>fill.type</p:attrName>
                                        </p:attrNameLst>
                                      </p:cBhvr>
                                      <p:to>
                                        <p:strVal val="solid"/>
                                      </p:to>
                                    </p:set>
                                    <p:set>
                                      <p:cBhvr>
                                        <p:cTn id="8" dur="2000" fill="hold"/>
                                        <p:tgtEl>
                                          <p:spTgt spid="10"/>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17"/>
                                        </p:tgtEl>
                                        <p:attrNameLst>
                                          <p:attrName>fillcolor</p:attrName>
                                        </p:attrNameLst>
                                      </p:cBhvr>
                                      <p:to>
                                        <a:srgbClr val="244061"/>
                                      </p:to>
                                    </p:animClr>
                                    <p:set>
                                      <p:cBhvr>
                                        <p:cTn id="11" dur="2000" fill="hold"/>
                                        <p:tgtEl>
                                          <p:spTgt spid="17"/>
                                        </p:tgtEl>
                                        <p:attrNameLst>
                                          <p:attrName>fill.type</p:attrName>
                                        </p:attrNameLst>
                                      </p:cBhvr>
                                      <p:to>
                                        <p:strVal val="solid"/>
                                      </p:to>
                                    </p:set>
                                    <p:set>
                                      <p:cBhvr>
                                        <p:cTn id="12" dur="2000" fill="hold"/>
                                        <p:tgtEl>
                                          <p:spTgt spid="17"/>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2000" fill="hold"/>
                                        <p:tgtEl>
                                          <p:spTgt spid="13"/>
                                        </p:tgtEl>
                                        <p:attrNameLst>
                                          <p:attrName>fillcolor</p:attrName>
                                        </p:attrNameLst>
                                      </p:cBhvr>
                                      <p:to>
                                        <a:srgbClr val="244061"/>
                                      </p:to>
                                    </p:animClr>
                                    <p:set>
                                      <p:cBhvr>
                                        <p:cTn id="15" dur="2000" fill="hold"/>
                                        <p:tgtEl>
                                          <p:spTgt spid="13"/>
                                        </p:tgtEl>
                                        <p:attrNameLst>
                                          <p:attrName>fill.type</p:attrName>
                                        </p:attrNameLst>
                                      </p:cBhvr>
                                      <p:to>
                                        <p:strVal val="solid"/>
                                      </p:to>
                                    </p:set>
                                    <p:set>
                                      <p:cBhvr>
                                        <p:cTn id="16" dur="2000" fill="hold"/>
                                        <p:tgtEl>
                                          <p:spTgt spid="13"/>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33"/>
                                        </p:tgtEl>
                                        <p:attrNameLst>
                                          <p:attrName>fillcolor</p:attrName>
                                        </p:attrNameLst>
                                      </p:cBhvr>
                                      <p:to>
                                        <a:srgbClr val="244061"/>
                                      </p:to>
                                    </p:animClr>
                                    <p:set>
                                      <p:cBhvr>
                                        <p:cTn id="19" dur="2000" fill="hold"/>
                                        <p:tgtEl>
                                          <p:spTgt spid="33"/>
                                        </p:tgtEl>
                                        <p:attrNameLst>
                                          <p:attrName>fill.type</p:attrName>
                                        </p:attrNameLst>
                                      </p:cBhvr>
                                      <p:to>
                                        <p:strVal val="solid"/>
                                      </p:to>
                                    </p:set>
                                    <p:set>
                                      <p:cBhvr>
                                        <p:cTn id="20" dur="2000" fill="hold"/>
                                        <p:tgtEl>
                                          <p:spTgt spid="33"/>
                                        </p:tgtEl>
                                        <p:attrNameLst>
                                          <p:attrName>fill.on</p:attrName>
                                        </p:attrNameLst>
                                      </p:cBhvr>
                                      <p:to>
                                        <p:strVal val="true"/>
                                      </p:to>
                                    </p:set>
                                  </p:childTnLst>
                                </p:cTn>
                              </p:par>
                              <p:par>
                                <p:cTn id="21" presetID="1" presetClass="emph" presetSubtype="2" fill="hold" nodeType="withEffect">
                                  <p:stCondLst>
                                    <p:cond delay="0"/>
                                  </p:stCondLst>
                                  <p:childTnLst>
                                    <p:animClr clrSpc="rgb" dir="cw">
                                      <p:cBhvr>
                                        <p:cTn id="22" dur="2000" fill="hold"/>
                                        <p:tgtEl>
                                          <p:spTgt spid="47"/>
                                        </p:tgtEl>
                                        <p:attrNameLst>
                                          <p:attrName>fillcolor</p:attrName>
                                        </p:attrNameLst>
                                      </p:cBhvr>
                                      <p:to>
                                        <a:srgbClr val="244061"/>
                                      </p:to>
                                    </p:animClr>
                                    <p:set>
                                      <p:cBhvr>
                                        <p:cTn id="23" dur="2000" fill="hold"/>
                                        <p:tgtEl>
                                          <p:spTgt spid="47"/>
                                        </p:tgtEl>
                                        <p:attrNameLst>
                                          <p:attrName>fill.type</p:attrName>
                                        </p:attrNameLst>
                                      </p:cBhvr>
                                      <p:to>
                                        <p:strVal val="solid"/>
                                      </p:to>
                                    </p:set>
                                    <p:set>
                                      <p:cBhvr>
                                        <p:cTn id="24" dur="2000" fill="hold"/>
                                        <p:tgtEl>
                                          <p:spTgt spid="47"/>
                                        </p:tgtEl>
                                        <p:attrNameLst>
                                          <p:attrName>fill.on</p:attrName>
                                        </p:attrNameLst>
                                      </p:cBhvr>
                                      <p:to>
                                        <p:strVal val="true"/>
                                      </p:to>
                                    </p:set>
                                  </p:childTnLst>
                                </p:cTn>
                              </p:par>
                              <p:par>
                                <p:cTn id="25" presetID="1" presetClass="emph" presetSubtype="2" fill="hold" nodeType="withEffect">
                                  <p:stCondLst>
                                    <p:cond delay="0"/>
                                  </p:stCondLst>
                                  <p:childTnLst>
                                    <p:animClr clrSpc="rgb" dir="cw">
                                      <p:cBhvr>
                                        <p:cTn id="26" dur="2000" fill="hold"/>
                                        <p:tgtEl>
                                          <p:spTgt spid="51"/>
                                        </p:tgtEl>
                                        <p:attrNameLst>
                                          <p:attrName>fillcolor</p:attrName>
                                        </p:attrNameLst>
                                      </p:cBhvr>
                                      <p:to>
                                        <a:srgbClr val="244061"/>
                                      </p:to>
                                    </p:animClr>
                                    <p:set>
                                      <p:cBhvr>
                                        <p:cTn id="27" dur="2000" fill="hold"/>
                                        <p:tgtEl>
                                          <p:spTgt spid="51"/>
                                        </p:tgtEl>
                                        <p:attrNameLst>
                                          <p:attrName>fill.type</p:attrName>
                                        </p:attrNameLst>
                                      </p:cBhvr>
                                      <p:to>
                                        <p:strVal val="solid"/>
                                      </p:to>
                                    </p:set>
                                    <p:set>
                                      <p:cBhvr>
                                        <p:cTn id="28" dur="2000" fill="hold"/>
                                        <p:tgtEl>
                                          <p:spTgt spid="51"/>
                                        </p:tgtEl>
                                        <p:attrNameLst>
                                          <p:attrName>fill.on</p:attrName>
                                        </p:attrNameLst>
                                      </p:cBhvr>
                                      <p:to>
                                        <p:strVal val="true"/>
                                      </p:to>
                                    </p:set>
                                  </p:childTnLst>
                                </p:cTn>
                              </p:par>
                              <p:par>
                                <p:cTn id="29" presetID="1" presetClass="emph" presetSubtype="2" fill="hold" nodeType="withEffect">
                                  <p:stCondLst>
                                    <p:cond delay="0"/>
                                  </p:stCondLst>
                                  <p:childTnLst>
                                    <p:animClr clrSpc="rgb" dir="cw">
                                      <p:cBhvr>
                                        <p:cTn id="30" dur="2000" fill="hold"/>
                                        <p:tgtEl>
                                          <p:spTgt spid="53"/>
                                        </p:tgtEl>
                                        <p:attrNameLst>
                                          <p:attrName>fillcolor</p:attrName>
                                        </p:attrNameLst>
                                      </p:cBhvr>
                                      <p:to>
                                        <a:srgbClr val="244061"/>
                                      </p:to>
                                    </p:animClr>
                                    <p:set>
                                      <p:cBhvr>
                                        <p:cTn id="31" dur="2000" fill="hold"/>
                                        <p:tgtEl>
                                          <p:spTgt spid="53"/>
                                        </p:tgtEl>
                                        <p:attrNameLst>
                                          <p:attrName>fill.type</p:attrName>
                                        </p:attrNameLst>
                                      </p:cBhvr>
                                      <p:to>
                                        <p:strVal val="solid"/>
                                      </p:to>
                                    </p:set>
                                    <p:set>
                                      <p:cBhvr>
                                        <p:cTn id="32" dur="2000" fill="hold"/>
                                        <p:tgtEl>
                                          <p:spTgt spid="53"/>
                                        </p:tgtEl>
                                        <p:attrNameLst>
                                          <p:attrName>fill.on</p:attrName>
                                        </p:attrNameLst>
                                      </p:cBhvr>
                                      <p:to>
                                        <p:strVal val="true"/>
                                      </p:to>
                                    </p:set>
                                  </p:childTnLst>
                                </p:cTn>
                              </p:par>
                              <p:par>
                                <p:cTn id="33" presetID="1" presetClass="emph" presetSubtype="2" fill="hold" nodeType="withEffect">
                                  <p:stCondLst>
                                    <p:cond delay="0"/>
                                  </p:stCondLst>
                                  <p:childTnLst>
                                    <p:animClr clrSpc="rgb" dir="cw">
                                      <p:cBhvr>
                                        <p:cTn id="34" dur="2000" fill="hold"/>
                                        <p:tgtEl>
                                          <p:spTgt spid="44"/>
                                        </p:tgtEl>
                                        <p:attrNameLst>
                                          <p:attrName>fillcolor</p:attrName>
                                        </p:attrNameLst>
                                      </p:cBhvr>
                                      <p:to>
                                        <a:srgbClr val="244061"/>
                                      </p:to>
                                    </p:animClr>
                                    <p:set>
                                      <p:cBhvr>
                                        <p:cTn id="35" dur="2000" fill="hold"/>
                                        <p:tgtEl>
                                          <p:spTgt spid="44"/>
                                        </p:tgtEl>
                                        <p:attrNameLst>
                                          <p:attrName>fill.type</p:attrName>
                                        </p:attrNameLst>
                                      </p:cBhvr>
                                      <p:to>
                                        <p:strVal val="solid"/>
                                      </p:to>
                                    </p:set>
                                    <p:set>
                                      <p:cBhvr>
                                        <p:cTn id="36" dur="2000" fill="hold"/>
                                        <p:tgtEl>
                                          <p:spTgt spid="44"/>
                                        </p:tgtEl>
                                        <p:attrNameLst>
                                          <p:attrName>fill.on</p:attrName>
                                        </p:attrNameLst>
                                      </p:cBhvr>
                                      <p:to>
                                        <p:strVal val="true"/>
                                      </p:to>
                                    </p:set>
                                  </p:childTnLst>
                                </p:cTn>
                              </p:par>
                              <p:par>
                                <p:cTn id="37" presetID="1" presetClass="emph" presetSubtype="2" fill="hold" nodeType="withEffect">
                                  <p:stCondLst>
                                    <p:cond delay="0"/>
                                  </p:stCondLst>
                                  <p:childTnLst>
                                    <p:animClr clrSpc="rgb" dir="cw">
                                      <p:cBhvr>
                                        <p:cTn id="38" dur="2000" fill="hold"/>
                                        <p:tgtEl>
                                          <p:spTgt spid="66"/>
                                        </p:tgtEl>
                                        <p:attrNameLst>
                                          <p:attrName>fillcolor</p:attrName>
                                        </p:attrNameLst>
                                      </p:cBhvr>
                                      <p:to>
                                        <a:srgbClr val="244061"/>
                                      </p:to>
                                    </p:animClr>
                                    <p:set>
                                      <p:cBhvr>
                                        <p:cTn id="39" dur="2000" fill="hold"/>
                                        <p:tgtEl>
                                          <p:spTgt spid="66"/>
                                        </p:tgtEl>
                                        <p:attrNameLst>
                                          <p:attrName>fill.type</p:attrName>
                                        </p:attrNameLst>
                                      </p:cBhvr>
                                      <p:to>
                                        <p:strVal val="solid"/>
                                      </p:to>
                                    </p:set>
                                    <p:set>
                                      <p:cBhvr>
                                        <p:cTn id="40" dur="2000" fill="hold"/>
                                        <p:tgtEl>
                                          <p:spTgt spid="66"/>
                                        </p:tgtEl>
                                        <p:attrNameLst>
                                          <p:attrName>fill.on</p:attrName>
                                        </p:attrNameLst>
                                      </p:cBhvr>
                                      <p:to>
                                        <p:strVal val="true"/>
                                      </p:to>
                                    </p:set>
                                  </p:childTnLst>
                                </p:cTn>
                              </p:par>
                              <p:par>
                                <p:cTn id="41" presetID="1" presetClass="emph" presetSubtype="2" fill="hold" nodeType="withEffect">
                                  <p:stCondLst>
                                    <p:cond delay="0"/>
                                  </p:stCondLst>
                                  <p:childTnLst>
                                    <p:animClr clrSpc="rgb" dir="cw">
                                      <p:cBhvr>
                                        <p:cTn id="42" dur="2000" fill="hold"/>
                                        <p:tgtEl>
                                          <p:spTgt spid="69"/>
                                        </p:tgtEl>
                                        <p:attrNameLst>
                                          <p:attrName>fillcolor</p:attrName>
                                        </p:attrNameLst>
                                      </p:cBhvr>
                                      <p:to>
                                        <a:srgbClr val="244061"/>
                                      </p:to>
                                    </p:animClr>
                                    <p:set>
                                      <p:cBhvr>
                                        <p:cTn id="43" dur="2000" fill="hold"/>
                                        <p:tgtEl>
                                          <p:spTgt spid="69"/>
                                        </p:tgtEl>
                                        <p:attrNameLst>
                                          <p:attrName>fill.type</p:attrName>
                                        </p:attrNameLst>
                                      </p:cBhvr>
                                      <p:to>
                                        <p:strVal val="solid"/>
                                      </p:to>
                                    </p:set>
                                    <p:set>
                                      <p:cBhvr>
                                        <p:cTn id="44" dur="2000" fill="hold"/>
                                        <p:tgtEl>
                                          <p:spTgt spid="69"/>
                                        </p:tgtEl>
                                        <p:attrNameLst>
                                          <p:attrName>fill.on</p:attrName>
                                        </p:attrNameLst>
                                      </p:cBhvr>
                                      <p:to>
                                        <p:strVal val="true"/>
                                      </p:to>
                                    </p:set>
                                  </p:childTnLst>
                                </p:cTn>
                              </p:par>
                              <p:par>
                                <p:cTn id="45" presetID="1" presetClass="emph" presetSubtype="2" fill="hold" nodeType="withEffect">
                                  <p:stCondLst>
                                    <p:cond delay="0"/>
                                  </p:stCondLst>
                                  <p:childTnLst>
                                    <p:animClr clrSpc="rgb" dir="cw">
                                      <p:cBhvr>
                                        <p:cTn id="46" dur="2000" fill="hold"/>
                                        <p:tgtEl>
                                          <p:spTgt spid="81"/>
                                        </p:tgtEl>
                                        <p:attrNameLst>
                                          <p:attrName>fillcolor</p:attrName>
                                        </p:attrNameLst>
                                      </p:cBhvr>
                                      <p:to>
                                        <a:srgbClr val="244061"/>
                                      </p:to>
                                    </p:animClr>
                                    <p:set>
                                      <p:cBhvr>
                                        <p:cTn id="47" dur="2000" fill="hold"/>
                                        <p:tgtEl>
                                          <p:spTgt spid="81"/>
                                        </p:tgtEl>
                                        <p:attrNameLst>
                                          <p:attrName>fill.type</p:attrName>
                                        </p:attrNameLst>
                                      </p:cBhvr>
                                      <p:to>
                                        <p:strVal val="solid"/>
                                      </p:to>
                                    </p:set>
                                    <p:set>
                                      <p:cBhvr>
                                        <p:cTn id="48" dur="2000" fill="hold"/>
                                        <p:tgtEl>
                                          <p:spTgt spid="81"/>
                                        </p:tgtEl>
                                        <p:attrNameLst>
                                          <p:attrName>fill.on</p:attrName>
                                        </p:attrNameLst>
                                      </p:cBhvr>
                                      <p:to>
                                        <p:strVal val="true"/>
                                      </p:to>
                                    </p:set>
                                  </p:childTnLst>
                                </p:cTn>
                              </p:par>
                              <p:par>
                                <p:cTn id="49" presetID="1" presetClass="emph" presetSubtype="2" fill="hold" nodeType="withEffect">
                                  <p:stCondLst>
                                    <p:cond delay="0"/>
                                  </p:stCondLst>
                                  <p:childTnLst>
                                    <p:animClr clrSpc="rgb" dir="cw">
                                      <p:cBhvr>
                                        <p:cTn id="50" dur="2000" fill="hold"/>
                                        <p:tgtEl>
                                          <p:spTgt spid="84"/>
                                        </p:tgtEl>
                                        <p:attrNameLst>
                                          <p:attrName>fillcolor</p:attrName>
                                        </p:attrNameLst>
                                      </p:cBhvr>
                                      <p:to>
                                        <a:srgbClr val="244061"/>
                                      </p:to>
                                    </p:animClr>
                                    <p:set>
                                      <p:cBhvr>
                                        <p:cTn id="51" dur="2000" fill="hold"/>
                                        <p:tgtEl>
                                          <p:spTgt spid="84"/>
                                        </p:tgtEl>
                                        <p:attrNameLst>
                                          <p:attrName>fill.type</p:attrName>
                                        </p:attrNameLst>
                                      </p:cBhvr>
                                      <p:to>
                                        <p:strVal val="solid"/>
                                      </p:to>
                                    </p:set>
                                    <p:set>
                                      <p:cBhvr>
                                        <p:cTn id="52" dur="2000" fill="hold"/>
                                        <p:tgtEl>
                                          <p:spTgt spid="84"/>
                                        </p:tgtEl>
                                        <p:attrNameLst>
                                          <p:attrName>fill.on</p:attrName>
                                        </p:attrNameLst>
                                      </p:cBhvr>
                                      <p:to>
                                        <p:strVal val="true"/>
                                      </p:to>
                                    </p:set>
                                  </p:childTnLst>
                                </p:cTn>
                              </p:par>
                              <p:par>
                                <p:cTn id="53" presetID="1" presetClass="emph" presetSubtype="2" fill="hold" nodeType="withEffect">
                                  <p:stCondLst>
                                    <p:cond delay="0"/>
                                  </p:stCondLst>
                                  <p:childTnLst>
                                    <p:animClr clrSpc="rgb" dir="cw">
                                      <p:cBhvr>
                                        <p:cTn id="54" dur="2000" fill="hold"/>
                                        <p:tgtEl>
                                          <p:spTgt spid="96"/>
                                        </p:tgtEl>
                                        <p:attrNameLst>
                                          <p:attrName>fillcolor</p:attrName>
                                        </p:attrNameLst>
                                      </p:cBhvr>
                                      <p:to>
                                        <a:srgbClr val="244061"/>
                                      </p:to>
                                    </p:animClr>
                                    <p:set>
                                      <p:cBhvr>
                                        <p:cTn id="55" dur="2000" fill="hold"/>
                                        <p:tgtEl>
                                          <p:spTgt spid="96"/>
                                        </p:tgtEl>
                                        <p:attrNameLst>
                                          <p:attrName>fill.type</p:attrName>
                                        </p:attrNameLst>
                                      </p:cBhvr>
                                      <p:to>
                                        <p:strVal val="solid"/>
                                      </p:to>
                                    </p:set>
                                    <p:set>
                                      <p:cBhvr>
                                        <p:cTn id="56" dur="2000" fill="hold"/>
                                        <p:tgtEl>
                                          <p:spTgt spid="96"/>
                                        </p:tgtEl>
                                        <p:attrNameLst>
                                          <p:attrName>fill.on</p:attrName>
                                        </p:attrNameLst>
                                      </p:cBhvr>
                                      <p:to>
                                        <p:strVal val="true"/>
                                      </p:to>
                                    </p:set>
                                  </p:childTnLst>
                                </p:cTn>
                              </p:par>
                              <p:par>
                                <p:cTn id="57" presetID="1" presetClass="emph" presetSubtype="2" fill="hold" nodeType="withEffect">
                                  <p:stCondLst>
                                    <p:cond delay="0"/>
                                  </p:stCondLst>
                                  <p:childTnLst>
                                    <p:animClr clrSpc="rgb" dir="cw">
                                      <p:cBhvr>
                                        <p:cTn id="58" dur="2000" fill="hold"/>
                                        <p:tgtEl>
                                          <p:spTgt spid="99"/>
                                        </p:tgtEl>
                                        <p:attrNameLst>
                                          <p:attrName>fillcolor</p:attrName>
                                        </p:attrNameLst>
                                      </p:cBhvr>
                                      <p:to>
                                        <a:srgbClr val="244061"/>
                                      </p:to>
                                    </p:animClr>
                                    <p:set>
                                      <p:cBhvr>
                                        <p:cTn id="59" dur="2000" fill="hold"/>
                                        <p:tgtEl>
                                          <p:spTgt spid="99"/>
                                        </p:tgtEl>
                                        <p:attrNameLst>
                                          <p:attrName>fill.type</p:attrName>
                                        </p:attrNameLst>
                                      </p:cBhvr>
                                      <p:to>
                                        <p:strVal val="solid"/>
                                      </p:to>
                                    </p:set>
                                    <p:set>
                                      <p:cBhvr>
                                        <p:cTn id="60" dur="2000" fill="hold"/>
                                        <p:tgtEl>
                                          <p:spTgt spid="9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lèche droite 18"/>
          <p:cNvSpPr/>
          <p:nvPr/>
        </p:nvSpPr>
        <p:spPr>
          <a:xfrm rot="1038973">
            <a:off x="2998951" y="5306970"/>
            <a:ext cx="1255802" cy="792088"/>
          </a:xfrm>
          <a:prstGeom prst="rightArrow">
            <a:avLst/>
          </a:prstGeom>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457200">
              <a:defRPr/>
            </a:pPr>
            <a:endParaRPr lang="fr-FR" kern="0">
              <a:solidFill>
                <a:prstClr val="white"/>
              </a:solidFill>
              <a:latin typeface="Trebuchet MS"/>
            </a:endParaRPr>
          </a:p>
        </p:txBody>
      </p:sp>
      <p:sp>
        <p:nvSpPr>
          <p:cNvPr id="42" name="Flèche droite 41"/>
          <p:cNvSpPr/>
          <p:nvPr/>
        </p:nvSpPr>
        <p:spPr>
          <a:xfrm>
            <a:off x="3440983" y="2140513"/>
            <a:ext cx="874614" cy="792088"/>
          </a:xfrm>
          <a:prstGeom prst="rightArrow">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defTabSz="457200">
              <a:defRPr/>
            </a:pPr>
            <a:endParaRPr lang="fr-FR" kern="0">
              <a:solidFill>
                <a:schemeClr val="tx1"/>
              </a:solidFill>
              <a:latin typeface="Trebuchet MS"/>
            </a:endParaRPr>
          </a:p>
        </p:txBody>
      </p:sp>
      <p:sp>
        <p:nvSpPr>
          <p:cNvPr id="59393" name="ZoneTexte 9"/>
          <p:cNvSpPr txBox="1">
            <a:spLocks noChangeArrowheads="1"/>
          </p:cNvSpPr>
          <p:nvPr/>
        </p:nvSpPr>
        <p:spPr bwMode="auto">
          <a:xfrm>
            <a:off x="3877636" y="2742736"/>
            <a:ext cx="184731" cy="338554"/>
          </a:xfrm>
          <a:prstGeom prst="rect">
            <a:avLst/>
          </a:prstGeom>
          <a:noFill/>
          <a:ln w="9525">
            <a:noFill/>
            <a:miter lim="800000"/>
            <a:headEnd/>
            <a:tailEnd/>
          </a:ln>
        </p:spPr>
        <p:txBody>
          <a:bodyPr wrap="none">
            <a:spAutoFit/>
          </a:bodyPr>
          <a:lstStyle/>
          <a:p>
            <a:endParaRPr lang="fr-FR" sz="1600">
              <a:latin typeface="Calibri" pitchFamily="34" charset="0"/>
            </a:endParaRPr>
          </a:p>
        </p:txBody>
      </p:sp>
      <p:sp>
        <p:nvSpPr>
          <p:cNvPr id="21" name="ZoneTexte 20"/>
          <p:cNvSpPr txBox="1"/>
          <p:nvPr/>
        </p:nvSpPr>
        <p:spPr>
          <a:xfrm>
            <a:off x="4344176" y="2004071"/>
            <a:ext cx="4038282" cy="1908215"/>
          </a:xfrm>
          <a:prstGeom prst="rect">
            <a:avLst/>
          </a:prstGeom>
          <a:ln>
            <a:solidFill>
              <a:srgbClr val="C00000"/>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indent="-285750">
              <a:spcAft>
                <a:spcPts val="600"/>
              </a:spcAft>
              <a:buFont typeface="Arial" panose="020B0604020202020204" pitchFamily="34" charset="0"/>
              <a:buChar char="•"/>
            </a:pPr>
            <a:r>
              <a:rPr lang="fr-FR" dirty="0"/>
              <a:t>Enquête auprès de 1001 personnes</a:t>
            </a:r>
          </a:p>
          <a:p>
            <a:pPr marL="285750" indent="-285750">
              <a:spcAft>
                <a:spcPts val="600"/>
              </a:spcAft>
              <a:buFont typeface="Arial" panose="020B0604020202020204" pitchFamily="34" charset="0"/>
              <a:buChar char="•"/>
            </a:pPr>
            <a:r>
              <a:rPr lang="fr-FR" dirty="0"/>
              <a:t>Focalisation sur les dimensions sociales des conditions de vie des personnes</a:t>
            </a:r>
          </a:p>
          <a:p>
            <a:pPr marL="285750" indent="-285750">
              <a:spcAft>
                <a:spcPts val="600"/>
              </a:spcAft>
              <a:buFont typeface="Arial" panose="020B0604020202020204" pitchFamily="34" charset="0"/>
              <a:buChar char="•"/>
            </a:pPr>
            <a:r>
              <a:rPr lang="fr-FR" dirty="0"/>
              <a:t>Plusieurs types de traitement</a:t>
            </a:r>
          </a:p>
        </p:txBody>
      </p:sp>
      <p:sp>
        <p:nvSpPr>
          <p:cNvPr id="33" name="Forme libre 32"/>
          <p:cNvSpPr/>
          <p:nvPr/>
        </p:nvSpPr>
        <p:spPr>
          <a:xfrm>
            <a:off x="4302551" y="4315169"/>
            <a:ext cx="1380665" cy="1288561"/>
          </a:xfrm>
          <a:custGeom>
            <a:avLst/>
            <a:gdLst>
              <a:gd name="connsiteX0" fmla="*/ 0 w 1840886"/>
              <a:gd name="connsiteY0" fmla="*/ 214803 h 1288561"/>
              <a:gd name="connsiteX1" fmla="*/ 214803 w 1840886"/>
              <a:gd name="connsiteY1" fmla="*/ 0 h 1288561"/>
              <a:gd name="connsiteX2" fmla="*/ 1626083 w 1840886"/>
              <a:gd name="connsiteY2" fmla="*/ 0 h 1288561"/>
              <a:gd name="connsiteX3" fmla="*/ 1840886 w 1840886"/>
              <a:gd name="connsiteY3" fmla="*/ 214803 h 1288561"/>
              <a:gd name="connsiteX4" fmla="*/ 1840886 w 1840886"/>
              <a:gd name="connsiteY4" fmla="*/ 1073758 h 1288561"/>
              <a:gd name="connsiteX5" fmla="*/ 1626083 w 1840886"/>
              <a:gd name="connsiteY5" fmla="*/ 1288561 h 1288561"/>
              <a:gd name="connsiteX6" fmla="*/ 214803 w 1840886"/>
              <a:gd name="connsiteY6" fmla="*/ 1288561 h 1288561"/>
              <a:gd name="connsiteX7" fmla="*/ 0 w 1840886"/>
              <a:gd name="connsiteY7" fmla="*/ 1073758 h 1288561"/>
              <a:gd name="connsiteX8" fmla="*/ 0 w 1840886"/>
              <a:gd name="connsiteY8" fmla="*/ 214803 h 12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0886" h="1288561">
                <a:moveTo>
                  <a:pt x="0" y="214803"/>
                </a:moveTo>
                <a:cubicBezTo>
                  <a:pt x="0" y="96171"/>
                  <a:pt x="96171" y="0"/>
                  <a:pt x="214803" y="0"/>
                </a:cubicBezTo>
                <a:lnTo>
                  <a:pt x="1626083" y="0"/>
                </a:lnTo>
                <a:cubicBezTo>
                  <a:pt x="1744715" y="0"/>
                  <a:pt x="1840886" y="96171"/>
                  <a:pt x="1840886" y="214803"/>
                </a:cubicBezTo>
                <a:lnTo>
                  <a:pt x="1840886" y="1073758"/>
                </a:lnTo>
                <a:cubicBezTo>
                  <a:pt x="1840886" y="1192390"/>
                  <a:pt x="1744715" y="1288561"/>
                  <a:pt x="1626083" y="1288561"/>
                </a:cubicBezTo>
                <a:lnTo>
                  <a:pt x="214803" y="1288561"/>
                </a:lnTo>
                <a:cubicBezTo>
                  <a:pt x="96171" y="1288561"/>
                  <a:pt x="0" y="1192390"/>
                  <a:pt x="0" y="1073758"/>
                </a:cubicBezTo>
                <a:lnTo>
                  <a:pt x="0" y="214803"/>
                </a:lnTo>
                <a:close/>
              </a:path>
            </a:pathLst>
          </a:custGeom>
          <a:solidFill>
            <a:srgbClr val="C00000"/>
          </a:solidFill>
          <a:ln w="9525" cap="flat" cmpd="sng" algn="ctr">
            <a:solidFill>
              <a:srgbClr val="C00000"/>
            </a:solidFill>
            <a:prstDash val="solid"/>
          </a:ln>
          <a:effectLst/>
        </p:spPr>
        <p:txBody>
          <a:bodyPr spcFirstLastPara="0" vert="horz" wrap="square" lIns="139114" tIns="139114" rIns="139114" bIns="139114" numCol="1" spcCol="1270" anchor="ctr" anchorCtr="0">
            <a:noAutofit/>
          </a:bodyPr>
          <a:lstStyle/>
          <a:p>
            <a:pPr algn="ctr" defTabSz="889000">
              <a:lnSpc>
                <a:spcPct val="90000"/>
              </a:lnSpc>
              <a:spcBef>
                <a:spcPct val="0"/>
              </a:spcBef>
              <a:spcAft>
                <a:spcPct val="35000"/>
              </a:spcAft>
              <a:defRPr/>
            </a:pPr>
            <a:r>
              <a:rPr lang="fr-FR" sz="1400" kern="0" dirty="0">
                <a:solidFill>
                  <a:prstClr val="black"/>
                </a:solidFill>
                <a:latin typeface="Trebuchet MS"/>
              </a:rPr>
              <a:t>Méthodologie SPIRAL</a:t>
            </a:r>
          </a:p>
        </p:txBody>
      </p:sp>
      <p:sp>
        <p:nvSpPr>
          <p:cNvPr id="34" name="Forme libre 33"/>
          <p:cNvSpPr/>
          <p:nvPr/>
        </p:nvSpPr>
        <p:spPr>
          <a:xfrm>
            <a:off x="5569712" y="4328445"/>
            <a:ext cx="1522568" cy="1288561"/>
          </a:xfrm>
          <a:custGeom>
            <a:avLst/>
            <a:gdLst>
              <a:gd name="connsiteX0" fmla="*/ 0 w 1840886"/>
              <a:gd name="connsiteY0" fmla="*/ 214803 h 1288561"/>
              <a:gd name="connsiteX1" fmla="*/ 214803 w 1840886"/>
              <a:gd name="connsiteY1" fmla="*/ 0 h 1288561"/>
              <a:gd name="connsiteX2" fmla="*/ 1626083 w 1840886"/>
              <a:gd name="connsiteY2" fmla="*/ 0 h 1288561"/>
              <a:gd name="connsiteX3" fmla="*/ 1840886 w 1840886"/>
              <a:gd name="connsiteY3" fmla="*/ 214803 h 1288561"/>
              <a:gd name="connsiteX4" fmla="*/ 1840886 w 1840886"/>
              <a:gd name="connsiteY4" fmla="*/ 1073758 h 1288561"/>
              <a:gd name="connsiteX5" fmla="*/ 1626083 w 1840886"/>
              <a:gd name="connsiteY5" fmla="*/ 1288561 h 1288561"/>
              <a:gd name="connsiteX6" fmla="*/ 214803 w 1840886"/>
              <a:gd name="connsiteY6" fmla="*/ 1288561 h 1288561"/>
              <a:gd name="connsiteX7" fmla="*/ 0 w 1840886"/>
              <a:gd name="connsiteY7" fmla="*/ 1073758 h 1288561"/>
              <a:gd name="connsiteX8" fmla="*/ 0 w 1840886"/>
              <a:gd name="connsiteY8" fmla="*/ 214803 h 12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0886" h="1288561">
                <a:moveTo>
                  <a:pt x="0" y="214803"/>
                </a:moveTo>
                <a:cubicBezTo>
                  <a:pt x="0" y="96171"/>
                  <a:pt x="96171" y="0"/>
                  <a:pt x="214803" y="0"/>
                </a:cubicBezTo>
                <a:lnTo>
                  <a:pt x="1626083" y="0"/>
                </a:lnTo>
                <a:cubicBezTo>
                  <a:pt x="1744715" y="0"/>
                  <a:pt x="1840886" y="96171"/>
                  <a:pt x="1840886" y="214803"/>
                </a:cubicBezTo>
                <a:lnTo>
                  <a:pt x="1840886" y="1073758"/>
                </a:lnTo>
                <a:cubicBezTo>
                  <a:pt x="1840886" y="1192390"/>
                  <a:pt x="1744715" y="1288561"/>
                  <a:pt x="1626083" y="1288561"/>
                </a:cubicBezTo>
                <a:lnTo>
                  <a:pt x="214803" y="1288561"/>
                </a:lnTo>
                <a:cubicBezTo>
                  <a:pt x="96171" y="1288561"/>
                  <a:pt x="0" y="1192390"/>
                  <a:pt x="0" y="1073758"/>
                </a:cubicBezTo>
                <a:lnTo>
                  <a:pt x="0" y="214803"/>
                </a:lnTo>
                <a:close/>
              </a:path>
            </a:pathLst>
          </a:custGeom>
          <a:solidFill>
            <a:schemeClr val="bg2">
              <a:lumMod val="25000"/>
              <a:lumOff val="75000"/>
            </a:schemeClr>
          </a:solidFill>
          <a:ln w="9525" cap="flat" cmpd="sng" algn="ctr">
            <a:solidFill>
              <a:schemeClr val="bg1"/>
            </a:solidFill>
            <a:prstDash val="solid"/>
          </a:ln>
          <a:effectLst/>
        </p:spPr>
        <p:txBody>
          <a:bodyPr spcFirstLastPara="0" vert="horz" wrap="square" lIns="139114" tIns="139114" rIns="139114" bIns="139114" numCol="1" spcCol="1270" anchor="ctr" anchorCtr="0">
            <a:noAutofit/>
          </a:bodyPr>
          <a:lstStyle/>
          <a:p>
            <a:pPr algn="ctr" defTabSz="889000">
              <a:lnSpc>
                <a:spcPct val="90000"/>
              </a:lnSpc>
              <a:spcBef>
                <a:spcPct val="0"/>
              </a:spcBef>
              <a:spcAft>
                <a:spcPct val="35000"/>
              </a:spcAft>
              <a:defRPr/>
            </a:pPr>
            <a:r>
              <a:rPr lang="fr-FR" sz="1400" kern="0" dirty="0">
                <a:solidFill>
                  <a:prstClr val="black"/>
                </a:solidFill>
                <a:latin typeface="Trebuchet MS"/>
              </a:rPr>
              <a:t>Atelier citoyen</a:t>
            </a:r>
            <a:r>
              <a:rPr lang="fr-FR" sz="1400" kern="0" dirty="0" smtClean="0">
                <a:solidFill>
                  <a:prstClr val="black"/>
                </a:solidFill>
                <a:latin typeface="Trebuchet MS"/>
              </a:rPr>
              <a:t>/</a:t>
            </a:r>
          </a:p>
          <a:p>
            <a:pPr algn="ctr" defTabSz="889000">
              <a:lnSpc>
                <a:spcPct val="90000"/>
              </a:lnSpc>
              <a:spcBef>
                <a:spcPct val="0"/>
              </a:spcBef>
              <a:spcAft>
                <a:spcPct val="35000"/>
              </a:spcAft>
              <a:defRPr/>
            </a:pPr>
            <a:r>
              <a:rPr lang="fr-FR" sz="1400" kern="0" dirty="0" smtClean="0">
                <a:solidFill>
                  <a:prstClr val="black"/>
                </a:solidFill>
                <a:latin typeface="Trebuchet MS"/>
              </a:rPr>
              <a:t>techniciens/</a:t>
            </a:r>
          </a:p>
          <a:p>
            <a:pPr algn="ctr" defTabSz="889000">
              <a:lnSpc>
                <a:spcPct val="90000"/>
              </a:lnSpc>
              <a:spcBef>
                <a:spcPct val="0"/>
              </a:spcBef>
              <a:spcAft>
                <a:spcPct val="35000"/>
              </a:spcAft>
              <a:defRPr/>
            </a:pPr>
            <a:r>
              <a:rPr lang="fr-FR" sz="1400" kern="0" dirty="0" smtClean="0">
                <a:solidFill>
                  <a:prstClr val="black"/>
                </a:solidFill>
                <a:latin typeface="Trebuchet MS"/>
              </a:rPr>
              <a:t>élus</a:t>
            </a:r>
            <a:endParaRPr lang="fr-FR" sz="1400" kern="0" dirty="0">
              <a:solidFill>
                <a:prstClr val="black"/>
              </a:solidFill>
              <a:latin typeface="Trebuchet MS"/>
            </a:endParaRPr>
          </a:p>
        </p:txBody>
      </p:sp>
      <p:sp>
        <p:nvSpPr>
          <p:cNvPr id="35" name="Forme libre 34"/>
          <p:cNvSpPr/>
          <p:nvPr/>
        </p:nvSpPr>
        <p:spPr>
          <a:xfrm>
            <a:off x="6863743" y="4315169"/>
            <a:ext cx="1380665" cy="1288561"/>
          </a:xfrm>
          <a:custGeom>
            <a:avLst/>
            <a:gdLst>
              <a:gd name="connsiteX0" fmla="*/ 0 w 1840886"/>
              <a:gd name="connsiteY0" fmla="*/ 214803 h 1288561"/>
              <a:gd name="connsiteX1" fmla="*/ 214803 w 1840886"/>
              <a:gd name="connsiteY1" fmla="*/ 0 h 1288561"/>
              <a:gd name="connsiteX2" fmla="*/ 1626083 w 1840886"/>
              <a:gd name="connsiteY2" fmla="*/ 0 h 1288561"/>
              <a:gd name="connsiteX3" fmla="*/ 1840886 w 1840886"/>
              <a:gd name="connsiteY3" fmla="*/ 214803 h 1288561"/>
              <a:gd name="connsiteX4" fmla="*/ 1840886 w 1840886"/>
              <a:gd name="connsiteY4" fmla="*/ 1073758 h 1288561"/>
              <a:gd name="connsiteX5" fmla="*/ 1626083 w 1840886"/>
              <a:gd name="connsiteY5" fmla="*/ 1288561 h 1288561"/>
              <a:gd name="connsiteX6" fmla="*/ 214803 w 1840886"/>
              <a:gd name="connsiteY6" fmla="*/ 1288561 h 1288561"/>
              <a:gd name="connsiteX7" fmla="*/ 0 w 1840886"/>
              <a:gd name="connsiteY7" fmla="*/ 1073758 h 1288561"/>
              <a:gd name="connsiteX8" fmla="*/ 0 w 1840886"/>
              <a:gd name="connsiteY8" fmla="*/ 214803 h 12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0886" h="1288561">
                <a:moveTo>
                  <a:pt x="0" y="214803"/>
                </a:moveTo>
                <a:cubicBezTo>
                  <a:pt x="0" y="96171"/>
                  <a:pt x="96171" y="0"/>
                  <a:pt x="214803" y="0"/>
                </a:cubicBezTo>
                <a:lnTo>
                  <a:pt x="1626083" y="0"/>
                </a:lnTo>
                <a:cubicBezTo>
                  <a:pt x="1744715" y="0"/>
                  <a:pt x="1840886" y="96171"/>
                  <a:pt x="1840886" y="214803"/>
                </a:cubicBezTo>
                <a:lnTo>
                  <a:pt x="1840886" y="1073758"/>
                </a:lnTo>
                <a:cubicBezTo>
                  <a:pt x="1840886" y="1192390"/>
                  <a:pt x="1744715" y="1288561"/>
                  <a:pt x="1626083" y="1288561"/>
                </a:cubicBezTo>
                <a:lnTo>
                  <a:pt x="214803" y="1288561"/>
                </a:lnTo>
                <a:cubicBezTo>
                  <a:pt x="96171" y="1288561"/>
                  <a:pt x="0" y="1192390"/>
                  <a:pt x="0" y="1073758"/>
                </a:cubicBezTo>
                <a:lnTo>
                  <a:pt x="0" y="214803"/>
                </a:lnTo>
                <a:close/>
              </a:path>
            </a:pathLst>
          </a:custGeom>
          <a:solidFill>
            <a:schemeClr val="bg2">
              <a:lumMod val="10000"/>
              <a:lumOff val="90000"/>
            </a:schemeClr>
          </a:solidFill>
          <a:ln>
            <a:noFill/>
          </a:ln>
          <a:effectLst>
            <a:outerShdw blurRad="57150" dist="19050" dir="5400000" algn="ctr" rotWithShape="0">
              <a:srgbClr val="000000">
                <a:alpha val="63000"/>
              </a:srgbClr>
            </a:outerShdw>
          </a:effectLst>
        </p:spPr>
        <p:txBody>
          <a:bodyPr spcFirstLastPara="0" vert="horz" wrap="square" lIns="139114" tIns="139114" rIns="139114" bIns="139114" numCol="1" spcCol="1270" anchor="ctr" anchorCtr="0">
            <a:noAutofit/>
          </a:bodyPr>
          <a:lstStyle/>
          <a:p>
            <a:pPr algn="ctr" defTabSz="889000">
              <a:lnSpc>
                <a:spcPct val="90000"/>
              </a:lnSpc>
              <a:spcBef>
                <a:spcPct val="0"/>
              </a:spcBef>
              <a:spcAft>
                <a:spcPct val="35000"/>
              </a:spcAft>
              <a:defRPr/>
            </a:pPr>
            <a:r>
              <a:rPr lang="fr-FR" sz="1400" kern="0">
                <a:solidFill>
                  <a:prstClr val="black"/>
                </a:solidFill>
                <a:latin typeface="Trebuchet MS"/>
              </a:rPr>
              <a:t>Forum hybride</a:t>
            </a:r>
            <a:endParaRPr lang="fr-FR" sz="1400" kern="0" dirty="0">
              <a:solidFill>
                <a:prstClr val="black"/>
              </a:solidFill>
              <a:latin typeface="Trebuchet MS"/>
            </a:endParaRPr>
          </a:p>
        </p:txBody>
      </p:sp>
      <p:sp>
        <p:nvSpPr>
          <p:cNvPr id="36" name="Flèche droite 35"/>
          <p:cNvSpPr/>
          <p:nvPr/>
        </p:nvSpPr>
        <p:spPr>
          <a:xfrm>
            <a:off x="3469562" y="4599050"/>
            <a:ext cx="874614" cy="792088"/>
          </a:xfrm>
          <a:prstGeom prst="rightArrow">
            <a:avLst/>
          </a:prstGeom>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defTabSz="457200">
              <a:defRPr/>
            </a:pPr>
            <a:endParaRPr lang="fr-FR" kern="0">
              <a:solidFill>
                <a:prstClr val="white"/>
              </a:solidFill>
              <a:latin typeface="Trebuchet MS"/>
            </a:endParaRPr>
          </a:p>
        </p:txBody>
      </p:sp>
      <p:sp>
        <p:nvSpPr>
          <p:cNvPr id="37" name="Ellipse 36"/>
          <p:cNvSpPr/>
          <p:nvPr/>
        </p:nvSpPr>
        <p:spPr>
          <a:xfrm>
            <a:off x="1259632" y="1784256"/>
            <a:ext cx="2357085" cy="1584176"/>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000" b="1" cap="small" dirty="0">
                <a:solidFill>
                  <a:schemeClr val="tx1"/>
                </a:solidFill>
              </a:rPr>
              <a:t>Enquête quantitative</a:t>
            </a:r>
          </a:p>
        </p:txBody>
      </p:sp>
      <p:sp>
        <p:nvSpPr>
          <p:cNvPr id="38" name="Ellipse 37"/>
          <p:cNvSpPr/>
          <p:nvPr/>
        </p:nvSpPr>
        <p:spPr>
          <a:xfrm>
            <a:off x="1259632" y="4189730"/>
            <a:ext cx="2453719" cy="1584176"/>
          </a:xfrm>
          <a:prstGeom prst="ellipse">
            <a:avLst/>
          </a:prstGeom>
          <a:solidFill>
            <a:srgbClr val="C00000"/>
          </a:solidFill>
          <a:ln>
            <a:solidFill>
              <a:srgbClr val="C0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cap="small" dirty="0"/>
              <a:t>Démarches</a:t>
            </a:r>
            <a:r>
              <a:rPr lang="fr-FR" sz="1600" dirty="0"/>
              <a:t> </a:t>
            </a:r>
            <a:r>
              <a:rPr lang="fr-FR" b="1" cap="small" dirty="0"/>
              <a:t>participatives</a:t>
            </a:r>
          </a:p>
        </p:txBody>
      </p:sp>
      <p:sp>
        <p:nvSpPr>
          <p:cNvPr id="39" name="Double flèche verticale 38"/>
          <p:cNvSpPr/>
          <p:nvPr/>
        </p:nvSpPr>
        <p:spPr>
          <a:xfrm>
            <a:off x="2397878" y="3328607"/>
            <a:ext cx="432048" cy="720080"/>
          </a:xfrm>
          <a:prstGeom prst="upDown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40" name="Ellipse 39"/>
          <p:cNvSpPr/>
          <p:nvPr/>
        </p:nvSpPr>
        <p:spPr>
          <a:xfrm>
            <a:off x="1412318" y="2135860"/>
            <a:ext cx="378786" cy="440484"/>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fr-FR" dirty="0">
                <a:solidFill>
                  <a:schemeClr val="tx1"/>
                </a:solidFill>
              </a:rPr>
              <a:t>1</a:t>
            </a:r>
          </a:p>
        </p:txBody>
      </p:sp>
      <p:sp>
        <p:nvSpPr>
          <p:cNvPr id="41" name="Ellipse 40"/>
          <p:cNvSpPr/>
          <p:nvPr/>
        </p:nvSpPr>
        <p:spPr>
          <a:xfrm>
            <a:off x="1412318" y="4503308"/>
            <a:ext cx="378786" cy="440484"/>
          </a:xfrm>
          <a:prstGeom prst="ellipse">
            <a:avLst/>
          </a:prstGeom>
          <a:solidFill>
            <a:srgbClr val="C0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fr-FR" dirty="0"/>
              <a:t>2</a:t>
            </a:r>
          </a:p>
        </p:txBody>
      </p:sp>
      <p:sp>
        <p:nvSpPr>
          <p:cNvPr id="16" name="Titre 1"/>
          <p:cNvSpPr>
            <a:spLocks noGrp="1"/>
          </p:cNvSpPr>
          <p:nvPr>
            <p:ph type="title"/>
          </p:nvPr>
        </p:nvSpPr>
        <p:spPr>
          <a:xfrm>
            <a:off x="1106684" y="218839"/>
            <a:ext cx="7772400" cy="1143000"/>
          </a:xfrm>
        </p:spPr>
        <p:txBody>
          <a:bodyPr/>
          <a:lstStyle/>
          <a:p>
            <a:r>
              <a:rPr lang="fr-FR" sz="2800" dirty="0"/>
              <a:t>IBEST : </a:t>
            </a:r>
            <a:r>
              <a:rPr lang="fr-FR" sz="2800" dirty="0" smtClean="0"/>
              <a:t>démarche </a:t>
            </a:r>
            <a:r>
              <a:rPr lang="fr-FR" sz="2800" dirty="0"/>
              <a:t>collective</a:t>
            </a:r>
            <a:br>
              <a:rPr lang="fr-FR" sz="2800" dirty="0"/>
            </a:br>
            <a:r>
              <a:rPr lang="fr-FR" sz="2800" dirty="0"/>
              <a:t>						</a:t>
            </a:r>
            <a:r>
              <a:rPr lang="fr-FR" sz="2800" i="1" dirty="0"/>
              <a:t>e</a:t>
            </a:r>
            <a:r>
              <a:rPr lang="fr-FR" sz="2800" i="1" dirty="0" smtClean="0"/>
              <a:t>n </a:t>
            </a:r>
            <a:r>
              <a:rPr lang="fr-FR" sz="2800" i="1" dirty="0"/>
              <a:t>deux étapes</a:t>
            </a:r>
          </a:p>
        </p:txBody>
      </p:sp>
      <p:sp>
        <p:nvSpPr>
          <p:cNvPr id="2" name="ZoneTexte 1"/>
          <p:cNvSpPr txBox="1"/>
          <p:nvPr/>
        </p:nvSpPr>
        <p:spPr>
          <a:xfrm>
            <a:off x="4344175" y="1686136"/>
            <a:ext cx="2172390" cy="369332"/>
          </a:xfrm>
          <a:prstGeom prst="rect">
            <a:avLst/>
          </a:prstGeom>
          <a:noFill/>
        </p:spPr>
        <p:txBody>
          <a:bodyPr wrap="none" rtlCol="0">
            <a:spAutoFit/>
          </a:bodyPr>
          <a:lstStyle/>
          <a:p>
            <a:r>
              <a:rPr lang="fr-FR" dirty="0" smtClean="0"/>
              <a:t>2012, 2018 et 2021</a:t>
            </a:r>
            <a:endParaRPr lang="fr-FR" dirty="0"/>
          </a:p>
        </p:txBody>
      </p:sp>
      <p:sp>
        <p:nvSpPr>
          <p:cNvPr id="17" name="ZoneTexte 16"/>
          <p:cNvSpPr txBox="1"/>
          <p:nvPr/>
        </p:nvSpPr>
        <p:spPr>
          <a:xfrm>
            <a:off x="4377909" y="4005064"/>
            <a:ext cx="639919" cy="338554"/>
          </a:xfrm>
          <a:prstGeom prst="rect">
            <a:avLst/>
          </a:prstGeom>
          <a:noFill/>
        </p:spPr>
        <p:txBody>
          <a:bodyPr wrap="none" rtlCol="0">
            <a:spAutoFit/>
          </a:bodyPr>
          <a:lstStyle/>
          <a:p>
            <a:r>
              <a:rPr lang="fr-FR" sz="1600" dirty="0"/>
              <a:t>2012</a:t>
            </a:r>
          </a:p>
        </p:txBody>
      </p:sp>
      <p:sp>
        <p:nvSpPr>
          <p:cNvPr id="18" name="ZoneTexte 17"/>
          <p:cNvSpPr txBox="1"/>
          <p:nvPr/>
        </p:nvSpPr>
        <p:spPr>
          <a:xfrm>
            <a:off x="4377908" y="5913833"/>
            <a:ext cx="588623" cy="369332"/>
          </a:xfrm>
          <a:prstGeom prst="rect">
            <a:avLst/>
          </a:prstGeom>
          <a:noFill/>
        </p:spPr>
        <p:txBody>
          <a:bodyPr wrap="none" rtlCol="0">
            <a:spAutoFit/>
          </a:bodyPr>
          <a:lstStyle/>
          <a:p>
            <a:r>
              <a:rPr lang="fr-FR" dirty="0" smtClean="0"/>
              <a:t>2018</a:t>
            </a:r>
            <a:endParaRPr lang="fr-FR" dirty="0"/>
          </a:p>
        </p:txBody>
      </p:sp>
      <p:sp>
        <p:nvSpPr>
          <p:cNvPr id="20" name="Forme libre 19"/>
          <p:cNvSpPr/>
          <p:nvPr/>
        </p:nvSpPr>
        <p:spPr>
          <a:xfrm>
            <a:off x="4302551" y="6224019"/>
            <a:ext cx="4079907" cy="544255"/>
          </a:xfrm>
          <a:custGeom>
            <a:avLst/>
            <a:gdLst>
              <a:gd name="connsiteX0" fmla="*/ 0 w 1840886"/>
              <a:gd name="connsiteY0" fmla="*/ 214803 h 1288561"/>
              <a:gd name="connsiteX1" fmla="*/ 214803 w 1840886"/>
              <a:gd name="connsiteY1" fmla="*/ 0 h 1288561"/>
              <a:gd name="connsiteX2" fmla="*/ 1626083 w 1840886"/>
              <a:gd name="connsiteY2" fmla="*/ 0 h 1288561"/>
              <a:gd name="connsiteX3" fmla="*/ 1840886 w 1840886"/>
              <a:gd name="connsiteY3" fmla="*/ 214803 h 1288561"/>
              <a:gd name="connsiteX4" fmla="*/ 1840886 w 1840886"/>
              <a:gd name="connsiteY4" fmla="*/ 1073758 h 1288561"/>
              <a:gd name="connsiteX5" fmla="*/ 1626083 w 1840886"/>
              <a:gd name="connsiteY5" fmla="*/ 1288561 h 1288561"/>
              <a:gd name="connsiteX6" fmla="*/ 214803 w 1840886"/>
              <a:gd name="connsiteY6" fmla="*/ 1288561 h 1288561"/>
              <a:gd name="connsiteX7" fmla="*/ 0 w 1840886"/>
              <a:gd name="connsiteY7" fmla="*/ 1073758 h 1288561"/>
              <a:gd name="connsiteX8" fmla="*/ 0 w 1840886"/>
              <a:gd name="connsiteY8" fmla="*/ 214803 h 12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0886" h="1288561">
                <a:moveTo>
                  <a:pt x="0" y="214803"/>
                </a:moveTo>
                <a:cubicBezTo>
                  <a:pt x="0" y="96171"/>
                  <a:pt x="96171" y="0"/>
                  <a:pt x="214803" y="0"/>
                </a:cubicBezTo>
                <a:lnTo>
                  <a:pt x="1626083" y="0"/>
                </a:lnTo>
                <a:cubicBezTo>
                  <a:pt x="1744715" y="0"/>
                  <a:pt x="1840886" y="96171"/>
                  <a:pt x="1840886" y="214803"/>
                </a:cubicBezTo>
                <a:lnTo>
                  <a:pt x="1840886" y="1073758"/>
                </a:lnTo>
                <a:cubicBezTo>
                  <a:pt x="1840886" y="1192390"/>
                  <a:pt x="1744715" y="1288561"/>
                  <a:pt x="1626083" y="1288561"/>
                </a:cubicBezTo>
                <a:lnTo>
                  <a:pt x="214803" y="1288561"/>
                </a:lnTo>
                <a:cubicBezTo>
                  <a:pt x="96171" y="1288561"/>
                  <a:pt x="0" y="1192390"/>
                  <a:pt x="0" y="1073758"/>
                </a:cubicBezTo>
                <a:lnTo>
                  <a:pt x="0" y="214803"/>
                </a:lnTo>
                <a:close/>
              </a:path>
            </a:pathLst>
          </a:custGeom>
          <a:ln/>
        </p:spPr>
        <p:style>
          <a:lnRef idx="2">
            <a:schemeClr val="accent2"/>
          </a:lnRef>
          <a:fillRef idx="1">
            <a:schemeClr val="lt1"/>
          </a:fillRef>
          <a:effectRef idx="0">
            <a:schemeClr val="accent2"/>
          </a:effectRef>
          <a:fontRef idx="minor">
            <a:schemeClr val="dk1"/>
          </a:fontRef>
        </p:style>
        <p:txBody>
          <a:bodyPr spcFirstLastPara="0" vert="horz" wrap="square" lIns="139114" tIns="139114" rIns="139114" bIns="139114" numCol="1" spcCol="1270" anchor="ctr" anchorCtr="0">
            <a:noAutofit/>
          </a:bodyPr>
          <a:lstStyle/>
          <a:p>
            <a:pPr algn="ctr" defTabSz="889000">
              <a:lnSpc>
                <a:spcPct val="90000"/>
              </a:lnSpc>
              <a:spcBef>
                <a:spcPct val="0"/>
              </a:spcBef>
              <a:spcAft>
                <a:spcPct val="35000"/>
              </a:spcAft>
              <a:defRPr/>
            </a:pPr>
            <a:r>
              <a:rPr lang="fr-FR" sz="1600" kern="0" dirty="0">
                <a:solidFill>
                  <a:prstClr val="black"/>
                </a:solidFill>
                <a:latin typeface="Trebuchet MS"/>
              </a:rPr>
              <a:t>Seuils de soutenabilité + Pondération </a:t>
            </a:r>
          </a:p>
        </p:txBody>
      </p:sp>
    </p:spTree>
    <p:extLst>
      <p:ext uri="{BB962C8B-B14F-4D97-AF65-F5344CB8AC3E}">
        <p14:creationId xmlns:p14="http://schemas.microsoft.com/office/powerpoint/2010/main" val="299256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42" grpId="0" animBg="1"/>
      <p:bldP spid="21" grpId="0" animBg="1"/>
      <p:bldP spid="33" grpId="0" animBg="1"/>
      <p:bldP spid="34" grpId="0" animBg="1"/>
      <p:bldP spid="35" grpId="0" animBg="1"/>
      <p:bldP spid="36" grpId="0" animBg="1"/>
      <p:bldP spid="37" grpId="0" animBg="1"/>
      <p:bldP spid="38" grpId="0" animBg="1"/>
      <p:bldP spid="39" grpId="0" animBg="1"/>
      <p:bldP spid="40" grpId="0" animBg="1"/>
      <p:bldP spid="41" grpId="0" animBg="1"/>
      <p:bldP spid="2" grpId="0"/>
      <p:bldP spid="17" grpId="0"/>
      <p:bldP spid="18" grpId="0"/>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1979711" y="134045"/>
            <a:ext cx="6768753" cy="1320800"/>
          </a:xfrm>
        </p:spPr>
        <p:txBody>
          <a:bodyPr>
            <a:normAutofit/>
          </a:bodyPr>
          <a:lstStyle/>
          <a:p>
            <a:pPr lvl="0"/>
            <a:r>
              <a:rPr lang="fr-FR" sz="3200" b="1" dirty="0">
                <a:solidFill>
                  <a:schemeClr val="tx1"/>
                </a:solidFill>
              </a:rPr>
              <a:t>Privilégier les réponses synergiques </a:t>
            </a:r>
            <a:r>
              <a:rPr lang="fr-FR" sz="3200" b="0" dirty="0">
                <a:solidFill>
                  <a:schemeClr val="tx1"/>
                </a:solidFill>
              </a:rPr>
              <a:t>(Max-</a:t>
            </a:r>
            <a:r>
              <a:rPr lang="fr-FR" sz="3200" b="0" dirty="0" err="1">
                <a:solidFill>
                  <a:schemeClr val="tx1"/>
                </a:solidFill>
              </a:rPr>
              <a:t>Neef</a:t>
            </a:r>
            <a:r>
              <a:rPr lang="fr-FR" sz="3200" b="0" dirty="0">
                <a:solidFill>
                  <a:schemeClr val="tx1"/>
                </a:solidFill>
              </a:rPr>
              <a:t>, 1996)</a:t>
            </a:r>
          </a:p>
        </p:txBody>
      </p:sp>
      <p:sp>
        <p:nvSpPr>
          <p:cNvPr id="3" name="Espace réservé du numéro de diapositive 2"/>
          <p:cNvSpPr>
            <a:spLocks noGrp="1"/>
          </p:cNvSpPr>
          <p:nvPr>
            <p:ph type="sldNum" sz="quarter" idx="4294967295"/>
          </p:nvPr>
        </p:nvSpPr>
        <p:spPr>
          <a:xfrm>
            <a:off x="6625414" y="6492876"/>
            <a:ext cx="512504" cy="365125"/>
          </a:xfrm>
          <a:prstGeom prst="rect">
            <a:avLst/>
          </a:prstGeom>
        </p:spPr>
        <p:txBody>
          <a:bodyPr/>
          <a:lstStyle/>
          <a:p>
            <a:fld id="{D57F1E4F-1CFF-5643-939E-217C01CDF565}" type="slidenum">
              <a:rPr lang="en-US" smtClean="0"/>
              <a:pPr/>
              <a:t>12</a:t>
            </a:fld>
            <a:endParaRPr lang="en-US" dirty="0"/>
          </a:p>
        </p:txBody>
      </p:sp>
      <p:sp>
        <p:nvSpPr>
          <p:cNvPr id="21" name="Arc plein 20"/>
          <p:cNvSpPr/>
          <p:nvPr/>
        </p:nvSpPr>
        <p:spPr>
          <a:xfrm rot="5400000">
            <a:off x="-192862" y="2176270"/>
            <a:ext cx="3995399" cy="2997010"/>
          </a:xfrm>
          <a:prstGeom prst="blockArc">
            <a:avLst>
              <a:gd name="adj1" fmla="val 13500000"/>
              <a:gd name="adj2" fmla="val 18900000"/>
              <a:gd name="adj3" fmla="val 496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Arc plein 21"/>
          <p:cNvSpPr/>
          <p:nvPr/>
        </p:nvSpPr>
        <p:spPr>
          <a:xfrm rot="16200000">
            <a:off x="3084273" y="2101331"/>
            <a:ext cx="3401073" cy="2997010"/>
          </a:xfrm>
          <a:prstGeom prst="blockArc">
            <a:avLst>
              <a:gd name="adj1" fmla="val 13500000"/>
              <a:gd name="adj2" fmla="val 18900000"/>
              <a:gd name="adj3" fmla="val 496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Forme libre 22"/>
          <p:cNvSpPr/>
          <p:nvPr/>
        </p:nvSpPr>
        <p:spPr>
          <a:xfrm>
            <a:off x="3297950" y="4720218"/>
            <a:ext cx="2275188" cy="799336"/>
          </a:xfrm>
          <a:custGeom>
            <a:avLst/>
            <a:gdLst>
              <a:gd name="connsiteX0" fmla="*/ 0 w 3033584"/>
              <a:gd name="connsiteY0" fmla="*/ 0 h 799336"/>
              <a:gd name="connsiteX1" fmla="*/ 3033584 w 3033584"/>
              <a:gd name="connsiteY1" fmla="*/ 0 h 799336"/>
              <a:gd name="connsiteX2" fmla="*/ 3033584 w 3033584"/>
              <a:gd name="connsiteY2" fmla="*/ 799336 h 799336"/>
              <a:gd name="connsiteX3" fmla="*/ 0 w 3033584"/>
              <a:gd name="connsiteY3" fmla="*/ 799336 h 799336"/>
              <a:gd name="connsiteX4" fmla="*/ 0 w 3033584"/>
              <a:gd name="connsiteY4" fmla="*/ 0 h 799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3584" h="799336">
                <a:moveTo>
                  <a:pt x="0" y="0"/>
                </a:moveTo>
                <a:lnTo>
                  <a:pt x="3033584" y="0"/>
                </a:lnTo>
                <a:lnTo>
                  <a:pt x="3033584" y="799336"/>
                </a:lnTo>
                <a:lnTo>
                  <a:pt x="0" y="79933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endParaRPr lang="fr-FR" sz="3800" kern="1200" dirty="0"/>
          </a:p>
        </p:txBody>
      </p:sp>
      <p:sp>
        <p:nvSpPr>
          <p:cNvPr id="24" name="Arc plein 23"/>
          <p:cNvSpPr/>
          <p:nvPr/>
        </p:nvSpPr>
        <p:spPr>
          <a:xfrm rot="5400000">
            <a:off x="2768322" y="2101332"/>
            <a:ext cx="3401072" cy="2997010"/>
          </a:xfrm>
          <a:prstGeom prst="blockArc">
            <a:avLst>
              <a:gd name="adj1" fmla="val 13500000"/>
              <a:gd name="adj2" fmla="val 18900000"/>
              <a:gd name="adj3" fmla="val 496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Forme libre 24"/>
          <p:cNvSpPr/>
          <p:nvPr/>
        </p:nvSpPr>
        <p:spPr>
          <a:xfrm>
            <a:off x="6066443" y="4720218"/>
            <a:ext cx="2275188" cy="799336"/>
          </a:xfrm>
          <a:custGeom>
            <a:avLst/>
            <a:gdLst>
              <a:gd name="connsiteX0" fmla="*/ 0 w 3033584"/>
              <a:gd name="connsiteY0" fmla="*/ 0 h 799336"/>
              <a:gd name="connsiteX1" fmla="*/ 3033584 w 3033584"/>
              <a:gd name="connsiteY1" fmla="*/ 0 h 799336"/>
              <a:gd name="connsiteX2" fmla="*/ 3033584 w 3033584"/>
              <a:gd name="connsiteY2" fmla="*/ 799336 h 799336"/>
              <a:gd name="connsiteX3" fmla="*/ 0 w 3033584"/>
              <a:gd name="connsiteY3" fmla="*/ 799336 h 799336"/>
              <a:gd name="connsiteX4" fmla="*/ 0 w 3033584"/>
              <a:gd name="connsiteY4" fmla="*/ 0 h 799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3584" h="799336">
                <a:moveTo>
                  <a:pt x="0" y="0"/>
                </a:moveTo>
                <a:lnTo>
                  <a:pt x="3033584" y="0"/>
                </a:lnTo>
                <a:lnTo>
                  <a:pt x="3033584" y="799336"/>
                </a:lnTo>
                <a:lnTo>
                  <a:pt x="0" y="79933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endParaRPr lang="fr-FR" sz="3800" kern="1200" dirty="0"/>
          </a:p>
        </p:txBody>
      </p:sp>
      <p:sp>
        <p:nvSpPr>
          <p:cNvPr id="26" name="Forme libre 25"/>
          <p:cNvSpPr/>
          <p:nvPr/>
        </p:nvSpPr>
        <p:spPr>
          <a:xfrm>
            <a:off x="3506421" y="2629332"/>
            <a:ext cx="2276900" cy="2090886"/>
          </a:xfrm>
          <a:custGeom>
            <a:avLst/>
            <a:gdLst>
              <a:gd name="connsiteX0" fmla="*/ 0 w 2804080"/>
              <a:gd name="connsiteY0" fmla="*/ 1402040 h 2804080"/>
              <a:gd name="connsiteX1" fmla="*/ 1402040 w 2804080"/>
              <a:gd name="connsiteY1" fmla="*/ 0 h 2804080"/>
              <a:gd name="connsiteX2" fmla="*/ 2804080 w 2804080"/>
              <a:gd name="connsiteY2" fmla="*/ 1402040 h 2804080"/>
              <a:gd name="connsiteX3" fmla="*/ 1402040 w 2804080"/>
              <a:gd name="connsiteY3" fmla="*/ 2804080 h 2804080"/>
              <a:gd name="connsiteX4" fmla="*/ 0 w 2804080"/>
              <a:gd name="connsiteY4" fmla="*/ 1402040 h 2804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4080" h="2804080">
                <a:moveTo>
                  <a:pt x="0" y="1402040"/>
                </a:moveTo>
                <a:cubicBezTo>
                  <a:pt x="0" y="627715"/>
                  <a:pt x="627715" y="0"/>
                  <a:pt x="1402040" y="0"/>
                </a:cubicBezTo>
                <a:cubicBezTo>
                  <a:pt x="2176365" y="0"/>
                  <a:pt x="2804080" y="627715"/>
                  <a:pt x="2804080" y="1402040"/>
                </a:cubicBezTo>
                <a:cubicBezTo>
                  <a:pt x="2804080" y="2176365"/>
                  <a:pt x="2176365" y="2804080"/>
                  <a:pt x="1402040" y="2804080"/>
                </a:cubicBezTo>
                <a:cubicBezTo>
                  <a:pt x="627715" y="2804080"/>
                  <a:pt x="0" y="2176365"/>
                  <a:pt x="0" y="1402040"/>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0" tIns="280408" rIns="0" bIns="280408" numCol="1" spcCol="1270" anchor="ctr" anchorCtr="0">
            <a:noAutofit/>
          </a:bodyPr>
          <a:lstStyle/>
          <a:p>
            <a:pPr lvl="0" algn="ctr" defTabSz="1377950">
              <a:lnSpc>
                <a:spcPct val="90000"/>
              </a:lnSpc>
              <a:spcBef>
                <a:spcPct val="0"/>
              </a:spcBef>
              <a:spcAft>
                <a:spcPct val="35000"/>
              </a:spcAft>
            </a:pPr>
            <a:r>
              <a:rPr lang="fr-FR" sz="3100" kern="1200" dirty="0"/>
              <a:t>Univoque</a:t>
            </a:r>
          </a:p>
        </p:txBody>
      </p:sp>
      <p:sp>
        <p:nvSpPr>
          <p:cNvPr id="27" name="Forme libre 26"/>
          <p:cNvSpPr/>
          <p:nvPr/>
        </p:nvSpPr>
        <p:spPr>
          <a:xfrm>
            <a:off x="109416" y="1556792"/>
            <a:ext cx="1454209" cy="1524377"/>
          </a:xfrm>
          <a:custGeom>
            <a:avLst/>
            <a:gdLst>
              <a:gd name="connsiteX0" fmla="*/ 0 w 1938945"/>
              <a:gd name="connsiteY0" fmla="*/ 944834 h 1889667"/>
              <a:gd name="connsiteX1" fmla="*/ 969473 w 1938945"/>
              <a:gd name="connsiteY1" fmla="*/ 0 h 1889667"/>
              <a:gd name="connsiteX2" fmla="*/ 1938946 w 1938945"/>
              <a:gd name="connsiteY2" fmla="*/ 944834 h 1889667"/>
              <a:gd name="connsiteX3" fmla="*/ 969473 w 1938945"/>
              <a:gd name="connsiteY3" fmla="*/ 1889668 h 1889667"/>
              <a:gd name="connsiteX4" fmla="*/ 0 w 1938945"/>
              <a:gd name="connsiteY4" fmla="*/ 944834 h 1889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8945" h="1889667">
                <a:moveTo>
                  <a:pt x="0" y="944834"/>
                </a:moveTo>
                <a:cubicBezTo>
                  <a:pt x="0" y="423017"/>
                  <a:pt x="434048" y="0"/>
                  <a:pt x="969473" y="0"/>
                </a:cubicBezTo>
                <a:cubicBezTo>
                  <a:pt x="1504898" y="0"/>
                  <a:pt x="1938946" y="423017"/>
                  <a:pt x="1938946" y="944834"/>
                </a:cubicBezTo>
                <a:cubicBezTo>
                  <a:pt x="1938946" y="1466651"/>
                  <a:pt x="1504898" y="1889668"/>
                  <a:pt x="969473" y="1889668"/>
                </a:cubicBezTo>
                <a:cubicBezTo>
                  <a:pt x="434048" y="1889668"/>
                  <a:pt x="0" y="1466651"/>
                  <a:pt x="0" y="944834"/>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0" tIns="337695" rIns="0" bIns="337695" numCol="1" spcCol="1270" anchor="ctr" anchorCtr="0">
            <a:noAutofit/>
          </a:bodyPr>
          <a:lstStyle/>
          <a:p>
            <a:pPr lvl="0" algn="ctr" defTabSz="711200">
              <a:lnSpc>
                <a:spcPct val="90000"/>
              </a:lnSpc>
              <a:spcBef>
                <a:spcPct val="0"/>
              </a:spcBef>
              <a:spcAft>
                <a:spcPct val="35000"/>
              </a:spcAft>
            </a:pPr>
            <a:r>
              <a:rPr lang="fr-FR" sz="1400" kern="1200" dirty="0"/>
              <a:t>Destructrice</a:t>
            </a:r>
          </a:p>
        </p:txBody>
      </p:sp>
      <p:sp>
        <p:nvSpPr>
          <p:cNvPr id="28" name="Ellipse 27"/>
          <p:cNvSpPr/>
          <p:nvPr/>
        </p:nvSpPr>
        <p:spPr>
          <a:xfrm>
            <a:off x="73137" y="3003292"/>
            <a:ext cx="466393" cy="621609"/>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9" name="Ellipse 28"/>
          <p:cNvSpPr/>
          <p:nvPr/>
        </p:nvSpPr>
        <p:spPr>
          <a:xfrm>
            <a:off x="2057394" y="1899299"/>
            <a:ext cx="271376" cy="361598"/>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0" name="Forme libre 29"/>
          <p:cNvSpPr/>
          <p:nvPr/>
        </p:nvSpPr>
        <p:spPr>
          <a:xfrm>
            <a:off x="1276719" y="3048351"/>
            <a:ext cx="1552994" cy="1418143"/>
          </a:xfrm>
          <a:custGeom>
            <a:avLst/>
            <a:gdLst>
              <a:gd name="connsiteX0" fmla="*/ 0 w 2070658"/>
              <a:gd name="connsiteY0" fmla="*/ 956646 h 1913291"/>
              <a:gd name="connsiteX1" fmla="*/ 1035329 w 2070658"/>
              <a:gd name="connsiteY1" fmla="*/ 0 h 1913291"/>
              <a:gd name="connsiteX2" fmla="*/ 2070658 w 2070658"/>
              <a:gd name="connsiteY2" fmla="*/ 956646 h 1913291"/>
              <a:gd name="connsiteX3" fmla="*/ 1035329 w 2070658"/>
              <a:gd name="connsiteY3" fmla="*/ 1913292 h 1913291"/>
              <a:gd name="connsiteX4" fmla="*/ 0 w 2070658"/>
              <a:gd name="connsiteY4" fmla="*/ 956646 h 1913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0658" h="1913291">
                <a:moveTo>
                  <a:pt x="0" y="956646"/>
                </a:moveTo>
                <a:cubicBezTo>
                  <a:pt x="0" y="428305"/>
                  <a:pt x="463533" y="0"/>
                  <a:pt x="1035329" y="0"/>
                </a:cubicBezTo>
                <a:cubicBezTo>
                  <a:pt x="1607125" y="0"/>
                  <a:pt x="2070658" y="428305"/>
                  <a:pt x="2070658" y="956646"/>
                </a:cubicBezTo>
                <a:cubicBezTo>
                  <a:pt x="2070658" y="1484987"/>
                  <a:pt x="1607125" y="1913292"/>
                  <a:pt x="1035329" y="1913292"/>
                </a:cubicBezTo>
                <a:cubicBezTo>
                  <a:pt x="463533" y="1913292"/>
                  <a:pt x="0" y="1484987"/>
                  <a:pt x="0" y="956646"/>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64201" tIns="341155" rIns="364201" bIns="341155" numCol="1" spcCol="1270" anchor="ctr" anchorCtr="0">
            <a:noAutofit/>
          </a:bodyPr>
          <a:lstStyle/>
          <a:p>
            <a:pPr lvl="0" algn="ctr" defTabSz="711200">
              <a:lnSpc>
                <a:spcPct val="90000"/>
              </a:lnSpc>
              <a:spcBef>
                <a:spcPct val="0"/>
              </a:spcBef>
              <a:spcAft>
                <a:spcPct val="35000"/>
              </a:spcAft>
            </a:pPr>
            <a:r>
              <a:rPr lang="fr-FR" sz="1400" kern="1200" dirty="0"/>
              <a:t>Inhibitrice</a:t>
            </a:r>
          </a:p>
        </p:txBody>
      </p:sp>
      <p:sp>
        <p:nvSpPr>
          <p:cNvPr id="31" name="Ellipse 30"/>
          <p:cNvSpPr/>
          <p:nvPr/>
        </p:nvSpPr>
        <p:spPr>
          <a:xfrm>
            <a:off x="1501919" y="4876768"/>
            <a:ext cx="271376" cy="361598"/>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2" name="Forme libre 31"/>
          <p:cNvSpPr/>
          <p:nvPr/>
        </p:nvSpPr>
        <p:spPr>
          <a:xfrm>
            <a:off x="143255" y="4052347"/>
            <a:ext cx="1279694" cy="1276599"/>
          </a:xfrm>
          <a:custGeom>
            <a:avLst/>
            <a:gdLst>
              <a:gd name="connsiteX0" fmla="*/ 0 w 1706259"/>
              <a:gd name="connsiteY0" fmla="*/ 861163 h 1722326"/>
              <a:gd name="connsiteX1" fmla="*/ 853130 w 1706259"/>
              <a:gd name="connsiteY1" fmla="*/ 0 h 1722326"/>
              <a:gd name="connsiteX2" fmla="*/ 1706260 w 1706259"/>
              <a:gd name="connsiteY2" fmla="*/ 861163 h 1722326"/>
              <a:gd name="connsiteX3" fmla="*/ 853130 w 1706259"/>
              <a:gd name="connsiteY3" fmla="*/ 1722326 h 1722326"/>
              <a:gd name="connsiteX4" fmla="*/ 0 w 1706259"/>
              <a:gd name="connsiteY4" fmla="*/ 861163 h 1722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6259" h="1722326">
                <a:moveTo>
                  <a:pt x="0" y="861163"/>
                </a:moveTo>
                <a:cubicBezTo>
                  <a:pt x="0" y="385556"/>
                  <a:pt x="381959" y="0"/>
                  <a:pt x="853130" y="0"/>
                </a:cubicBezTo>
                <a:cubicBezTo>
                  <a:pt x="1324301" y="0"/>
                  <a:pt x="1706260" y="385556"/>
                  <a:pt x="1706260" y="861163"/>
                </a:cubicBezTo>
                <a:cubicBezTo>
                  <a:pt x="1706260" y="1336770"/>
                  <a:pt x="1324301" y="1722326"/>
                  <a:pt x="853130" y="1722326"/>
                </a:cubicBezTo>
                <a:cubicBezTo>
                  <a:pt x="381959" y="1722326"/>
                  <a:pt x="0" y="1336770"/>
                  <a:pt x="0" y="861163"/>
                </a:cubicBezTo>
                <a:close/>
              </a:path>
            </a:pathLst>
          </a:cu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10836" tIns="313189" rIns="310836" bIns="313189" numCol="1" spcCol="1270" anchor="ctr" anchorCtr="0">
            <a:noAutofit/>
          </a:bodyPr>
          <a:lstStyle/>
          <a:p>
            <a:pPr lvl="0" algn="ctr" defTabSz="711200">
              <a:lnSpc>
                <a:spcPct val="90000"/>
              </a:lnSpc>
              <a:spcBef>
                <a:spcPct val="0"/>
              </a:spcBef>
              <a:spcAft>
                <a:spcPct val="35000"/>
              </a:spcAft>
            </a:pPr>
            <a:r>
              <a:rPr lang="fr-FR" sz="1400" kern="1200" dirty="0"/>
              <a:t>Pseudo-réponse</a:t>
            </a:r>
          </a:p>
        </p:txBody>
      </p:sp>
      <p:sp>
        <p:nvSpPr>
          <p:cNvPr id="33" name="Forme libre 32">
            <a:hlinkClick r:id="" action="ppaction://noaction"/>
          </p:cNvPr>
          <p:cNvSpPr/>
          <p:nvPr/>
        </p:nvSpPr>
        <p:spPr>
          <a:xfrm>
            <a:off x="6401549" y="2553203"/>
            <a:ext cx="2114388" cy="1974132"/>
          </a:xfrm>
          <a:custGeom>
            <a:avLst/>
            <a:gdLst>
              <a:gd name="connsiteX0" fmla="*/ 0 w 2333526"/>
              <a:gd name="connsiteY0" fmla="*/ 1166552 h 2333104"/>
              <a:gd name="connsiteX1" fmla="*/ 1166763 w 2333526"/>
              <a:gd name="connsiteY1" fmla="*/ 0 h 2333104"/>
              <a:gd name="connsiteX2" fmla="*/ 2333526 w 2333526"/>
              <a:gd name="connsiteY2" fmla="*/ 1166552 h 2333104"/>
              <a:gd name="connsiteX3" fmla="*/ 1166763 w 2333526"/>
              <a:gd name="connsiteY3" fmla="*/ 2333104 h 2333104"/>
              <a:gd name="connsiteX4" fmla="*/ 0 w 2333526"/>
              <a:gd name="connsiteY4" fmla="*/ 1166552 h 2333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3526" h="2333104">
                <a:moveTo>
                  <a:pt x="0" y="1166552"/>
                </a:moveTo>
                <a:cubicBezTo>
                  <a:pt x="0" y="522283"/>
                  <a:pt x="522378" y="0"/>
                  <a:pt x="1166763" y="0"/>
                </a:cubicBezTo>
                <a:cubicBezTo>
                  <a:pt x="1811148" y="0"/>
                  <a:pt x="2333526" y="522283"/>
                  <a:pt x="2333526" y="1166552"/>
                </a:cubicBezTo>
                <a:cubicBezTo>
                  <a:pt x="2333526" y="1810821"/>
                  <a:pt x="1811148" y="2333104"/>
                  <a:pt x="1166763" y="2333104"/>
                </a:cubicBezTo>
                <a:cubicBezTo>
                  <a:pt x="522378" y="2333104"/>
                  <a:pt x="0" y="1810821"/>
                  <a:pt x="0" y="1166552"/>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0" tIns="429305" rIns="0" bIns="429305" numCol="1" spcCol="1270" anchor="ctr" anchorCtr="0">
            <a:noAutofit/>
          </a:bodyPr>
          <a:lstStyle/>
          <a:p>
            <a:pPr lvl="0" algn="ctr" defTabSz="1022350">
              <a:lnSpc>
                <a:spcPct val="90000"/>
              </a:lnSpc>
              <a:spcBef>
                <a:spcPct val="0"/>
              </a:spcBef>
              <a:spcAft>
                <a:spcPct val="35000"/>
              </a:spcAft>
            </a:pPr>
            <a:r>
              <a:rPr lang="fr-FR" sz="2800" kern="1200" dirty="0">
                <a:solidFill>
                  <a:schemeClr val="tx1"/>
                </a:solidFill>
              </a:rPr>
              <a:t>Synergique</a:t>
            </a:r>
          </a:p>
        </p:txBody>
      </p:sp>
      <p:sp>
        <p:nvSpPr>
          <p:cNvPr id="34" name="Forme libre 33"/>
          <p:cNvSpPr/>
          <p:nvPr/>
        </p:nvSpPr>
        <p:spPr>
          <a:xfrm>
            <a:off x="422453" y="4720218"/>
            <a:ext cx="2275188" cy="799336"/>
          </a:xfrm>
          <a:custGeom>
            <a:avLst/>
            <a:gdLst>
              <a:gd name="connsiteX0" fmla="*/ 0 w 3033584"/>
              <a:gd name="connsiteY0" fmla="*/ 0 h 799336"/>
              <a:gd name="connsiteX1" fmla="*/ 3033584 w 3033584"/>
              <a:gd name="connsiteY1" fmla="*/ 0 h 799336"/>
              <a:gd name="connsiteX2" fmla="*/ 3033584 w 3033584"/>
              <a:gd name="connsiteY2" fmla="*/ 799336 h 799336"/>
              <a:gd name="connsiteX3" fmla="*/ 0 w 3033584"/>
              <a:gd name="connsiteY3" fmla="*/ 799336 h 799336"/>
              <a:gd name="connsiteX4" fmla="*/ 0 w 3033584"/>
              <a:gd name="connsiteY4" fmla="*/ 0 h 799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3584" h="799336">
                <a:moveTo>
                  <a:pt x="0" y="0"/>
                </a:moveTo>
                <a:lnTo>
                  <a:pt x="3033584" y="0"/>
                </a:lnTo>
                <a:lnTo>
                  <a:pt x="3033584" y="799336"/>
                </a:lnTo>
                <a:lnTo>
                  <a:pt x="0" y="79933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endParaRPr lang="fr-FR" sz="3800" kern="1200" dirty="0"/>
          </a:p>
        </p:txBody>
      </p:sp>
      <p:sp>
        <p:nvSpPr>
          <p:cNvPr id="35" name="Plus 34"/>
          <p:cNvSpPr/>
          <p:nvPr/>
        </p:nvSpPr>
        <p:spPr>
          <a:xfrm>
            <a:off x="7007339" y="4527335"/>
            <a:ext cx="643274" cy="592551"/>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Rectangle à coins arrondis 35"/>
          <p:cNvSpPr/>
          <p:nvPr/>
        </p:nvSpPr>
        <p:spPr>
          <a:xfrm>
            <a:off x="6142014" y="5328946"/>
            <a:ext cx="2602313" cy="10942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a:solidFill>
                  <a:schemeClr val="tx1"/>
                </a:solidFill>
              </a:rPr>
              <a:t>Généralisation</a:t>
            </a:r>
          </a:p>
        </p:txBody>
      </p:sp>
    </p:spTree>
    <p:extLst>
      <p:ext uri="{BB962C8B-B14F-4D97-AF65-F5344CB8AC3E}">
        <p14:creationId xmlns:p14="http://schemas.microsoft.com/office/powerpoint/2010/main" val="220538595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1" name="Forme libre 40"/>
          <p:cNvSpPr/>
          <p:nvPr/>
        </p:nvSpPr>
        <p:spPr>
          <a:xfrm>
            <a:off x="7209443" y="5802258"/>
            <a:ext cx="2275188" cy="799336"/>
          </a:xfrm>
          <a:custGeom>
            <a:avLst/>
            <a:gdLst>
              <a:gd name="connsiteX0" fmla="*/ 0 w 3033584"/>
              <a:gd name="connsiteY0" fmla="*/ 0 h 799336"/>
              <a:gd name="connsiteX1" fmla="*/ 3033584 w 3033584"/>
              <a:gd name="connsiteY1" fmla="*/ 0 h 799336"/>
              <a:gd name="connsiteX2" fmla="*/ 3033584 w 3033584"/>
              <a:gd name="connsiteY2" fmla="*/ 799336 h 799336"/>
              <a:gd name="connsiteX3" fmla="*/ 0 w 3033584"/>
              <a:gd name="connsiteY3" fmla="*/ 799336 h 799336"/>
              <a:gd name="connsiteX4" fmla="*/ 0 w 3033584"/>
              <a:gd name="connsiteY4" fmla="*/ 0 h 799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3584" h="799336">
                <a:moveTo>
                  <a:pt x="0" y="0"/>
                </a:moveTo>
                <a:lnTo>
                  <a:pt x="3033584" y="0"/>
                </a:lnTo>
                <a:lnTo>
                  <a:pt x="3033584" y="799336"/>
                </a:lnTo>
                <a:lnTo>
                  <a:pt x="0" y="79933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4780" tIns="144780" rIns="144780" bIns="144780" numCol="1" spcCol="1270" anchor="ctr" anchorCtr="0">
            <a:noAutofit/>
          </a:bodyPr>
          <a:lstStyle/>
          <a:p>
            <a:pPr algn="ctr" defTabSz="1689100">
              <a:lnSpc>
                <a:spcPct val="90000"/>
              </a:lnSpc>
              <a:spcBef>
                <a:spcPct val="0"/>
              </a:spcBef>
              <a:spcAft>
                <a:spcPct val="35000"/>
              </a:spcAft>
            </a:pPr>
            <a:endParaRPr lang="fr-FR" sz="1400" dirty="0"/>
          </a:p>
        </p:txBody>
      </p:sp>
      <p:sp>
        <p:nvSpPr>
          <p:cNvPr id="92" name="ZoneTexte 91"/>
          <p:cNvSpPr txBox="1"/>
          <p:nvPr/>
        </p:nvSpPr>
        <p:spPr>
          <a:xfrm>
            <a:off x="6407320" y="6488668"/>
            <a:ext cx="2371162" cy="369332"/>
          </a:xfrm>
          <a:prstGeom prst="rect">
            <a:avLst/>
          </a:prstGeom>
          <a:noFill/>
        </p:spPr>
        <p:txBody>
          <a:bodyPr wrap="none" rtlCol="0">
            <a:spAutoFit/>
          </a:bodyPr>
          <a:lstStyle/>
          <a:p>
            <a:r>
              <a:rPr lang="fr-FR" dirty="0"/>
              <a:t>Source : </a:t>
            </a:r>
            <a:r>
              <a:rPr lang="fr-FR" dirty="0" err="1"/>
              <a:t>Ottaviani</a:t>
            </a:r>
            <a:r>
              <a:rPr lang="fr-FR" dirty="0"/>
              <a:t>, 2015.</a:t>
            </a:r>
          </a:p>
        </p:txBody>
      </p:sp>
      <p:sp>
        <p:nvSpPr>
          <p:cNvPr id="2" name="Titre 1"/>
          <p:cNvSpPr>
            <a:spLocks noGrp="1"/>
          </p:cNvSpPr>
          <p:nvPr>
            <p:ph type="title"/>
          </p:nvPr>
        </p:nvSpPr>
        <p:spPr/>
        <p:txBody>
          <a:bodyPr anchor="ctr"/>
          <a:lstStyle/>
          <a:p>
            <a:r>
              <a:rPr lang="fr-FR" dirty="0" smtClean="0"/>
              <a:t>Une hybridation méthodologique</a:t>
            </a:r>
            <a:endParaRPr lang="fr-FR"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8349" b="4697"/>
          <a:stretch/>
        </p:blipFill>
        <p:spPr bwMode="auto">
          <a:xfrm>
            <a:off x="827584" y="1447800"/>
            <a:ext cx="7621587" cy="4754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43680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pour une image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31640" y="476672"/>
            <a:ext cx="7128792" cy="6984776"/>
          </a:xfrm>
        </p:spPr>
      </p:pic>
      <p:sp>
        <p:nvSpPr>
          <p:cNvPr id="10" name="Titre 9"/>
          <p:cNvSpPr>
            <a:spLocks noGrp="1"/>
          </p:cNvSpPr>
          <p:nvPr>
            <p:ph type="title"/>
          </p:nvPr>
        </p:nvSpPr>
        <p:spPr>
          <a:xfrm>
            <a:off x="1900362" y="404664"/>
            <a:ext cx="6786438" cy="703262"/>
          </a:xfrm>
        </p:spPr>
        <p:txBody>
          <a:bodyPr anchor="ctr"/>
          <a:lstStyle/>
          <a:p>
            <a:r>
              <a:rPr lang="fr-FR" dirty="0" smtClean="0"/>
              <a:t>Les 8 dimensions d’IBEST</a:t>
            </a:r>
            <a:endParaRPr lang="fr-FR" dirty="0"/>
          </a:p>
        </p:txBody>
      </p:sp>
      <p:pic>
        <p:nvPicPr>
          <p:cNvPr id="4" name="Picture 2" descr="O:\M180000_POLE PILOTAGE ET TRANS NUM\MSIP_Interne\12_iconotheque\Logotheque\Partenaires\Chaire-Paix-economique-noi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186" y="6165304"/>
            <a:ext cx="1603058" cy="395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70172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defRPr/>
            </a:pPr>
            <a:fld id="{7354EFBA-DCDC-48B3-849C-59D67CFC6076}" type="datetime1">
              <a:rPr lang="fr-FR" sz="1200" smtClean="0"/>
              <a:t>30/06/2023</a:t>
            </a:fld>
            <a:endParaRPr lang="fr-FR" sz="1200" dirty="0"/>
          </a:p>
        </p:txBody>
      </p:sp>
      <p:sp>
        <p:nvSpPr>
          <p:cNvPr id="3" name="Titre 2"/>
          <p:cNvSpPr>
            <a:spLocks noGrp="1"/>
          </p:cNvSpPr>
          <p:nvPr>
            <p:ph type="title"/>
          </p:nvPr>
        </p:nvSpPr>
        <p:spPr/>
        <p:txBody>
          <a:bodyPr/>
          <a:lstStyle/>
          <a:p>
            <a:endParaRPr lang="fr-FR"/>
          </a:p>
        </p:txBody>
      </p:sp>
      <p:pic>
        <p:nvPicPr>
          <p:cNvPr id="1026" name="Picture 2" descr="\\servdata\travail$\100000\100100\100102\_Observation\02.BienEtre_BV_IBEST\00_IBEST\IBEST2\Dessin\Mandala\IBEST_MandalaCompletV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255"/>
            <a:ext cx="9756576" cy="6898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29812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0" y="2225675"/>
            <a:ext cx="4078515" cy="1362075"/>
          </a:xfrm>
        </p:spPr>
        <p:txBody>
          <a:bodyPr/>
          <a:lstStyle/>
          <a:p>
            <a:r>
              <a:rPr lang="fr-FR" sz="5400" cap="small" dirty="0" smtClean="0"/>
              <a:t>usages </a:t>
            </a:r>
            <a:r>
              <a:rPr lang="fr-FR" sz="5400" cap="small" dirty="0"/>
              <a:t>et impacts </a:t>
            </a:r>
            <a:r>
              <a:rPr lang="fr-FR" sz="5400" cap="small" dirty="0" smtClean="0"/>
              <a:t>d’</a:t>
            </a:r>
            <a:r>
              <a:rPr lang="fr-FR" sz="5400" cap="small" dirty="0" err="1" smtClean="0"/>
              <a:t>ibest</a:t>
            </a:r>
            <a:endParaRPr lang="fr-FR" sz="5400" dirty="0"/>
          </a:p>
        </p:txBody>
      </p:sp>
      <p:sp>
        <p:nvSpPr>
          <p:cNvPr id="3" name="Espace réservé du texte 2"/>
          <p:cNvSpPr>
            <a:spLocks noGrp="1"/>
          </p:cNvSpPr>
          <p:nvPr>
            <p:ph type="body" idx="1"/>
          </p:nvPr>
        </p:nvSpPr>
        <p:spPr/>
        <p:txBody>
          <a:bodyPr/>
          <a:lstStyle/>
          <a:p>
            <a:endParaRPr lang="fr-FR"/>
          </a:p>
        </p:txBody>
      </p:sp>
      <p:sp>
        <p:nvSpPr>
          <p:cNvPr id="4" name="Espace réservé du texte 3"/>
          <p:cNvSpPr>
            <a:spLocks noGrp="1"/>
          </p:cNvSpPr>
          <p:nvPr>
            <p:ph type="body" sz="quarter" idx="10"/>
          </p:nvPr>
        </p:nvSpPr>
        <p:spPr/>
        <p:txBody>
          <a:bodyPr/>
          <a:lstStyle/>
          <a:p>
            <a:r>
              <a:rPr lang="fr-FR" dirty="0"/>
              <a:t>3</a:t>
            </a:r>
          </a:p>
        </p:txBody>
      </p:sp>
    </p:spTree>
    <p:extLst>
      <p:ext uri="{BB962C8B-B14F-4D97-AF65-F5344CB8AC3E}">
        <p14:creationId xmlns:p14="http://schemas.microsoft.com/office/powerpoint/2010/main" val="27597341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370931" y="140793"/>
            <a:ext cx="5657453" cy="646331"/>
          </a:xfrm>
          <a:prstGeom prst="rect">
            <a:avLst/>
          </a:prstGeom>
          <a:noFill/>
        </p:spPr>
        <p:txBody>
          <a:bodyPr wrap="square" rtlCol="0">
            <a:spAutoFit/>
          </a:bodyPr>
          <a:lstStyle/>
          <a:p>
            <a:pPr algn="ctr" fontAlgn="base">
              <a:spcBef>
                <a:spcPct val="0"/>
              </a:spcBef>
              <a:spcAft>
                <a:spcPct val="0"/>
              </a:spcAft>
            </a:pPr>
            <a:r>
              <a:rPr lang="fr-FR" sz="3600" b="1" cap="small" dirty="0" smtClean="0">
                <a:latin typeface="+mj-lt"/>
                <a:ea typeface="+mj-ea"/>
                <a:cs typeface="+mj-cs"/>
              </a:rPr>
              <a:t>généralités</a:t>
            </a:r>
            <a:endParaRPr lang="fr-FR" sz="3600" b="1" cap="small" dirty="0">
              <a:latin typeface="+mj-lt"/>
              <a:ea typeface="+mj-ea"/>
              <a:cs typeface="+mj-cs"/>
            </a:endParaRPr>
          </a:p>
        </p:txBody>
      </p:sp>
      <p:sp>
        <p:nvSpPr>
          <p:cNvPr id="3" name="ZoneTexte 2"/>
          <p:cNvSpPr txBox="1"/>
          <p:nvPr/>
        </p:nvSpPr>
        <p:spPr>
          <a:xfrm>
            <a:off x="440014" y="1628800"/>
            <a:ext cx="8208912" cy="4124206"/>
          </a:xfrm>
          <a:prstGeom prst="rect">
            <a:avLst/>
          </a:prstGeom>
          <a:noFill/>
        </p:spPr>
        <p:txBody>
          <a:bodyPr wrap="square" rtlCol="0">
            <a:spAutoFit/>
          </a:bodyPr>
          <a:lstStyle/>
          <a:p>
            <a:pPr marL="0" lvl="1" algn="just"/>
            <a:r>
              <a:rPr lang="fr-FR" sz="2000" b="1" dirty="0" smtClean="0">
                <a:solidFill>
                  <a:srgbClr val="000000"/>
                </a:solidFill>
              </a:rPr>
              <a:t>Une objectivation des 8 dimensions du bien-être </a:t>
            </a:r>
            <a:endParaRPr lang="fr-FR" b="1" dirty="0" smtClean="0">
              <a:solidFill>
                <a:srgbClr val="000000"/>
              </a:solidFill>
            </a:endParaRPr>
          </a:p>
          <a:p>
            <a:pPr marL="0" lvl="1" algn="just"/>
            <a:r>
              <a:rPr lang="fr-FR" dirty="0" smtClean="0">
                <a:solidFill>
                  <a:srgbClr val="000000"/>
                </a:solidFill>
              </a:rPr>
              <a:t>bien-être / qualité de vie / bien-vivre sont des enjeux de toutes les politiques publiques mais… ils sont rarement définis et jamais mesurés de manière globale </a:t>
            </a:r>
          </a:p>
          <a:p>
            <a:pPr marL="285750" lvl="1" indent="-285750" algn="just">
              <a:buFont typeface="Wingdings"/>
              <a:buChar char="à"/>
            </a:pPr>
            <a:r>
              <a:rPr lang="fr-FR" dirty="0" smtClean="0">
                <a:solidFill>
                  <a:srgbClr val="000000"/>
                </a:solidFill>
              </a:rPr>
              <a:t>IBEST donne </a:t>
            </a:r>
            <a:r>
              <a:rPr lang="fr-FR" b="1" dirty="0" smtClean="0">
                <a:solidFill>
                  <a:srgbClr val="000000"/>
                </a:solidFill>
              </a:rPr>
              <a:t>une</a:t>
            </a:r>
            <a:r>
              <a:rPr lang="fr-FR" dirty="0" smtClean="0">
                <a:solidFill>
                  <a:srgbClr val="000000"/>
                </a:solidFill>
              </a:rPr>
              <a:t> définition ET des outils de mesure (indicateurs)</a:t>
            </a:r>
          </a:p>
          <a:p>
            <a:pPr algn="just"/>
            <a:endParaRPr lang="fr-FR" b="1" dirty="0" smtClean="0">
              <a:solidFill>
                <a:srgbClr val="000000"/>
              </a:solidFill>
            </a:endParaRPr>
          </a:p>
          <a:p>
            <a:pPr algn="just"/>
            <a:r>
              <a:rPr lang="fr-FR" sz="2000" b="1" dirty="0">
                <a:solidFill>
                  <a:srgbClr val="000000"/>
                </a:solidFill>
              </a:rPr>
              <a:t>De nouvelles </a:t>
            </a:r>
            <a:r>
              <a:rPr lang="fr-FR" sz="2000" b="1" dirty="0" smtClean="0">
                <a:solidFill>
                  <a:srgbClr val="000000"/>
                </a:solidFill>
              </a:rPr>
              <a:t>données et </a:t>
            </a:r>
            <a:r>
              <a:rPr lang="fr-FR" sz="2000" b="1" dirty="0">
                <a:solidFill>
                  <a:srgbClr val="000000"/>
                </a:solidFill>
              </a:rPr>
              <a:t>connaissances pour éclairer les angles morts de </a:t>
            </a:r>
            <a:r>
              <a:rPr lang="fr-FR" sz="2000" b="1" dirty="0" smtClean="0">
                <a:solidFill>
                  <a:srgbClr val="000000"/>
                </a:solidFill>
              </a:rPr>
              <a:t>l’observation et de l’évaluation </a:t>
            </a:r>
            <a:endParaRPr lang="fr-FR" sz="2000" b="1" dirty="0">
              <a:solidFill>
                <a:srgbClr val="000000"/>
              </a:solidFill>
            </a:endParaRPr>
          </a:p>
          <a:p>
            <a:pPr lvl="1" algn="just"/>
            <a:endParaRPr lang="fr-FR" i="1" dirty="0">
              <a:solidFill>
                <a:srgbClr val="000000"/>
              </a:solidFill>
            </a:endParaRPr>
          </a:p>
          <a:p>
            <a:pPr algn="just"/>
            <a:r>
              <a:rPr lang="fr-FR" sz="2000" b="1" dirty="0" smtClean="0">
                <a:solidFill>
                  <a:srgbClr val="000000"/>
                </a:solidFill>
              </a:rPr>
              <a:t>Un nouveau référentiel pour interroger nos politiques publiques  </a:t>
            </a:r>
            <a:endParaRPr lang="fr-FR" b="1" dirty="0" smtClean="0">
              <a:solidFill>
                <a:srgbClr val="000000"/>
              </a:solidFill>
            </a:endParaRPr>
          </a:p>
          <a:p>
            <a:pPr algn="just"/>
            <a:r>
              <a:rPr lang="fr-FR" dirty="0" smtClean="0">
                <a:solidFill>
                  <a:srgbClr val="000000"/>
                </a:solidFill>
              </a:rPr>
              <a:t>permet de réinterroger les politiques publiques à l’aune du bien-être (lien social, richesses monétaires et non monétaires, satisfaction, aspirations… ) </a:t>
            </a:r>
          </a:p>
          <a:p>
            <a:pPr algn="just"/>
            <a:endParaRPr lang="fr-FR" dirty="0">
              <a:solidFill>
                <a:srgbClr val="000000"/>
              </a:solidFill>
              <a:sym typeface="Wingdings" panose="05000000000000000000" pitchFamily="2" charset="2"/>
            </a:endParaRPr>
          </a:p>
          <a:p>
            <a:pPr algn="just"/>
            <a:r>
              <a:rPr lang="fr-FR" sz="2000" b="1" dirty="0">
                <a:solidFill>
                  <a:srgbClr val="000000"/>
                </a:solidFill>
                <a:sym typeface="Wingdings" panose="05000000000000000000" pitchFamily="2" charset="2"/>
              </a:rPr>
              <a:t>Un outil de dialogue citoyen, qui alimente le débat public</a:t>
            </a:r>
          </a:p>
        </p:txBody>
      </p:sp>
    </p:spTree>
    <p:extLst>
      <p:ext uri="{BB962C8B-B14F-4D97-AF65-F5344CB8AC3E}">
        <p14:creationId xmlns:p14="http://schemas.microsoft.com/office/powerpoint/2010/main" val="3748751404"/>
      </p:ext>
    </p:extLst>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smtClean="0"/>
              <a:t>Compléments d’observation</a:t>
            </a:r>
            <a:endParaRPr lang="fr-FR" sz="2800" dirty="0"/>
          </a:p>
        </p:txBody>
      </p:sp>
      <p:sp>
        <p:nvSpPr>
          <p:cNvPr id="7" name="Espace réservé du texte 6"/>
          <p:cNvSpPr>
            <a:spLocks noGrp="1"/>
          </p:cNvSpPr>
          <p:nvPr>
            <p:ph type="body" idx="1"/>
          </p:nvPr>
        </p:nvSpPr>
        <p:spPr/>
        <p:txBody>
          <a:bodyPr/>
          <a:lstStyle/>
          <a:p>
            <a:endParaRPr lang="fr-FR" dirty="0"/>
          </a:p>
        </p:txBody>
      </p:sp>
      <p:sp>
        <p:nvSpPr>
          <p:cNvPr id="4" name="Espace réservé du texte 3"/>
          <p:cNvSpPr>
            <a:spLocks noGrp="1"/>
          </p:cNvSpPr>
          <p:nvPr>
            <p:ph type="body" sz="quarter" idx="10"/>
          </p:nvPr>
        </p:nvSpPr>
        <p:spPr/>
        <p:txBody>
          <a:bodyPr/>
          <a:lstStyle/>
          <a:p>
            <a:r>
              <a:rPr lang="fr-FR" dirty="0"/>
              <a:t>1</a:t>
            </a:r>
          </a:p>
        </p:txBody>
      </p:sp>
      <p:sp>
        <p:nvSpPr>
          <p:cNvPr id="6" name="Espace réservé du texte 5"/>
          <p:cNvSpPr>
            <a:spLocks noGrp="1"/>
          </p:cNvSpPr>
          <p:nvPr>
            <p:ph type="body" sz="quarter" idx="11"/>
          </p:nvPr>
        </p:nvSpPr>
        <p:spPr/>
        <p:txBody>
          <a:bodyPr/>
          <a:lstStyle/>
          <a:p>
            <a:r>
              <a:rPr lang="fr-FR" dirty="0"/>
              <a:t>3</a:t>
            </a:r>
          </a:p>
        </p:txBody>
      </p:sp>
    </p:spTree>
    <p:extLst>
      <p:ext uri="{BB962C8B-B14F-4D97-AF65-F5344CB8AC3E}">
        <p14:creationId xmlns:p14="http://schemas.microsoft.com/office/powerpoint/2010/main" val="30697858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907704" y="133450"/>
            <a:ext cx="6786438" cy="703262"/>
          </a:xfrm>
        </p:spPr>
        <p:txBody>
          <a:bodyPr anchor="ctr"/>
          <a:lstStyle/>
          <a:p>
            <a:r>
              <a:rPr lang="fr-FR" dirty="0" smtClean="0"/>
              <a:t>Une approche </a:t>
            </a:r>
            <a:r>
              <a:rPr lang="fr-FR" i="1" dirty="0" smtClean="0"/>
              <a:t>globale</a:t>
            </a:r>
            <a:r>
              <a:rPr lang="fr-FR" dirty="0" smtClean="0"/>
              <a:t> des personnes</a:t>
            </a:r>
            <a:endParaRPr lang="fr-FR" dirty="0"/>
          </a:p>
        </p:txBody>
      </p:sp>
      <p:sp>
        <p:nvSpPr>
          <p:cNvPr id="2" name="ZoneTexte 1"/>
          <p:cNvSpPr txBox="1"/>
          <p:nvPr/>
        </p:nvSpPr>
        <p:spPr>
          <a:xfrm>
            <a:off x="683568" y="1916832"/>
            <a:ext cx="8010574" cy="3724096"/>
          </a:xfrm>
          <a:prstGeom prst="rect">
            <a:avLst/>
          </a:prstGeom>
          <a:noFill/>
        </p:spPr>
        <p:txBody>
          <a:bodyPr wrap="square" rtlCol="0">
            <a:spAutoFit/>
          </a:bodyPr>
          <a:lstStyle/>
          <a:p>
            <a:pPr marL="0" lvl="1" algn="just"/>
            <a:r>
              <a:rPr lang="fr-FR" sz="2000" dirty="0">
                <a:solidFill>
                  <a:srgbClr val="000000"/>
                </a:solidFill>
              </a:rPr>
              <a:t>Un besoin croissant de transversalité</a:t>
            </a:r>
          </a:p>
          <a:p>
            <a:pPr marL="0" lvl="1" algn="just"/>
            <a:endParaRPr lang="fr-FR" sz="2000" dirty="0">
              <a:solidFill>
                <a:srgbClr val="000000"/>
              </a:solidFill>
            </a:endParaRPr>
          </a:p>
          <a:p>
            <a:pPr marL="0" lvl="1" algn="just"/>
            <a:r>
              <a:rPr lang="fr-FR" sz="2000" dirty="0">
                <a:solidFill>
                  <a:srgbClr val="000000"/>
                </a:solidFill>
              </a:rPr>
              <a:t>Peu d’enquêtes </a:t>
            </a:r>
            <a:r>
              <a:rPr lang="fr-FR" sz="2000" dirty="0" smtClean="0">
                <a:solidFill>
                  <a:srgbClr val="000000"/>
                </a:solidFill>
              </a:rPr>
              <a:t>existantes adaptées aux besoins locaux</a:t>
            </a:r>
          </a:p>
          <a:p>
            <a:pPr marL="0" lvl="1" algn="just"/>
            <a:endParaRPr lang="fr-FR" sz="2000" dirty="0">
              <a:solidFill>
                <a:srgbClr val="000000"/>
              </a:solidFill>
            </a:endParaRPr>
          </a:p>
          <a:p>
            <a:pPr marL="0" lvl="1" algn="just"/>
            <a:r>
              <a:rPr lang="fr-FR" sz="2000" dirty="0" smtClean="0">
                <a:solidFill>
                  <a:srgbClr val="000000"/>
                </a:solidFill>
              </a:rPr>
              <a:t>Mieux connaître les </a:t>
            </a:r>
            <a:r>
              <a:rPr lang="fr-FR" sz="2000" dirty="0" err="1" smtClean="0">
                <a:solidFill>
                  <a:srgbClr val="000000"/>
                </a:solidFill>
              </a:rPr>
              <a:t>métropolitain·es</a:t>
            </a:r>
            <a:r>
              <a:rPr lang="fr-FR" sz="2000" dirty="0" smtClean="0">
                <a:solidFill>
                  <a:srgbClr val="000000"/>
                </a:solidFill>
              </a:rPr>
              <a:t> à l’heure où le service public s’efforce de s’adapter aux </a:t>
            </a:r>
            <a:r>
              <a:rPr lang="fr-FR" sz="2000" dirty="0" err="1" smtClean="0">
                <a:solidFill>
                  <a:srgbClr val="000000"/>
                </a:solidFill>
              </a:rPr>
              <a:t>usager·es</a:t>
            </a:r>
            <a:endParaRPr lang="fr-FR" sz="2000" dirty="0">
              <a:solidFill>
                <a:srgbClr val="000000"/>
              </a:solidFill>
            </a:endParaRPr>
          </a:p>
          <a:p>
            <a:pPr marL="0" lvl="1" algn="just"/>
            <a:endParaRPr lang="fr-FR" sz="2000" dirty="0">
              <a:solidFill>
                <a:srgbClr val="000000"/>
              </a:solidFill>
            </a:endParaRPr>
          </a:p>
          <a:p>
            <a:pPr marL="0" lvl="1" algn="just"/>
            <a:r>
              <a:rPr lang="fr-FR" sz="2000" dirty="0">
                <a:solidFill>
                  <a:srgbClr val="000000"/>
                </a:solidFill>
              </a:rPr>
              <a:t>Des questionnements  « simples </a:t>
            </a:r>
            <a:r>
              <a:rPr lang="fr-FR" sz="2000" dirty="0" smtClean="0">
                <a:solidFill>
                  <a:srgbClr val="000000"/>
                </a:solidFill>
              </a:rPr>
              <a:t>», en lien avec les modes de vie </a:t>
            </a:r>
            <a:r>
              <a:rPr lang="fr-FR" sz="2000" dirty="0">
                <a:solidFill>
                  <a:srgbClr val="000000"/>
                </a:solidFill>
              </a:rPr>
              <a:t>: l’argent fait-il le bien-être ? </a:t>
            </a:r>
            <a:r>
              <a:rPr lang="fr-FR" sz="2000" dirty="0" smtClean="0">
                <a:solidFill>
                  <a:srgbClr val="000000"/>
                </a:solidFill>
              </a:rPr>
              <a:t>Quelle fréquentation de la montagne par les </a:t>
            </a:r>
            <a:r>
              <a:rPr lang="fr-FR" sz="2000" dirty="0" err="1" smtClean="0">
                <a:solidFill>
                  <a:srgbClr val="000000"/>
                </a:solidFill>
              </a:rPr>
              <a:t>métropolitain·es</a:t>
            </a:r>
            <a:r>
              <a:rPr lang="fr-FR" sz="2000" dirty="0" smtClean="0">
                <a:solidFill>
                  <a:srgbClr val="000000"/>
                </a:solidFill>
              </a:rPr>
              <a:t> et pourquoi ? </a:t>
            </a:r>
            <a:endParaRPr lang="fr-FR" sz="2000" dirty="0">
              <a:solidFill>
                <a:srgbClr val="000000"/>
              </a:solidFill>
            </a:endParaRPr>
          </a:p>
          <a:p>
            <a:endParaRPr lang="fr-FR" dirty="0"/>
          </a:p>
          <a:p>
            <a:endParaRPr lang="fr-FR" dirty="0"/>
          </a:p>
        </p:txBody>
      </p:sp>
    </p:spTree>
    <p:extLst>
      <p:ext uri="{BB962C8B-B14F-4D97-AF65-F5344CB8AC3E}">
        <p14:creationId xmlns:p14="http://schemas.microsoft.com/office/powerpoint/2010/main" val="1815295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067944" y="1772817"/>
            <a:ext cx="5256584" cy="1814934"/>
          </a:xfrm>
        </p:spPr>
        <p:txBody>
          <a:bodyPr/>
          <a:lstStyle/>
          <a:p>
            <a:pPr algn="ctr"/>
            <a:r>
              <a:rPr lang="fr-FR" sz="4000" dirty="0" smtClean="0">
                <a:latin typeface="+mn-lt"/>
              </a:rPr>
              <a:t>CHANGER D’INDICATEUR, CHANGER DE MODÈLE ?</a:t>
            </a:r>
            <a:endParaRPr lang="fr-FR" sz="4000" cap="none" dirty="0">
              <a:latin typeface="+mn-lt"/>
            </a:endParaRPr>
          </a:p>
        </p:txBody>
      </p:sp>
      <p:sp>
        <p:nvSpPr>
          <p:cNvPr id="4" name="Espace réservé du texte 3"/>
          <p:cNvSpPr>
            <a:spLocks noGrp="1"/>
          </p:cNvSpPr>
          <p:nvPr>
            <p:ph type="body" sz="quarter" idx="10"/>
          </p:nvPr>
        </p:nvSpPr>
        <p:spPr/>
        <p:txBody>
          <a:bodyPr/>
          <a:lstStyle/>
          <a:p>
            <a:r>
              <a:rPr lang="fr-FR" dirty="0" smtClean="0"/>
              <a:t>1</a:t>
            </a:r>
            <a:endParaRPr lang="fr-FR" dirty="0"/>
          </a:p>
        </p:txBody>
      </p:sp>
      <p:sp>
        <p:nvSpPr>
          <p:cNvPr id="5" name="Espace réservé du texte 4"/>
          <p:cNvSpPr>
            <a:spLocks noGrp="1"/>
          </p:cNvSpPr>
          <p:nvPr>
            <p:ph type="body" idx="1"/>
          </p:nvPr>
        </p:nvSpPr>
        <p:spPr/>
        <p:txBody>
          <a:bodyPr/>
          <a:lstStyle/>
          <a:p>
            <a:endParaRPr lang="fr-FR"/>
          </a:p>
        </p:txBody>
      </p:sp>
    </p:spTree>
    <p:extLst>
      <p:ext uri="{BB962C8B-B14F-4D97-AF65-F5344CB8AC3E}">
        <p14:creationId xmlns:p14="http://schemas.microsoft.com/office/powerpoint/2010/main" val="2736944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907704" y="116632"/>
            <a:ext cx="6786438" cy="703262"/>
          </a:xfrm>
        </p:spPr>
        <p:txBody>
          <a:bodyPr anchor="ctr"/>
          <a:lstStyle/>
          <a:p>
            <a:r>
              <a:rPr lang="fr-FR" dirty="0" smtClean="0"/>
              <a:t>Des données locales nouvelles…</a:t>
            </a:r>
            <a:endParaRPr lang="fr-FR" dirty="0"/>
          </a:p>
        </p:txBody>
      </p:sp>
      <p:pic>
        <p:nvPicPr>
          <p:cNvPr id="4098" name="Picture 2" descr="\\servdata\travail$\100000\100100\100102\_Observation\02.BienEtre_BV_IBEST\00_IBEST\IBEST2\Fiches_dimensions\EnvtNat\IBEST-envt.fnau\IBEST2018preoccupationsenv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736" y="1113211"/>
            <a:ext cx="6589290" cy="5453586"/>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323528" y="1699067"/>
            <a:ext cx="2123678" cy="1200329"/>
          </a:xfrm>
          <a:prstGeom prst="rect">
            <a:avLst/>
          </a:prstGeom>
          <a:noFill/>
        </p:spPr>
        <p:txBody>
          <a:bodyPr wrap="square" rtlCol="0">
            <a:spAutoFit/>
          </a:bodyPr>
          <a:lstStyle/>
          <a:p>
            <a:r>
              <a:rPr lang="fr-FR" dirty="0" smtClean="0"/>
              <a:t>Parmi les problèmes suivants, quels sont ceux qui vous préoccupent le plus ?</a:t>
            </a:r>
            <a:endParaRPr lang="fr-FR" dirty="0"/>
          </a:p>
        </p:txBody>
      </p:sp>
      <p:sp>
        <p:nvSpPr>
          <p:cNvPr id="5" name="Ellipse 4"/>
          <p:cNvSpPr/>
          <p:nvPr/>
        </p:nvSpPr>
        <p:spPr>
          <a:xfrm>
            <a:off x="5076056" y="1101546"/>
            <a:ext cx="1366753" cy="822009"/>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r-FR"/>
          </a:p>
        </p:txBody>
      </p:sp>
    </p:spTree>
    <p:extLst>
      <p:ext uri="{BB962C8B-B14F-4D97-AF65-F5344CB8AC3E}">
        <p14:creationId xmlns:p14="http://schemas.microsoft.com/office/powerpoint/2010/main" val="12741934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907704" y="133450"/>
            <a:ext cx="6786438" cy="703262"/>
          </a:xfrm>
        </p:spPr>
        <p:txBody>
          <a:bodyPr/>
          <a:lstStyle/>
          <a:p>
            <a:r>
              <a:rPr lang="fr-FR" dirty="0" smtClean="0"/>
              <a:t>Des données nouvelles… et une nouvelle manière de les traiter</a:t>
            </a:r>
            <a:endParaRPr lang="fr-FR" dirty="0"/>
          </a:p>
        </p:txBody>
      </p:sp>
      <p:sp>
        <p:nvSpPr>
          <p:cNvPr id="4" name="ZoneTexte 3"/>
          <p:cNvSpPr txBox="1"/>
          <p:nvPr/>
        </p:nvSpPr>
        <p:spPr>
          <a:xfrm>
            <a:off x="7810909" y="870478"/>
            <a:ext cx="1313581" cy="461665"/>
          </a:xfrm>
          <a:prstGeom prst="rect">
            <a:avLst/>
          </a:prstGeom>
          <a:noFill/>
        </p:spPr>
        <p:txBody>
          <a:bodyPr wrap="square" rtlCol="0">
            <a:spAutoFit/>
          </a:bodyPr>
          <a:lstStyle/>
          <a:p>
            <a:pPr algn="r"/>
            <a:r>
              <a:rPr lang="fr-FR" sz="2400" b="1" dirty="0" smtClean="0">
                <a:solidFill>
                  <a:schemeClr val="bg2">
                    <a:lumMod val="90000"/>
                  </a:schemeClr>
                </a:solidFill>
              </a:rPr>
              <a:t>Insee</a:t>
            </a:r>
            <a:endParaRPr lang="fr-FR" b="1" dirty="0">
              <a:solidFill>
                <a:schemeClr val="bg2">
                  <a:lumMod val="90000"/>
                </a:schemeClr>
              </a:solidFill>
            </a:endParaRPr>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1119" r="1441"/>
          <a:stretch/>
        </p:blipFill>
        <p:spPr bwMode="auto">
          <a:xfrm>
            <a:off x="170543" y="2008847"/>
            <a:ext cx="7998342" cy="4588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6795338" y="4544833"/>
            <a:ext cx="3501008" cy="1125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7108266" y="1188127"/>
            <a:ext cx="1961653" cy="1169551"/>
          </a:xfrm>
          <a:prstGeom prst="rect">
            <a:avLst/>
          </a:prstGeom>
          <a:solidFill>
            <a:schemeClr val="bg2">
              <a:lumMod val="90000"/>
            </a:schemeClr>
          </a:solidFill>
        </p:spPr>
        <p:txBody>
          <a:bodyPr wrap="square">
            <a:spAutoFit/>
          </a:bodyPr>
          <a:lstStyle/>
          <a:p>
            <a:r>
              <a:rPr lang="fr-FR" sz="1400" dirty="0" smtClean="0"/>
              <a:t>14</a:t>
            </a:r>
            <a:r>
              <a:rPr lang="fr-FR" sz="1400" dirty="0"/>
              <a:t>% des habitants de la métropole disposent de moins de 1500 € par mois par foyer</a:t>
            </a:r>
          </a:p>
        </p:txBody>
      </p:sp>
    </p:spTree>
    <p:extLst>
      <p:ext uri="{BB962C8B-B14F-4D97-AF65-F5344CB8AC3E}">
        <p14:creationId xmlns:p14="http://schemas.microsoft.com/office/powerpoint/2010/main" val="2665518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re 2"/>
          <p:cNvSpPr>
            <a:spLocks noGrp="1"/>
          </p:cNvSpPr>
          <p:nvPr>
            <p:ph type="title"/>
          </p:nvPr>
        </p:nvSpPr>
        <p:spPr>
          <a:xfrm>
            <a:off x="2195736" y="134603"/>
            <a:ext cx="5832648" cy="703262"/>
          </a:xfrm>
        </p:spPr>
        <p:txBody>
          <a:bodyPr/>
          <a:lstStyle/>
          <a:p>
            <a:r>
              <a:rPr lang="fr-FR" dirty="0">
                <a:cs typeface="Arial"/>
              </a:rPr>
              <a:t>Des croisements de données riches de </a:t>
            </a:r>
            <a:r>
              <a:rPr lang="fr-FR" dirty="0" smtClean="0">
                <a:cs typeface="Arial"/>
              </a:rPr>
              <a:t>sens</a:t>
            </a:r>
            <a:endParaRPr lang="fr-FR"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529" y="2358213"/>
            <a:ext cx="4785509" cy="3375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293530" y="1434883"/>
            <a:ext cx="4998550" cy="923330"/>
          </a:xfrm>
          <a:prstGeom prst="rect">
            <a:avLst/>
          </a:prstGeom>
          <a:noFill/>
        </p:spPr>
        <p:txBody>
          <a:bodyPr wrap="square" rtlCol="0">
            <a:spAutoFit/>
          </a:bodyPr>
          <a:lstStyle/>
          <a:p>
            <a:r>
              <a:rPr lang="fr-FR" b="1" dirty="0" smtClean="0"/>
              <a:t>Des données corrélées: </a:t>
            </a:r>
          </a:p>
          <a:p>
            <a:r>
              <a:rPr lang="fr-FR" dirty="0" smtClean="0"/>
              <a:t>santé, genre, CSP, diplôme, </a:t>
            </a:r>
          </a:p>
          <a:p>
            <a:r>
              <a:rPr lang="fr-FR" dirty="0" smtClean="0"/>
              <a:t>Sociabilité, etc. </a:t>
            </a:r>
            <a:endParaRPr lang="fr-FR" dirty="0"/>
          </a:p>
        </p:txBody>
      </p:sp>
      <p:grpSp>
        <p:nvGrpSpPr>
          <p:cNvPr id="5" name="Groupe 4"/>
          <p:cNvGrpSpPr/>
          <p:nvPr/>
        </p:nvGrpSpPr>
        <p:grpSpPr>
          <a:xfrm>
            <a:off x="5364088" y="1484784"/>
            <a:ext cx="3531398" cy="3421267"/>
            <a:chOff x="5364088" y="2935083"/>
            <a:chExt cx="3531398" cy="3421267"/>
          </a:xfrm>
        </p:grpSpPr>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64088" y="3346847"/>
              <a:ext cx="3202420" cy="30095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5380718" y="2935083"/>
              <a:ext cx="3514768" cy="369332"/>
            </a:xfrm>
            <a:prstGeom prst="rect">
              <a:avLst/>
            </a:prstGeom>
            <a:noFill/>
          </p:spPr>
          <p:txBody>
            <a:bodyPr wrap="square" rtlCol="0">
              <a:spAutoFit/>
            </a:bodyPr>
            <a:lstStyle/>
            <a:p>
              <a:r>
                <a:rPr lang="fr-FR" b="1" dirty="0" smtClean="0"/>
                <a:t>Des données non corrélées</a:t>
              </a:r>
              <a:endParaRPr lang="fr-FR" b="1" dirty="0"/>
            </a:p>
          </p:txBody>
        </p:sp>
      </p:grpSp>
      <p:sp>
        <p:nvSpPr>
          <p:cNvPr id="8" name="ZoneTexte 7"/>
          <p:cNvSpPr txBox="1"/>
          <p:nvPr/>
        </p:nvSpPr>
        <p:spPr>
          <a:xfrm>
            <a:off x="293529" y="5756828"/>
            <a:ext cx="7374814" cy="646331"/>
          </a:xfrm>
          <a:prstGeom prst="rect">
            <a:avLst/>
          </a:prstGeom>
          <a:noFill/>
        </p:spPr>
        <p:txBody>
          <a:bodyPr wrap="square" rtlCol="0">
            <a:spAutoFit/>
          </a:bodyPr>
          <a:lstStyle/>
          <a:p>
            <a:r>
              <a:rPr lang="fr-FR" dirty="0" smtClean="0"/>
              <a:t>… sociabilité non corrélée avec le fait de pouvoir recourir à autrui</a:t>
            </a:r>
          </a:p>
          <a:p>
            <a:r>
              <a:rPr lang="fr-FR" dirty="0" smtClean="0"/>
              <a:t>Mais liée aux choix de logement (à proximité de la famille)</a:t>
            </a:r>
            <a:endParaRPr lang="fr-FR" dirty="0"/>
          </a:p>
        </p:txBody>
      </p:sp>
    </p:spTree>
    <p:extLst>
      <p:ext uri="{BB962C8B-B14F-4D97-AF65-F5344CB8AC3E}">
        <p14:creationId xmlns:p14="http://schemas.microsoft.com/office/powerpoint/2010/main" val="42651468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907704" y="116632"/>
            <a:ext cx="6786438" cy="703262"/>
          </a:xfrm>
        </p:spPr>
        <p:txBody>
          <a:bodyPr/>
          <a:lstStyle/>
          <a:p>
            <a:r>
              <a:rPr lang="fr-FR" dirty="0" smtClean="0"/>
              <a:t>Des données nouvelles et une nouvelle manière de les traiter</a:t>
            </a:r>
            <a:endParaRPr lang="fr-FR"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6695336" y="4502399"/>
            <a:ext cx="3672406" cy="1006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598637"/>
            <a:ext cx="7972425" cy="463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532334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2"/>
          <p:cNvSpPr>
            <a:spLocks noGrp="1"/>
          </p:cNvSpPr>
          <p:nvPr>
            <p:ph type="title"/>
          </p:nvPr>
        </p:nvSpPr>
        <p:spPr>
          <a:xfrm>
            <a:off x="2051720" y="134603"/>
            <a:ext cx="6048672" cy="703262"/>
          </a:xfrm>
        </p:spPr>
        <p:txBody>
          <a:bodyPr/>
          <a:lstStyle/>
          <a:p>
            <a:r>
              <a:rPr lang="fr-FR" dirty="0">
                <a:cs typeface="Arial"/>
              </a:rPr>
              <a:t>Des croisements de données riches de </a:t>
            </a:r>
            <a:r>
              <a:rPr lang="fr-FR" dirty="0" smtClean="0">
                <a:cs typeface="Arial"/>
              </a:rPr>
              <a:t>sens</a:t>
            </a:r>
            <a:endParaRPr lang="fr-FR" dirty="0"/>
          </a:p>
        </p:txBody>
      </p:sp>
      <p:sp>
        <p:nvSpPr>
          <p:cNvPr id="6" name="ZoneTexte 5"/>
          <p:cNvSpPr txBox="1"/>
          <p:nvPr/>
        </p:nvSpPr>
        <p:spPr>
          <a:xfrm>
            <a:off x="395537" y="1556792"/>
            <a:ext cx="7848871" cy="5355312"/>
          </a:xfrm>
          <a:prstGeom prst="rect">
            <a:avLst/>
          </a:prstGeom>
          <a:noFill/>
        </p:spPr>
        <p:txBody>
          <a:bodyPr wrap="square" rtlCol="0">
            <a:spAutoFit/>
          </a:bodyPr>
          <a:lstStyle/>
          <a:p>
            <a:r>
              <a:rPr lang="fr-FR" b="1" dirty="0" smtClean="0"/>
              <a:t>Des corrélations qui amènent à une approche globale… :</a:t>
            </a:r>
          </a:p>
          <a:p>
            <a:pPr marL="342900" indent="-342900">
              <a:buAutoNum type="arabicPeriod"/>
            </a:pPr>
            <a:r>
              <a:rPr lang="fr-FR" dirty="0" smtClean="0"/>
              <a:t>Un lien aux autres et à soi plus fragile</a:t>
            </a:r>
          </a:p>
          <a:p>
            <a:r>
              <a:rPr lang="fr-FR" dirty="0" smtClean="0"/>
              <a:t>- Un </a:t>
            </a:r>
            <a:r>
              <a:rPr lang="fr-FR" dirty="0"/>
              <a:t>quart des </a:t>
            </a:r>
            <a:r>
              <a:rPr lang="fr-FR" dirty="0" err="1"/>
              <a:t>isolé·es</a:t>
            </a:r>
            <a:r>
              <a:rPr lang="fr-FR" dirty="0"/>
              <a:t> et des </a:t>
            </a:r>
            <a:r>
              <a:rPr lang="fr-FR" dirty="0" err="1"/>
              <a:t>relié·es</a:t>
            </a:r>
            <a:r>
              <a:rPr lang="fr-FR" dirty="0"/>
              <a:t> </a:t>
            </a:r>
            <a:r>
              <a:rPr lang="fr-FR" dirty="0" err="1"/>
              <a:t>indépendant·es</a:t>
            </a:r>
            <a:r>
              <a:rPr lang="fr-FR" dirty="0"/>
              <a:t> ont le sentiment de ne </a:t>
            </a:r>
            <a:r>
              <a:rPr lang="fr-FR" b="1" dirty="0"/>
              <a:t>pas avoir le </a:t>
            </a:r>
            <a:r>
              <a:rPr lang="fr-FR" b="1" dirty="0" smtClean="0"/>
              <a:t>contrôle sur </a:t>
            </a:r>
            <a:r>
              <a:rPr lang="fr-FR" b="1" dirty="0"/>
              <a:t>leur vie</a:t>
            </a:r>
            <a:r>
              <a:rPr lang="fr-FR" dirty="0"/>
              <a:t>. </a:t>
            </a:r>
            <a:endParaRPr lang="fr-FR" dirty="0" smtClean="0"/>
          </a:p>
          <a:p>
            <a:r>
              <a:rPr lang="fr-FR" dirty="0" smtClean="0"/>
              <a:t>- 72</a:t>
            </a:r>
            <a:r>
              <a:rPr lang="fr-FR" dirty="0"/>
              <a:t>% des isolé.es déclarent de la </a:t>
            </a:r>
            <a:r>
              <a:rPr lang="fr-FR" b="1" dirty="0"/>
              <a:t>défiance vis-à-vis d’autrui</a:t>
            </a:r>
            <a:r>
              <a:rPr lang="fr-FR" dirty="0"/>
              <a:t>. </a:t>
            </a:r>
            <a:endParaRPr lang="fr-FR" dirty="0" smtClean="0"/>
          </a:p>
          <a:p>
            <a:pPr marL="285750" indent="-285750">
              <a:buFontTx/>
              <a:buChar char="-"/>
            </a:pPr>
            <a:r>
              <a:rPr lang="fr-FR" dirty="0" smtClean="0"/>
              <a:t>Ces </a:t>
            </a:r>
            <a:r>
              <a:rPr lang="fr-FR" dirty="0"/>
              <a:t>personnes </a:t>
            </a:r>
            <a:r>
              <a:rPr lang="fr-FR" dirty="0" smtClean="0"/>
              <a:t>ont une </a:t>
            </a:r>
            <a:r>
              <a:rPr lang="fr-FR" b="1" dirty="0"/>
              <a:t>plus mauvaise santé </a:t>
            </a:r>
            <a:r>
              <a:rPr lang="fr-FR" dirty="0"/>
              <a:t>que les autres </a:t>
            </a:r>
            <a:r>
              <a:rPr lang="fr-FR" dirty="0" smtClean="0"/>
              <a:t>groupes. </a:t>
            </a:r>
          </a:p>
          <a:p>
            <a:endParaRPr lang="fr-FR" dirty="0"/>
          </a:p>
          <a:p>
            <a:r>
              <a:rPr lang="fr-FR" dirty="0" smtClean="0"/>
              <a:t>2. Un lien à la nature bousculé</a:t>
            </a:r>
            <a:endParaRPr lang="fr-FR" dirty="0"/>
          </a:p>
          <a:p>
            <a:r>
              <a:rPr lang="fr-FR" dirty="0" smtClean="0"/>
              <a:t>- 8</a:t>
            </a:r>
            <a:r>
              <a:rPr lang="fr-FR" dirty="0"/>
              <a:t>% des </a:t>
            </a:r>
            <a:r>
              <a:rPr lang="fr-FR" dirty="0" smtClean="0"/>
              <a:t>isolé.es considèrent </a:t>
            </a:r>
            <a:r>
              <a:rPr lang="fr-FR" dirty="0"/>
              <a:t>les </a:t>
            </a:r>
            <a:r>
              <a:rPr lang="fr-FR" b="1" dirty="0"/>
              <a:t>montagnes</a:t>
            </a:r>
            <a:r>
              <a:rPr lang="fr-FR" dirty="0"/>
              <a:t> </a:t>
            </a:r>
            <a:r>
              <a:rPr lang="fr-FR" dirty="0" smtClean="0"/>
              <a:t>comme oppressantes</a:t>
            </a:r>
            <a:r>
              <a:rPr lang="fr-FR" dirty="0"/>
              <a:t>. </a:t>
            </a:r>
            <a:endParaRPr lang="fr-FR" dirty="0" smtClean="0"/>
          </a:p>
          <a:p>
            <a:r>
              <a:rPr lang="fr-FR" dirty="0" smtClean="0"/>
              <a:t>- Ce </a:t>
            </a:r>
            <a:r>
              <a:rPr lang="fr-FR" dirty="0"/>
              <a:t>groupe pratique </a:t>
            </a:r>
            <a:r>
              <a:rPr lang="fr-FR" b="1" dirty="0"/>
              <a:t>moins le vélo </a:t>
            </a:r>
            <a:r>
              <a:rPr lang="fr-FR" dirty="0"/>
              <a:t>que les autres groupes et a moins de contact </a:t>
            </a:r>
            <a:r>
              <a:rPr lang="fr-FR" dirty="0" smtClean="0"/>
              <a:t>avec la </a:t>
            </a:r>
            <a:r>
              <a:rPr lang="fr-FR" dirty="0"/>
              <a:t>nature. </a:t>
            </a:r>
            <a:endParaRPr lang="fr-FR" dirty="0" smtClean="0"/>
          </a:p>
          <a:p>
            <a:endParaRPr lang="fr-FR" dirty="0"/>
          </a:p>
          <a:p>
            <a:r>
              <a:rPr lang="fr-FR" dirty="0" smtClean="0"/>
              <a:t>3. Globalement un moindre bien-être matériel et immatériel</a:t>
            </a:r>
          </a:p>
          <a:p>
            <a:pPr marL="285750" indent="-285750">
              <a:buFontTx/>
              <a:buChar char="-"/>
            </a:pPr>
            <a:r>
              <a:rPr lang="fr-FR" dirty="0" smtClean="0"/>
              <a:t>Les </a:t>
            </a:r>
            <a:r>
              <a:rPr lang="fr-FR" dirty="0" err="1"/>
              <a:t>isolé·es</a:t>
            </a:r>
            <a:r>
              <a:rPr lang="fr-FR" dirty="0"/>
              <a:t> et les </a:t>
            </a:r>
            <a:r>
              <a:rPr lang="fr-FR" dirty="0" err="1"/>
              <a:t>relié·es</a:t>
            </a:r>
            <a:r>
              <a:rPr lang="fr-FR" dirty="0"/>
              <a:t> </a:t>
            </a:r>
            <a:r>
              <a:rPr lang="fr-FR" dirty="0" err="1"/>
              <a:t>indépendant·es</a:t>
            </a:r>
            <a:r>
              <a:rPr lang="fr-FR" dirty="0"/>
              <a:t>, qui ont en </a:t>
            </a:r>
            <a:r>
              <a:rPr lang="fr-FR" dirty="0" smtClean="0"/>
              <a:t>commun </a:t>
            </a:r>
            <a:r>
              <a:rPr lang="fr-FR" b="1" dirty="0" smtClean="0"/>
              <a:t>une </a:t>
            </a:r>
            <a:r>
              <a:rPr lang="fr-FR" b="1" dirty="0"/>
              <a:t>défiance marquée à l’égard des institutions,</a:t>
            </a:r>
            <a:r>
              <a:rPr lang="fr-FR" dirty="0"/>
              <a:t> </a:t>
            </a:r>
            <a:r>
              <a:rPr lang="fr-FR" dirty="0" smtClean="0"/>
              <a:t>sont </a:t>
            </a:r>
            <a:r>
              <a:rPr lang="fr-FR" b="1" dirty="0"/>
              <a:t>moins </a:t>
            </a:r>
            <a:r>
              <a:rPr lang="fr-FR" b="1" dirty="0" err="1"/>
              <a:t>satisfait·es</a:t>
            </a:r>
            <a:r>
              <a:rPr lang="fr-FR" b="1" dirty="0"/>
              <a:t> de leur vie </a:t>
            </a:r>
            <a:r>
              <a:rPr lang="fr-FR" dirty="0"/>
              <a:t>: ces </a:t>
            </a:r>
            <a:r>
              <a:rPr lang="fr-FR" dirty="0" smtClean="0"/>
              <a:t>groupes perçoivent </a:t>
            </a:r>
            <a:r>
              <a:rPr lang="fr-FR" dirty="0"/>
              <a:t>leur environnement comme plus hostile — et se trouvent effectivement dans </a:t>
            </a:r>
            <a:r>
              <a:rPr lang="fr-FR" dirty="0" smtClean="0"/>
              <a:t>les situations </a:t>
            </a:r>
            <a:r>
              <a:rPr lang="fr-FR" dirty="0"/>
              <a:t>sociales les moins favorables du panel.</a:t>
            </a:r>
            <a:r>
              <a:rPr lang="fr-FR" dirty="0" smtClean="0"/>
              <a:t> </a:t>
            </a:r>
          </a:p>
          <a:p>
            <a:endParaRPr lang="fr-FR" dirty="0"/>
          </a:p>
        </p:txBody>
      </p:sp>
      <p:pic>
        <p:nvPicPr>
          <p:cNvPr id="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7002047" y="4831542"/>
            <a:ext cx="3224195" cy="883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8435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5209231" y="3601942"/>
            <a:ext cx="3755257" cy="1362075"/>
          </a:xfrm>
        </p:spPr>
        <p:txBody>
          <a:bodyPr/>
          <a:lstStyle/>
          <a:p>
            <a:r>
              <a:rPr lang="fr-FR" sz="2800" dirty="0" smtClean="0"/>
              <a:t>Enrichir le questionnement évaluatif, centré « usager »</a:t>
            </a:r>
            <a:endParaRPr lang="fr-FR" sz="2800" dirty="0"/>
          </a:p>
        </p:txBody>
      </p:sp>
      <p:sp>
        <p:nvSpPr>
          <p:cNvPr id="5" name="Espace réservé du texte 4"/>
          <p:cNvSpPr>
            <a:spLocks noGrp="1"/>
          </p:cNvSpPr>
          <p:nvPr>
            <p:ph type="body" idx="1"/>
          </p:nvPr>
        </p:nvSpPr>
        <p:spPr>
          <a:xfrm>
            <a:off x="5462061" y="5123549"/>
            <a:ext cx="3214395" cy="1329871"/>
          </a:xfrm>
        </p:spPr>
        <p:txBody>
          <a:bodyPr/>
          <a:lstStyle/>
          <a:p>
            <a:r>
              <a:rPr lang="fr-FR" dirty="0" smtClean="0"/>
              <a:t>Exemple sur le projet de rénovation urbaine des Villeneuves</a:t>
            </a:r>
            <a:endParaRPr lang="fr-FR" dirty="0"/>
          </a:p>
        </p:txBody>
      </p:sp>
      <p:sp>
        <p:nvSpPr>
          <p:cNvPr id="6" name="Espace réservé du texte 5"/>
          <p:cNvSpPr>
            <a:spLocks noGrp="1"/>
          </p:cNvSpPr>
          <p:nvPr>
            <p:ph type="body" sz="quarter" idx="10"/>
          </p:nvPr>
        </p:nvSpPr>
        <p:spPr/>
        <p:txBody>
          <a:bodyPr/>
          <a:lstStyle/>
          <a:p>
            <a:r>
              <a:rPr lang="fr-FR" dirty="0"/>
              <a:t>2</a:t>
            </a:r>
          </a:p>
        </p:txBody>
      </p:sp>
      <p:sp>
        <p:nvSpPr>
          <p:cNvPr id="3" name="Espace réservé du texte 2"/>
          <p:cNvSpPr>
            <a:spLocks noGrp="1"/>
          </p:cNvSpPr>
          <p:nvPr>
            <p:ph type="body" sz="quarter" idx="11"/>
          </p:nvPr>
        </p:nvSpPr>
        <p:spPr/>
        <p:txBody>
          <a:bodyPr/>
          <a:lstStyle/>
          <a:p>
            <a:r>
              <a:rPr lang="fr-FR" dirty="0"/>
              <a:t>3</a:t>
            </a:r>
          </a:p>
        </p:txBody>
      </p:sp>
      <p:sp>
        <p:nvSpPr>
          <p:cNvPr id="2" name="Espace réservé de la date 1"/>
          <p:cNvSpPr>
            <a:spLocks noGrp="1"/>
          </p:cNvSpPr>
          <p:nvPr>
            <p:ph type="dt" sz="half" idx="4294967295"/>
          </p:nvPr>
        </p:nvSpPr>
        <p:spPr>
          <a:xfrm>
            <a:off x="0" y="6356350"/>
            <a:ext cx="2133600" cy="365125"/>
          </a:xfrm>
          <a:prstGeom prst="rect">
            <a:avLst/>
          </a:prstGeom>
        </p:spPr>
        <p:txBody>
          <a:bodyPr/>
          <a:lstStyle/>
          <a:p>
            <a:pPr>
              <a:defRPr/>
            </a:pPr>
            <a:fld id="{7354EFBA-DCDC-48B3-849C-59D67CFC6076}" type="datetime1">
              <a:rPr lang="fr-FR" sz="1200" smtClean="0"/>
              <a:t>30/06/2023</a:t>
            </a:fld>
            <a:endParaRPr lang="fr-FR" sz="1200" dirty="0"/>
          </a:p>
        </p:txBody>
      </p:sp>
    </p:spTree>
    <p:extLst>
      <p:ext uri="{BB962C8B-B14F-4D97-AF65-F5344CB8AC3E}">
        <p14:creationId xmlns:p14="http://schemas.microsoft.com/office/powerpoint/2010/main" val="21892943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2645420" y="2878924"/>
            <a:ext cx="6491064" cy="1728192"/>
          </a:xfrm>
        </p:spPr>
        <p:txBody>
          <a:bodyPr>
            <a:normAutofit/>
          </a:bodyPr>
          <a:lstStyle/>
          <a:p>
            <a:pPr>
              <a:buFont typeface="Wingdings" panose="05000000000000000000" pitchFamily="2" charset="2"/>
              <a:buChar char="§"/>
            </a:pPr>
            <a:r>
              <a:rPr lang="fr-FR" sz="2400" dirty="0"/>
              <a:t>le projet favorise-t-il la préservation des ressources naturelles </a:t>
            </a:r>
            <a:r>
              <a:rPr lang="fr-FR" sz="2400" dirty="0" smtClean="0"/>
              <a:t>?</a:t>
            </a:r>
          </a:p>
          <a:p>
            <a:pPr>
              <a:buFont typeface="Wingdings" panose="05000000000000000000" pitchFamily="2" charset="2"/>
              <a:buChar char="§"/>
            </a:pPr>
            <a:r>
              <a:rPr lang="fr-FR" sz="2400" dirty="0" smtClean="0"/>
              <a:t>Favorise-t-il </a:t>
            </a:r>
            <a:r>
              <a:rPr lang="fr-FR" sz="2400" dirty="0"/>
              <a:t>un contact avec la nature pour les bénéficiaires ? </a:t>
            </a:r>
          </a:p>
        </p:txBody>
      </p:sp>
      <p:sp>
        <p:nvSpPr>
          <p:cNvPr id="3" name="Espace réservé de la date 2"/>
          <p:cNvSpPr>
            <a:spLocks noGrp="1"/>
          </p:cNvSpPr>
          <p:nvPr>
            <p:ph type="dt" sz="half" idx="10"/>
          </p:nvPr>
        </p:nvSpPr>
        <p:spPr/>
        <p:txBody>
          <a:bodyPr/>
          <a:lstStyle/>
          <a:p>
            <a:pPr>
              <a:defRPr/>
            </a:pPr>
            <a:fld id="{7354EFBA-DCDC-48B3-849C-59D67CFC6076}" type="datetime1">
              <a:rPr lang="fr-FR" sz="1200" smtClean="0"/>
              <a:t>30/06/2023</a:t>
            </a:fld>
            <a:endParaRPr lang="fr-FR" sz="1200" dirty="0"/>
          </a:p>
        </p:txBody>
      </p:sp>
      <p:sp>
        <p:nvSpPr>
          <p:cNvPr id="4" name="Titre 3"/>
          <p:cNvSpPr>
            <a:spLocks noGrp="1"/>
          </p:cNvSpPr>
          <p:nvPr>
            <p:ph type="title"/>
          </p:nvPr>
        </p:nvSpPr>
        <p:spPr/>
        <p:txBody>
          <a:bodyPr/>
          <a:lstStyle/>
          <a:p>
            <a:r>
              <a:rPr lang="fr-FR" sz="2400" dirty="0" smtClean="0"/>
              <a:t>Environnement naturel : l’enjeu de la jonction entre l’environnement et le social</a:t>
            </a:r>
            <a:endParaRPr lang="fr-FR" sz="2400" dirty="0"/>
          </a:p>
        </p:txBody>
      </p:sp>
      <p:sp>
        <p:nvSpPr>
          <p:cNvPr id="6" name="Espace réservé du contenu 1"/>
          <p:cNvSpPr txBox="1">
            <a:spLocks/>
          </p:cNvSpPr>
          <p:nvPr/>
        </p:nvSpPr>
        <p:spPr>
          <a:xfrm>
            <a:off x="2454536" y="1221532"/>
            <a:ext cx="6365936" cy="1199356"/>
          </a:xfrm>
          <a:prstGeom prst="rect">
            <a:avLst/>
          </a:prstGeom>
        </p:spPr>
        <p:txBody>
          <a:bodyPr vert="horz" lIns="91440" tIns="45720" rIns="91440" bIns="45720" rtlCol="0">
            <a:noAutofit/>
          </a:bodyPr>
          <a:lstStyle>
            <a:lvl1pPr marL="396000" indent="-342900" algn="l" defTabSz="457200" rtl="0" eaLnBrk="1" latinLnBrk="0" hangingPunct="1">
              <a:spcBef>
                <a:spcPct val="20000"/>
              </a:spcBef>
              <a:buFontTx/>
              <a:buBlip>
                <a:blip r:embed="rId3"/>
              </a:buBlip>
              <a:defRPr sz="3200" kern="1200">
                <a:solidFill>
                  <a:schemeClr val="tx1"/>
                </a:solidFill>
                <a:latin typeface="+mn-lt"/>
                <a:ea typeface="+mn-ea"/>
                <a:cs typeface="+mn-cs"/>
              </a:defRPr>
            </a:lvl1pPr>
            <a:lvl2pPr marL="971550" indent="-514350" algn="l" defTabSz="457200" rtl="0" eaLnBrk="1" latinLnBrk="0" hangingPunct="1">
              <a:spcBef>
                <a:spcPct val="20000"/>
              </a:spcBef>
              <a:buClr>
                <a:srgbClr val="FFFF00"/>
              </a:buClr>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2000" i="1" dirty="0" smtClean="0"/>
              <a:t>Objectif  : Voir si le projet est vertueux dans la lutte contre le réchauffement climatique, et de quelle manière il inclut les habitants.</a:t>
            </a:r>
            <a:endParaRPr lang="fr-FR" sz="2000" i="1" dirty="0"/>
          </a:p>
        </p:txBody>
      </p:sp>
      <p:sp>
        <p:nvSpPr>
          <p:cNvPr id="7" name="Espace réservé du contenu 1"/>
          <p:cNvSpPr txBox="1">
            <a:spLocks/>
          </p:cNvSpPr>
          <p:nvPr/>
        </p:nvSpPr>
        <p:spPr>
          <a:xfrm>
            <a:off x="2318562" y="5518843"/>
            <a:ext cx="5904656" cy="1222525"/>
          </a:xfrm>
          <a:prstGeom prst="rect">
            <a:avLst/>
          </a:prstGeom>
          <a:ln w="28575">
            <a:solidFill>
              <a:schemeClr val="accent6"/>
            </a:solidFill>
            <a:prstDash val="dashDot"/>
          </a:ln>
        </p:spPr>
        <p:txBody>
          <a:bodyPr vert="horz" lIns="91440" tIns="45720" rIns="91440" bIns="45720" rtlCol="0">
            <a:normAutofit fontScale="85000" lnSpcReduction="10000"/>
          </a:bodyPr>
          <a:lstStyle>
            <a:lvl1pPr marL="396000" indent="-342900" algn="l" defTabSz="457200" rtl="0" eaLnBrk="1" latinLnBrk="0" hangingPunct="1">
              <a:spcBef>
                <a:spcPct val="20000"/>
              </a:spcBef>
              <a:buFontTx/>
              <a:buBlip>
                <a:blip r:embed="rId3"/>
              </a:buBlip>
              <a:defRPr sz="3200" kern="1200">
                <a:solidFill>
                  <a:schemeClr val="tx1"/>
                </a:solidFill>
                <a:latin typeface="+mn-lt"/>
                <a:ea typeface="+mn-ea"/>
                <a:cs typeface="+mn-cs"/>
              </a:defRPr>
            </a:lvl1pPr>
            <a:lvl2pPr marL="971550" indent="-514350" algn="l" defTabSz="457200" rtl="0" eaLnBrk="1" latinLnBrk="0" hangingPunct="1">
              <a:spcBef>
                <a:spcPct val="20000"/>
              </a:spcBef>
              <a:buClr>
                <a:srgbClr val="FFFF00"/>
              </a:buClr>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fr-FR" sz="2400" dirty="0" smtClean="0"/>
              <a:t>Mobilités douces</a:t>
            </a:r>
          </a:p>
          <a:p>
            <a:pPr>
              <a:buFont typeface="Arial" panose="020B0604020202020204" pitchFamily="34" charset="0"/>
              <a:buChar char="•"/>
            </a:pPr>
            <a:r>
              <a:rPr lang="fr-FR" sz="2400" dirty="0" smtClean="0"/>
              <a:t>Logements isolés</a:t>
            </a:r>
          </a:p>
          <a:p>
            <a:pPr>
              <a:buFont typeface="Arial" panose="020B0604020202020204" pitchFamily="34" charset="0"/>
              <a:buChar char="•"/>
            </a:pPr>
            <a:r>
              <a:rPr lang="fr-FR" sz="2400" dirty="0"/>
              <a:t>Présence et usages de </a:t>
            </a:r>
            <a:r>
              <a:rPr lang="fr-FR" sz="2400" dirty="0" smtClean="0"/>
              <a:t>la nature en proximité</a:t>
            </a:r>
          </a:p>
          <a:p>
            <a:pPr>
              <a:buFont typeface="Arial" panose="020B0604020202020204" pitchFamily="34" charset="0"/>
              <a:buChar char="•"/>
            </a:pPr>
            <a:endParaRPr lang="fr-FR" sz="2400" dirty="0" smtClean="0"/>
          </a:p>
          <a:p>
            <a:pPr>
              <a:buFont typeface="Arial" panose="020B0604020202020204" pitchFamily="34" charset="0"/>
              <a:buChar char="•"/>
            </a:pPr>
            <a:endParaRPr lang="fr-FR" dirty="0"/>
          </a:p>
        </p:txBody>
      </p:sp>
      <p:pic>
        <p:nvPicPr>
          <p:cNvPr id="8" name="Picture 2" descr="RÃ©sultat de recherche d'images pour &quot;jumelles dessin&quo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8470369">
            <a:off x="467544" y="5135018"/>
            <a:ext cx="1658562" cy="129920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O:\M100000_COLLEGE DE DIRECTION GENERALE\_Commun\0_MSIP\Observation\02.BV_IBEST\00_enquetes\04_Dessin\Roue\Roue_chapEnvtNat_puz_curv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036" y="1107063"/>
            <a:ext cx="3543722" cy="3543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73132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54DDEBDD-D8BD-41A6-8A0D-B00E3768B0F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9144000" cy="6858000"/>
          </a:xfrm>
          <a:prstGeom prst="rect">
            <a:avLst/>
          </a:prstGeom>
        </p:spPr>
      </p:pic>
      <p:sp>
        <p:nvSpPr>
          <p:cNvPr id="2" name="Titre 1">
            <a:extLst>
              <a:ext uri="{FF2B5EF4-FFF2-40B4-BE49-F238E27FC236}">
                <a16:creationId xmlns:a16="http://schemas.microsoft.com/office/drawing/2014/main" id="{A9AA077C-962E-9649-A435-E93D8C9C3350}"/>
              </a:ext>
            </a:extLst>
          </p:cNvPr>
          <p:cNvSpPr>
            <a:spLocks noGrp="1"/>
          </p:cNvSpPr>
          <p:nvPr>
            <p:ph type="title"/>
          </p:nvPr>
        </p:nvSpPr>
        <p:spPr>
          <a:xfrm>
            <a:off x="150861" y="309615"/>
            <a:ext cx="5087771" cy="1311664"/>
          </a:xfrm>
        </p:spPr>
        <p:txBody>
          <a:bodyPr>
            <a:normAutofit fontScale="90000"/>
          </a:bodyPr>
          <a:lstStyle/>
          <a:p>
            <a:r>
              <a:rPr lang="fr-FR" sz="2800" dirty="0" smtClean="0">
                <a:solidFill>
                  <a:srgbClr val="000000"/>
                </a:solidFill>
              </a:rPr>
              <a:t>Exemple #1 : collecte de données intégrant le questionnement IBEST</a:t>
            </a:r>
            <a:endParaRPr lang="fr-FR" sz="2800" dirty="0">
              <a:solidFill>
                <a:srgbClr val="000000"/>
              </a:solidFill>
            </a:endParaRPr>
          </a:p>
        </p:txBody>
      </p:sp>
      <p:sp>
        <p:nvSpPr>
          <p:cNvPr id="3" name="Espace réservé du contenu 2">
            <a:extLst>
              <a:ext uri="{FF2B5EF4-FFF2-40B4-BE49-F238E27FC236}">
                <a16:creationId xmlns:a16="http://schemas.microsoft.com/office/drawing/2014/main" id="{23BFC131-523A-7F48-B698-3513BEAA8811}"/>
              </a:ext>
            </a:extLst>
          </p:cNvPr>
          <p:cNvSpPr>
            <a:spLocks noGrp="1"/>
          </p:cNvSpPr>
          <p:nvPr>
            <p:ph idx="1"/>
          </p:nvPr>
        </p:nvSpPr>
        <p:spPr>
          <a:xfrm>
            <a:off x="-396552" y="1471614"/>
            <a:ext cx="5688631" cy="5228237"/>
          </a:xfrm>
        </p:spPr>
        <p:txBody>
          <a:bodyPr vert="horz" lIns="91440" tIns="45720" rIns="91440" bIns="45720" rtlCol="0" anchor="ctr">
            <a:normAutofit/>
          </a:bodyPr>
          <a:lstStyle/>
          <a:p>
            <a:pPr marL="457200" lvl="1" indent="0">
              <a:buNone/>
            </a:pPr>
            <a:r>
              <a:rPr lang="fr-FR" sz="2000" b="1" dirty="0" smtClean="0">
                <a:solidFill>
                  <a:srgbClr val="FFC000"/>
                </a:solidFill>
                <a:latin typeface="Avenir Book"/>
              </a:rPr>
              <a:t>Impact du relogement opérationnel sur les habitants</a:t>
            </a:r>
            <a:endParaRPr lang="fr-FR" sz="2000" b="1" dirty="0">
              <a:solidFill>
                <a:schemeClr val="accent1"/>
              </a:solidFill>
              <a:latin typeface="Avenir Book"/>
            </a:endParaRPr>
          </a:p>
          <a:p>
            <a:pPr marL="457200" lvl="1" indent="0">
              <a:buNone/>
            </a:pPr>
            <a:r>
              <a:rPr lang="fr-FR" sz="1800" b="1" dirty="0" smtClean="0">
                <a:solidFill>
                  <a:srgbClr val="000000"/>
                </a:solidFill>
                <a:latin typeface="Decima" pitchFamily="50" charset="0"/>
              </a:rPr>
              <a:t>Méthode</a:t>
            </a:r>
            <a:endParaRPr lang="fr-FR" sz="1100" b="1" dirty="0" smtClean="0">
              <a:solidFill>
                <a:srgbClr val="000000"/>
              </a:solidFill>
              <a:latin typeface="Decima" pitchFamily="50" charset="0"/>
            </a:endParaRPr>
          </a:p>
          <a:p>
            <a:pPr lvl="2"/>
            <a:r>
              <a:rPr lang="fr-FR" sz="1900" dirty="0" smtClean="0">
                <a:solidFill>
                  <a:srgbClr val="000000"/>
                </a:solidFill>
                <a:latin typeface="Decima" pitchFamily="50" charset="0"/>
              </a:rPr>
              <a:t>Introduction des 8 dimensions dans les entretiens afin de suivre et comprendre les changements</a:t>
            </a:r>
          </a:p>
          <a:p>
            <a:pPr marL="53100" indent="0">
              <a:buNone/>
            </a:pPr>
            <a:r>
              <a:rPr lang="fr-FR" sz="1900" b="1" dirty="0" smtClean="0">
                <a:solidFill>
                  <a:srgbClr val="000000"/>
                </a:solidFill>
                <a:latin typeface="Decima" pitchFamily="50" charset="0"/>
              </a:rPr>
              <a:t>	Enseignements</a:t>
            </a:r>
            <a:endParaRPr lang="fr-FR" sz="1900" b="1" dirty="0">
              <a:solidFill>
                <a:srgbClr val="000000"/>
              </a:solidFill>
              <a:latin typeface="Decima" pitchFamily="50" charset="0"/>
            </a:endParaRPr>
          </a:p>
          <a:p>
            <a:pPr lvl="2">
              <a:buFont typeface="Wingdings" panose="05000000000000000000" pitchFamily="2" charset="2"/>
              <a:buChar char="§"/>
            </a:pPr>
            <a:r>
              <a:rPr lang="fr-FR" sz="1900" dirty="0">
                <a:solidFill>
                  <a:srgbClr val="000000"/>
                </a:solidFill>
                <a:latin typeface="Decima" pitchFamily="50" charset="0"/>
              </a:rPr>
              <a:t>Ce qui compte: les conséquences du relogement sur leur sociabilité, avoir du pouvoir d’agir et l’accès aux services publics;</a:t>
            </a:r>
          </a:p>
          <a:p>
            <a:pPr lvl="2">
              <a:buFont typeface="Wingdings" panose="05000000000000000000" pitchFamily="2" charset="2"/>
              <a:buChar char="§"/>
            </a:pPr>
            <a:r>
              <a:rPr lang="fr-FR" sz="1900" dirty="0">
                <a:solidFill>
                  <a:srgbClr val="000000"/>
                </a:solidFill>
                <a:latin typeface="Decima" pitchFamily="50" charset="0"/>
              </a:rPr>
              <a:t>L’environnement naturel compte mais </a:t>
            </a:r>
            <a:r>
              <a:rPr lang="fr-FR" sz="1900" dirty="0" smtClean="0">
                <a:solidFill>
                  <a:srgbClr val="000000"/>
                </a:solidFill>
                <a:latin typeface="Decima" pitchFamily="50" charset="0"/>
              </a:rPr>
              <a:t>les répondants ne s’autorisent pas à le prendre en compte </a:t>
            </a:r>
            <a:r>
              <a:rPr lang="fr-FR" sz="1900" dirty="0" smtClean="0">
                <a:solidFill>
                  <a:srgbClr val="000000"/>
                </a:solidFill>
                <a:latin typeface="Decima" pitchFamily="50" charset="0"/>
                <a:sym typeface="Wingdings" panose="05000000000000000000" pitchFamily="2" charset="2"/>
              </a:rPr>
              <a:t> enjeu de politique publique : accès à la nature dans et autour de la ville</a:t>
            </a:r>
            <a:endParaRPr lang="fr-FR" sz="1900" dirty="0">
              <a:solidFill>
                <a:srgbClr val="000000"/>
              </a:solidFill>
              <a:latin typeface="Decima" pitchFamily="50" charset="0"/>
            </a:endParaRPr>
          </a:p>
          <a:p>
            <a:pPr lvl="2">
              <a:buFont typeface="Wingdings" panose="05000000000000000000" pitchFamily="2" charset="2"/>
              <a:buChar char="§"/>
            </a:pPr>
            <a:r>
              <a:rPr lang="fr-FR" sz="1900" dirty="0">
                <a:solidFill>
                  <a:srgbClr val="000000"/>
                </a:solidFill>
                <a:latin typeface="Decima" pitchFamily="50" charset="0"/>
              </a:rPr>
              <a:t>Pas de liens à </a:t>
            </a:r>
            <a:r>
              <a:rPr lang="fr-FR" sz="1900" dirty="0" smtClean="0">
                <a:solidFill>
                  <a:srgbClr val="000000"/>
                </a:solidFill>
                <a:latin typeface="Decima" pitchFamily="50" charset="0"/>
              </a:rPr>
              <a:t>l’emploi : pas un attendu / facilités de mobilité</a:t>
            </a:r>
            <a:endParaRPr lang="fr-FR" sz="1900" dirty="0">
              <a:solidFill>
                <a:srgbClr val="000000"/>
              </a:solidFill>
              <a:latin typeface="Decima" pitchFamily="50" charset="0"/>
            </a:endParaRPr>
          </a:p>
        </p:txBody>
      </p:sp>
      <p:pic>
        <p:nvPicPr>
          <p:cNvPr id="18" name="Image 17" descr="Une image contenant ciel, extérieur, bâtiment&#10;&#10;Description générée automatiquement">
            <a:extLst>
              <a:ext uri="{FF2B5EF4-FFF2-40B4-BE49-F238E27FC236}">
                <a16:creationId xmlns:a16="http://schemas.microsoft.com/office/drawing/2014/main" id="{D9303E05-3094-8840-8872-C5992390DB5C}"/>
              </a:ext>
            </a:extLst>
          </p:cNvPr>
          <p:cNvPicPr>
            <a:picLocks noChangeAspect="1"/>
          </p:cNvPicPr>
          <p:nvPr/>
        </p:nvPicPr>
        <p:blipFill rotWithShape="1">
          <a:blip r:embed="rId4"/>
          <a:srcRect l="8596" r="11727"/>
          <a:stretch/>
        </p:blipFill>
        <p:spPr>
          <a:xfrm>
            <a:off x="5172154" y="72569"/>
            <a:ext cx="4101923" cy="6858000"/>
          </a:xfrm>
          <a:prstGeom prst="rect">
            <a:avLst/>
          </a:prstGeom>
        </p:spPr>
      </p:pic>
    </p:spTree>
    <p:extLst>
      <p:ext uri="{BB962C8B-B14F-4D97-AF65-F5344CB8AC3E}">
        <p14:creationId xmlns:p14="http://schemas.microsoft.com/office/powerpoint/2010/main" val="25582123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herbe, extérieur, montagne, bâtiment&#10;&#10;Description générée automatiquement">
            <a:extLst>
              <a:ext uri="{FF2B5EF4-FFF2-40B4-BE49-F238E27FC236}">
                <a16:creationId xmlns:a16="http://schemas.microsoft.com/office/drawing/2014/main" id="{3D3F6C86-DFDA-4EF5-A5C4-A1A6DF59E8A2}"/>
              </a:ext>
            </a:extLst>
          </p:cNvPr>
          <p:cNvPicPr>
            <a:picLocks noChangeAspect="1"/>
          </p:cNvPicPr>
          <p:nvPr/>
        </p:nvPicPr>
        <p:blipFill rotWithShape="1">
          <a:blip r:embed="rId3"/>
          <a:srcRect l="26089" r="26088" b="-1"/>
          <a:stretch/>
        </p:blipFill>
        <p:spPr>
          <a:xfrm>
            <a:off x="7991648" y="-2285991"/>
            <a:ext cx="1093632" cy="2113463"/>
          </a:xfrm>
          <a:prstGeom prst="rect">
            <a:avLst/>
          </a:prstGeom>
          <a:solidFill>
            <a:srgbClr val="FFFFFF">
              <a:shade val="85000"/>
            </a:srgbClr>
          </a:solidFill>
          <a:effectLst/>
          <a:scene3d>
            <a:camera prst="orthographicFront"/>
            <a:lightRig rig="twoPt" dir="t">
              <a:rot lat="0" lon="0" rev="7200000"/>
            </a:lightRig>
          </a:scene3d>
          <a:sp3d>
            <a:bevelT w="25400" h="19050"/>
            <a:contourClr>
              <a:srgbClr val="FFFFFF"/>
            </a:contourClr>
          </a:sp3d>
        </p:spPr>
      </p:pic>
      <p:sp>
        <p:nvSpPr>
          <p:cNvPr id="2" name="Titre 1">
            <a:extLst>
              <a:ext uri="{FF2B5EF4-FFF2-40B4-BE49-F238E27FC236}">
                <a16:creationId xmlns:a16="http://schemas.microsoft.com/office/drawing/2014/main" id="{514B0B12-B984-A747-8D12-E7DCCF6EB329}"/>
              </a:ext>
            </a:extLst>
          </p:cNvPr>
          <p:cNvSpPr>
            <a:spLocks noGrp="1"/>
          </p:cNvSpPr>
          <p:nvPr>
            <p:ph type="title"/>
          </p:nvPr>
        </p:nvSpPr>
        <p:spPr>
          <a:xfrm>
            <a:off x="1654473" y="116632"/>
            <a:ext cx="7430807" cy="1271783"/>
          </a:xfrm>
        </p:spPr>
        <p:txBody>
          <a:bodyPr anchor="ctr">
            <a:normAutofit/>
          </a:bodyPr>
          <a:lstStyle/>
          <a:p>
            <a:r>
              <a:rPr lang="fr-FR" sz="2800" dirty="0" smtClean="0">
                <a:latin typeface="Avenir Light"/>
              </a:rPr>
              <a:t>Exemple #2: une évaluation qui intègre le bien-être à toutes ses phases</a:t>
            </a:r>
            <a:endParaRPr lang="fr-FR" sz="2800" dirty="0">
              <a:latin typeface="Avenir Light"/>
            </a:endParaRPr>
          </a:p>
        </p:txBody>
      </p:sp>
      <p:sp>
        <p:nvSpPr>
          <p:cNvPr id="3" name="Espace réservé du contenu 2">
            <a:extLst>
              <a:ext uri="{FF2B5EF4-FFF2-40B4-BE49-F238E27FC236}">
                <a16:creationId xmlns:a16="http://schemas.microsoft.com/office/drawing/2014/main" id="{B8B871A3-D2AD-C546-8483-C953447939B2}"/>
              </a:ext>
            </a:extLst>
          </p:cNvPr>
          <p:cNvSpPr>
            <a:spLocks noGrp="1"/>
          </p:cNvSpPr>
          <p:nvPr>
            <p:ph idx="1"/>
          </p:nvPr>
        </p:nvSpPr>
        <p:spPr>
          <a:xfrm>
            <a:off x="3346669" y="2186919"/>
            <a:ext cx="5738612" cy="4576172"/>
          </a:xfrm>
        </p:spPr>
        <p:txBody>
          <a:bodyPr vert="horz" lIns="91440" tIns="45720" rIns="91440" bIns="45720" rtlCol="0" anchor="t">
            <a:noAutofit/>
          </a:bodyPr>
          <a:lstStyle/>
          <a:p>
            <a:r>
              <a:rPr lang="fr-FR" sz="1600" b="1" dirty="0" smtClean="0">
                <a:solidFill>
                  <a:srgbClr val="4472C4"/>
                </a:solidFill>
                <a:latin typeface="Avenir Book"/>
              </a:rPr>
              <a:t>Impact du renouvellement urbain sur le bien-être des habitants</a:t>
            </a:r>
            <a:endParaRPr lang="fr-FR" sz="1600" dirty="0" smtClean="0">
              <a:cs typeface="Calibri"/>
            </a:endParaRPr>
          </a:p>
          <a:p>
            <a:r>
              <a:rPr lang="fr-FR" sz="1600" dirty="0" smtClean="0">
                <a:latin typeface="Avenir Book"/>
              </a:rPr>
              <a:t>Attentes des financeurs: effets sur le reste à charge mensuel</a:t>
            </a:r>
          </a:p>
          <a:p>
            <a:r>
              <a:rPr lang="fr-FR" sz="1600" dirty="0" smtClean="0">
                <a:latin typeface="Avenir Book"/>
              </a:rPr>
              <a:t>Méthode</a:t>
            </a:r>
            <a:endParaRPr lang="fr-FR" sz="1600" dirty="0" smtClean="0"/>
          </a:p>
          <a:p>
            <a:pPr lvl="1"/>
            <a:r>
              <a:rPr lang="fr-FR" sz="1600" dirty="0" smtClean="0">
                <a:latin typeface="Avenir Book"/>
              </a:rPr>
              <a:t>Croisement de quanti et </a:t>
            </a:r>
            <a:r>
              <a:rPr lang="fr-FR" sz="1600" dirty="0" err="1" smtClean="0">
                <a:latin typeface="Avenir Book"/>
              </a:rPr>
              <a:t>quali</a:t>
            </a:r>
            <a:endParaRPr lang="fr-FR" sz="1600" dirty="0" smtClean="0">
              <a:latin typeface="Avenir Book"/>
            </a:endParaRPr>
          </a:p>
          <a:p>
            <a:pPr lvl="1"/>
            <a:r>
              <a:rPr lang="fr-FR" sz="1600" dirty="0" smtClean="0">
                <a:latin typeface="Avenir Book"/>
              </a:rPr>
              <a:t>80 personnes interrogées tous les 2 ans</a:t>
            </a:r>
          </a:p>
          <a:p>
            <a:pPr lvl="1"/>
            <a:r>
              <a:rPr lang="fr-FR" sz="1600" dirty="0" smtClean="0">
                <a:latin typeface="Avenir Book"/>
              </a:rPr>
              <a:t>Comparaisons possibles avec le référentiel territorial IBEST</a:t>
            </a:r>
          </a:p>
          <a:p>
            <a:pPr marL="457200" lvl="1" indent="0">
              <a:buNone/>
            </a:pPr>
            <a:r>
              <a:rPr lang="fr-FR" sz="1600" dirty="0" smtClean="0">
                <a:latin typeface="Avenir Book"/>
              </a:rPr>
              <a:t>Enseignements: </a:t>
            </a:r>
          </a:p>
          <a:p>
            <a:pPr lvl="1"/>
            <a:r>
              <a:rPr lang="fr-FR" sz="1600" dirty="0" smtClean="0">
                <a:latin typeface="Avenir Book"/>
              </a:rPr>
              <a:t>IBEST est un moyen de “pirater” l’approche très technique des financeurs</a:t>
            </a:r>
          </a:p>
          <a:p>
            <a:pPr lvl="1"/>
            <a:r>
              <a:rPr lang="fr-FR" sz="1600" dirty="0" smtClean="0">
                <a:latin typeface="Avenir Book"/>
              </a:rPr>
              <a:t>Occasion de développer une approche plus qualitative et de dresser des portraits-types</a:t>
            </a:r>
          </a:p>
          <a:p>
            <a:pPr lvl="1"/>
            <a:r>
              <a:rPr lang="fr-FR" sz="1600" dirty="0" smtClean="0">
                <a:latin typeface="Avenir Book"/>
              </a:rPr>
              <a:t>Une approche long-terme</a:t>
            </a:r>
            <a:endParaRPr lang="fr-FR" sz="1600" dirty="0">
              <a:latin typeface="Avenir Book"/>
            </a:endParaRPr>
          </a:p>
        </p:txBody>
      </p:sp>
      <p:cxnSp>
        <p:nvCxnSpPr>
          <p:cNvPr id="15" name="Straight Connector 14">
            <a:extLst>
              <a:ext uri="{FF2B5EF4-FFF2-40B4-BE49-F238E27FC236}">
                <a16:creationId xmlns:a16="http://schemas.microsoft.com/office/drawing/2014/main" id="{A7F400EE-A8A5-48AF-B4D6-291B52C6F0B0}"/>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1" y="2115117"/>
            <a:ext cx="4732020" cy="0"/>
          </a:xfrm>
          <a:prstGeom prst="line">
            <a:avLst/>
          </a:prstGeom>
          <a:ln w="19050">
            <a:solidFill>
              <a:srgbClr val="EC7C5A"/>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2B26425-E1E5-8048-B1E3-97894A7DCC53}"/>
              </a:ext>
            </a:extLst>
          </p:cNvPr>
          <p:cNvSpPr/>
          <p:nvPr/>
        </p:nvSpPr>
        <p:spPr>
          <a:xfrm>
            <a:off x="9338155" y="20322"/>
            <a:ext cx="1238003" cy="1238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fr-FR">
                <a:latin typeface="Avenir Book" panose="02000503020000020003" pitchFamily="2" charset="0"/>
              </a:rPr>
              <a:t>Annabelle</a:t>
            </a:r>
          </a:p>
        </p:txBody>
      </p:sp>
      <p:sp>
        <p:nvSpPr>
          <p:cNvPr id="5" name="Rectangle 4">
            <a:extLst>
              <a:ext uri="{FF2B5EF4-FFF2-40B4-BE49-F238E27FC236}">
                <a16:creationId xmlns:a16="http://schemas.microsoft.com/office/drawing/2014/main" id="{F895F49B-5C93-764F-B78B-2C3B8DD4BCAF}"/>
              </a:ext>
            </a:extLst>
          </p:cNvPr>
          <p:cNvSpPr/>
          <p:nvPr/>
        </p:nvSpPr>
        <p:spPr>
          <a:xfrm>
            <a:off x="9598901" y="2430022"/>
            <a:ext cx="1954513" cy="1490717"/>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fr-FR">
                <a:latin typeface="Avenir Book" panose="02000503020000020003" pitchFamily="2" charset="0"/>
              </a:rPr>
              <a:t>Contributes to / structure sociological field work</a:t>
            </a:r>
          </a:p>
          <a:p>
            <a:pPr algn="ctr">
              <a:spcAft>
                <a:spcPts val="600"/>
              </a:spcAft>
            </a:pPr>
            <a:r>
              <a:rPr lang="fr-FR">
                <a:latin typeface="Avenir Book" panose="02000503020000020003" pitchFamily="2" charset="0"/>
              </a:rPr>
              <a:t>Increases credibility of qualitative work</a:t>
            </a:r>
          </a:p>
        </p:txBody>
      </p:sp>
      <p:pic>
        <p:nvPicPr>
          <p:cNvPr id="10" name="Picture 10">
            <a:extLst>
              <a:ext uri="{FF2B5EF4-FFF2-40B4-BE49-F238E27FC236}">
                <a16:creationId xmlns:a16="http://schemas.microsoft.com/office/drawing/2014/main" id="{57EC2D8E-23F0-4DDC-A2F2-34F67EE1C964}"/>
              </a:ext>
            </a:extLst>
          </p:cNvPr>
          <p:cNvPicPr>
            <a:picLocks noChangeAspect="1"/>
          </p:cNvPicPr>
          <p:nvPr/>
        </p:nvPicPr>
        <p:blipFill>
          <a:blip r:embed="rId4"/>
          <a:stretch>
            <a:fillRect/>
          </a:stretch>
        </p:blipFill>
        <p:spPr>
          <a:xfrm>
            <a:off x="224648" y="2231292"/>
            <a:ext cx="3329796" cy="3573395"/>
          </a:xfrm>
          <a:prstGeom prst="rect">
            <a:avLst/>
          </a:prstGeom>
        </p:spPr>
      </p:pic>
      <p:sp>
        <p:nvSpPr>
          <p:cNvPr id="17" name="TextBox 16">
            <a:extLst>
              <a:ext uri="{FF2B5EF4-FFF2-40B4-BE49-F238E27FC236}">
                <a16:creationId xmlns:a16="http://schemas.microsoft.com/office/drawing/2014/main" id="{C2399BD2-C1B7-4A01-8E49-81684BE9B9E7}"/>
              </a:ext>
            </a:extLst>
          </p:cNvPr>
          <p:cNvSpPr txBox="1"/>
          <p:nvPr/>
        </p:nvSpPr>
        <p:spPr>
          <a:xfrm>
            <a:off x="251784" y="5941575"/>
            <a:ext cx="3523889"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 sz="1600" dirty="0">
                <a:latin typeface="Consolas"/>
              </a:rPr>
              <a:t>Degree of achievement of 45 respondents</a:t>
            </a:r>
            <a:endParaRPr lang="en-US" sz="1600" dirty="0">
              <a:cs typeface="Calibri"/>
            </a:endParaRPr>
          </a:p>
          <a:p>
            <a:pPr algn="l"/>
            <a:endParaRPr lang="en-US" dirty="0">
              <a:cs typeface="Calibri"/>
            </a:endParaRPr>
          </a:p>
        </p:txBody>
      </p:sp>
    </p:spTree>
    <p:extLst>
      <p:ext uri="{BB962C8B-B14F-4D97-AF65-F5344CB8AC3E}">
        <p14:creationId xmlns:p14="http://schemas.microsoft.com/office/powerpoint/2010/main" val="27428365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1691680" y="143635"/>
            <a:ext cx="7452319" cy="1143000"/>
          </a:xfrm>
        </p:spPr>
        <p:txBody>
          <a:bodyPr/>
          <a:lstStyle/>
          <a:p>
            <a:r>
              <a:rPr lang="fr-FR" sz="2800" dirty="0" smtClean="0"/>
              <a:t>Quelques enseignements sur l’évaluation au regard du </a:t>
            </a:r>
            <a:r>
              <a:rPr lang="fr-FR" sz="2800" dirty="0" smtClean="0"/>
              <a:t>bien-vivre? </a:t>
            </a:r>
            <a:endParaRPr lang="fr-FR" sz="2800" dirty="0"/>
          </a:p>
        </p:txBody>
      </p:sp>
      <p:sp>
        <p:nvSpPr>
          <p:cNvPr id="3" name="Espace réservé du contenu 2"/>
          <p:cNvSpPr>
            <a:spLocks noGrp="1"/>
          </p:cNvSpPr>
          <p:nvPr>
            <p:ph idx="1"/>
          </p:nvPr>
        </p:nvSpPr>
        <p:spPr>
          <a:xfrm>
            <a:off x="323528" y="1493785"/>
            <a:ext cx="8363272" cy="4910983"/>
          </a:xfrm>
        </p:spPr>
        <p:txBody>
          <a:bodyPr>
            <a:normAutofit fontScale="70000" lnSpcReduction="20000"/>
          </a:bodyPr>
          <a:lstStyle/>
          <a:p>
            <a:r>
              <a:rPr lang="fr-FR" dirty="0" smtClean="0"/>
              <a:t>Séparer la définition de « ce qui compte », la fabrique des critères et indicateurs // de l’évaluation: </a:t>
            </a:r>
          </a:p>
          <a:p>
            <a:pPr lvl="1"/>
            <a:r>
              <a:rPr lang="fr-FR" dirty="0" smtClean="0"/>
              <a:t>Définition sur-mesure pour chaque territoire… mais temps long du participatif </a:t>
            </a:r>
          </a:p>
          <a:p>
            <a:pPr lvl="1"/>
            <a:r>
              <a:rPr lang="fr-FR" dirty="0" smtClean="0"/>
              <a:t>Permet d’éviter les angles morts de l’évaluation… mais nécessite de se donner les moyens de traiter le « hors champs »</a:t>
            </a:r>
          </a:p>
          <a:p>
            <a:r>
              <a:rPr lang="fr-FR" dirty="0" smtClean="0"/>
              <a:t>Croisement des méthodes quanti et </a:t>
            </a:r>
            <a:r>
              <a:rPr lang="fr-FR" dirty="0" err="1" smtClean="0"/>
              <a:t>quali</a:t>
            </a:r>
            <a:r>
              <a:rPr lang="fr-FR" dirty="0" smtClean="0"/>
              <a:t> avec une attention constante à la quantification </a:t>
            </a:r>
          </a:p>
          <a:p>
            <a:pPr lvl="1"/>
            <a:r>
              <a:rPr lang="fr-FR" dirty="0" smtClean="0"/>
              <a:t>Le quanti comme a priori génère de la confiance</a:t>
            </a:r>
          </a:p>
          <a:p>
            <a:pPr lvl="1"/>
            <a:r>
              <a:rPr lang="fr-FR" dirty="0" smtClean="0"/>
              <a:t>Collecte centrée sur la vie des gens et pas sur le programme</a:t>
            </a:r>
          </a:p>
          <a:p>
            <a:r>
              <a:rPr lang="fr-FR" dirty="0" smtClean="0"/>
              <a:t>Une triple posture: </a:t>
            </a:r>
          </a:p>
          <a:p>
            <a:pPr lvl="1"/>
            <a:r>
              <a:rPr lang="fr-FR" dirty="0" smtClean="0"/>
              <a:t>Les habitants sont perçus comme des informateurs sociologiques</a:t>
            </a:r>
          </a:p>
          <a:p>
            <a:pPr lvl="1"/>
            <a:r>
              <a:rPr lang="fr-FR" dirty="0" smtClean="0"/>
              <a:t>Les opérateurs sont impliqués comme partenaires de l’analyse</a:t>
            </a:r>
          </a:p>
          <a:p>
            <a:pPr lvl="1"/>
            <a:r>
              <a:rPr lang="fr-FR" dirty="0" smtClean="0"/>
              <a:t>L’évaluateur est médiateur, en créant un sens commun</a:t>
            </a:r>
          </a:p>
        </p:txBody>
      </p:sp>
      <p:sp>
        <p:nvSpPr>
          <p:cNvPr id="4" name="Espace réservé du numéro de diapositive 3"/>
          <p:cNvSpPr>
            <a:spLocks noGrp="1"/>
          </p:cNvSpPr>
          <p:nvPr>
            <p:ph type="sldNum" sz="quarter" idx="10"/>
          </p:nvPr>
        </p:nvSpPr>
        <p:spPr/>
        <p:txBody>
          <a:bodyPr/>
          <a:lstStyle/>
          <a:p>
            <a:fld id="{CF4668DC-857F-487D-BFFA-8C0CA5037977}" type="slidenum">
              <a:rPr lang="fr-BE" smtClean="0"/>
              <a:t>29</a:t>
            </a:fld>
            <a:endParaRPr lang="fr-BE"/>
          </a:p>
        </p:txBody>
      </p:sp>
    </p:spTree>
    <p:extLst>
      <p:ext uri="{BB962C8B-B14F-4D97-AF65-F5344CB8AC3E}">
        <p14:creationId xmlns:p14="http://schemas.microsoft.com/office/powerpoint/2010/main" val="34164911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cap="none" dirty="0" smtClean="0"/>
              <a:t>Pourquoi s’intéresser aux indicateurs de bien-vivre ? </a:t>
            </a:r>
            <a:endParaRPr lang="fr-FR" b="1" cap="none" dirty="0"/>
          </a:p>
        </p:txBody>
      </p:sp>
      <p:sp>
        <p:nvSpPr>
          <p:cNvPr id="3" name="Espace réservé du contenu 2"/>
          <p:cNvSpPr>
            <a:spLocks noGrp="1"/>
          </p:cNvSpPr>
          <p:nvPr>
            <p:ph idx="1"/>
          </p:nvPr>
        </p:nvSpPr>
        <p:spPr>
          <a:xfrm>
            <a:off x="5472608" y="2348880"/>
            <a:ext cx="3671392" cy="4055888"/>
          </a:xfrm>
        </p:spPr>
        <p:txBody>
          <a:bodyPr>
            <a:normAutofit/>
          </a:bodyPr>
          <a:lstStyle/>
          <a:p>
            <a:r>
              <a:rPr lang="fr-FR" dirty="0" smtClean="0"/>
              <a:t> sortir du seul PIB</a:t>
            </a:r>
          </a:p>
          <a:p>
            <a:r>
              <a:rPr lang="fr-FR" dirty="0" smtClean="0"/>
              <a:t> regarder dans les angles morts de l’observation</a:t>
            </a:r>
          </a:p>
          <a:p>
            <a:r>
              <a:rPr lang="fr-FR" dirty="0" smtClean="0"/>
              <a:t> compléter le tableau de bord    </a:t>
            </a:r>
          </a:p>
          <a:p>
            <a:pPr marL="53100" indent="0">
              <a:buNone/>
            </a:pPr>
            <a:endParaRPr lang="fr-FR" dirty="0"/>
          </a:p>
        </p:txBody>
      </p:sp>
      <p:pic>
        <p:nvPicPr>
          <p:cNvPr id="5" name="Image 1"/>
          <p:cNvPicPr/>
          <p:nvPr/>
        </p:nvPicPr>
        <p:blipFill>
          <a:blip r:embed="rId3"/>
          <a:stretch/>
        </p:blipFill>
        <p:spPr>
          <a:xfrm>
            <a:off x="0" y="2348880"/>
            <a:ext cx="5431461" cy="3456384"/>
          </a:xfrm>
          <a:prstGeom prst="rect">
            <a:avLst/>
          </a:prstGeom>
          <a:ln>
            <a:noFill/>
          </a:ln>
        </p:spPr>
      </p:pic>
    </p:spTree>
    <p:extLst>
      <p:ext uri="{BB962C8B-B14F-4D97-AF65-F5344CB8AC3E}">
        <p14:creationId xmlns:p14="http://schemas.microsoft.com/office/powerpoint/2010/main" val="6913191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Un outil de pilotage et de dialogue</a:t>
            </a:r>
            <a:endParaRPr lang="fr-FR" dirty="0"/>
          </a:p>
        </p:txBody>
      </p:sp>
      <p:sp>
        <p:nvSpPr>
          <p:cNvPr id="3" name="Espace réservé du texte 2"/>
          <p:cNvSpPr>
            <a:spLocks noGrp="1"/>
          </p:cNvSpPr>
          <p:nvPr>
            <p:ph type="body" idx="1"/>
          </p:nvPr>
        </p:nvSpPr>
        <p:spPr/>
        <p:txBody>
          <a:bodyPr>
            <a:normAutofit fontScale="77500" lnSpcReduction="20000"/>
          </a:bodyPr>
          <a:lstStyle/>
          <a:p>
            <a:r>
              <a:rPr lang="fr-FR" dirty="0" smtClean="0"/>
              <a:t>Les indicateurs « conventions socio-politiques »</a:t>
            </a:r>
          </a:p>
          <a:p>
            <a:r>
              <a:rPr lang="fr-FR" dirty="0"/>
              <a:t>L</a:t>
            </a:r>
            <a:r>
              <a:rPr lang="fr-FR" dirty="0" smtClean="0"/>
              <a:t>es enjeux d’une gouvernance renouvelée</a:t>
            </a:r>
            <a:endParaRPr lang="fr-FR" dirty="0"/>
          </a:p>
        </p:txBody>
      </p:sp>
      <p:sp>
        <p:nvSpPr>
          <p:cNvPr id="4" name="Espace réservé du texte 3"/>
          <p:cNvSpPr>
            <a:spLocks noGrp="1"/>
          </p:cNvSpPr>
          <p:nvPr>
            <p:ph type="body" sz="quarter" idx="10"/>
          </p:nvPr>
        </p:nvSpPr>
        <p:spPr/>
        <p:txBody>
          <a:bodyPr/>
          <a:lstStyle/>
          <a:p>
            <a:r>
              <a:rPr lang="fr-FR" dirty="0" smtClean="0"/>
              <a:t>3</a:t>
            </a:r>
            <a:endParaRPr lang="fr-FR" dirty="0"/>
          </a:p>
        </p:txBody>
      </p:sp>
      <p:sp>
        <p:nvSpPr>
          <p:cNvPr id="5" name="Espace réservé du texte 4"/>
          <p:cNvSpPr>
            <a:spLocks noGrp="1"/>
          </p:cNvSpPr>
          <p:nvPr>
            <p:ph type="body" sz="quarter" idx="11"/>
          </p:nvPr>
        </p:nvSpPr>
        <p:spPr/>
        <p:txBody>
          <a:bodyPr/>
          <a:lstStyle/>
          <a:p>
            <a:r>
              <a:rPr lang="fr-FR" dirty="0"/>
              <a:t>3</a:t>
            </a:r>
          </a:p>
        </p:txBody>
      </p:sp>
    </p:spTree>
    <p:extLst>
      <p:ext uri="{BB962C8B-B14F-4D97-AF65-F5344CB8AC3E}">
        <p14:creationId xmlns:p14="http://schemas.microsoft.com/office/powerpoint/2010/main" val="661602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re 2"/>
          <p:cNvSpPr>
            <a:spLocks noGrp="1"/>
          </p:cNvSpPr>
          <p:nvPr>
            <p:ph type="title"/>
            <p:custDataLst>
              <p:tags r:id="rId1"/>
            </p:custDataLst>
          </p:nvPr>
        </p:nvSpPr>
        <p:spPr/>
        <p:txBody>
          <a:bodyPr/>
          <a:lstStyle/>
          <a:p>
            <a:r>
              <a:rPr lang="fr-FR" sz="2800" dirty="0" smtClean="0"/>
              <a:t>Les 8 cartes… et les seuils de soutenabilité</a:t>
            </a:r>
            <a:endParaRPr lang="fr-FR" sz="2800" dirty="0"/>
          </a:p>
        </p:txBody>
      </p:sp>
      <p:pic>
        <p:nvPicPr>
          <p:cNvPr id="13" name="Picture 6">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1330" y="4104003"/>
            <a:ext cx="2223328" cy="2543485"/>
          </a:xfrm>
          <a:prstGeom prst="rect">
            <a:avLst/>
          </a:prstGeom>
        </p:spPr>
      </p:pic>
      <p:pic>
        <p:nvPicPr>
          <p:cNvPr id="14" name="Picture 8">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1549" y="1528633"/>
            <a:ext cx="1867551" cy="2525574"/>
          </a:xfrm>
          <a:prstGeom prst="rect">
            <a:avLst/>
          </a:prstGeom>
        </p:spPr>
      </p:pic>
      <p:pic>
        <p:nvPicPr>
          <p:cNvPr id="15" name="Picture 10">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91895" y="4104003"/>
            <a:ext cx="1871117" cy="2579308"/>
          </a:xfrm>
          <a:prstGeom prst="rect">
            <a:avLst/>
          </a:prstGeom>
        </p:spPr>
      </p:pic>
      <p:pic>
        <p:nvPicPr>
          <p:cNvPr id="16" name="Picture 12">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7200" y="4077611"/>
            <a:ext cx="1686071" cy="2543486"/>
          </a:xfrm>
          <a:prstGeom prst="rect">
            <a:avLst/>
          </a:prstGeom>
        </p:spPr>
      </p:pic>
      <p:pic>
        <p:nvPicPr>
          <p:cNvPr id="17" name="Picture 14">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92751" y="1533583"/>
            <a:ext cx="2219762" cy="2543487"/>
          </a:xfrm>
          <a:prstGeom prst="rect">
            <a:avLst/>
          </a:prstGeom>
        </p:spPr>
      </p:pic>
      <p:pic>
        <p:nvPicPr>
          <p:cNvPr id="18" name="Picture 16">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95513" y="1533585"/>
            <a:ext cx="1686071" cy="2543487"/>
          </a:xfrm>
          <a:prstGeom prst="rect">
            <a:avLst/>
          </a:prstGeom>
        </p:spPr>
      </p:pic>
      <p:pic>
        <p:nvPicPr>
          <p:cNvPr id="19" name="Picture 18">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69842" y="4162060"/>
            <a:ext cx="2251905" cy="2579308"/>
          </a:xfrm>
          <a:prstGeom prst="rect">
            <a:avLst/>
          </a:prstGeom>
        </p:spPr>
      </p:pic>
      <p:pic>
        <p:nvPicPr>
          <p:cNvPr id="20" name="Picture 20">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28511" y="1523683"/>
            <a:ext cx="1443038" cy="2507662"/>
          </a:xfrm>
          <a:prstGeom prst="rect">
            <a:avLst/>
          </a:prstGeom>
        </p:spPr>
      </p:pic>
      <p:pic>
        <p:nvPicPr>
          <p:cNvPr id="21" name="Picture 22">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152694" y="1124744"/>
            <a:ext cx="834296" cy="3200674"/>
          </a:xfrm>
          <a:prstGeom prst="rect">
            <a:avLst/>
          </a:prstGeom>
        </p:spPr>
      </p:pic>
      <p:sp>
        <p:nvSpPr>
          <p:cNvPr id="24" name="ZoneTexte 23"/>
          <p:cNvSpPr txBox="1"/>
          <p:nvPr/>
        </p:nvSpPr>
        <p:spPr>
          <a:xfrm rot="16200000">
            <a:off x="-241958" y="3822408"/>
            <a:ext cx="1138453" cy="369332"/>
          </a:xfrm>
          <a:prstGeom prst="rect">
            <a:avLst/>
          </a:prstGeom>
          <a:noFill/>
        </p:spPr>
        <p:txBody>
          <a:bodyPr wrap="none" rtlCol="0">
            <a:spAutoFit/>
          </a:bodyPr>
          <a:lstStyle/>
          <a:p>
            <a:r>
              <a:rPr lang="fr-FR" dirty="0"/>
              <a:t>IBEST 2018</a:t>
            </a:r>
          </a:p>
        </p:txBody>
      </p:sp>
    </p:spTree>
    <p:extLst>
      <p:ext uri="{BB962C8B-B14F-4D97-AF65-F5344CB8AC3E}">
        <p14:creationId xmlns:p14="http://schemas.microsoft.com/office/powerpoint/2010/main" val="42455004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1F53A040-04A8-44CE-A936-CD92AAF6BD14}" type="datetime1">
              <a:rPr lang="fr-FR" smtClean="0"/>
              <a:t>30/06/2023</a:t>
            </a:fld>
            <a:endParaRPr lang="en-US"/>
          </a:p>
        </p:txBody>
      </p:sp>
      <p:sp>
        <p:nvSpPr>
          <p:cNvPr id="4" name="Espace réservé du numéro de diapositive 3"/>
          <p:cNvSpPr>
            <a:spLocks noGrp="1"/>
          </p:cNvSpPr>
          <p:nvPr>
            <p:ph type="sldNum" sz="quarter" idx="12"/>
          </p:nvPr>
        </p:nvSpPr>
        <p:spPr/>
        <p:txBody>
          <a:bodyPr/>
          <a:lstStyle/>
          <a:p>
            <a:fld id="{81D5EA83-93EF-7C47-83E5-EC4E80D28D49}" type="slidenum">
              <a:rPr lang="en-US" smtClean="0"/>
              <a:t>32</a:t>
            </a:fld>
            <a:endParaRPr lang="en-US"/>
          </a:p>
        </p:txBody>
      </p:sp>
      <p:sp>
        <p:nvSpPr>
          <p:cNvPr id="5" name="Titre 4"/>
          <p:cNvSpPr>
            <a:spLocks noGrp="1"/>
          </p:cNvSpPr>
          <p:nvPr>
            <p:ph type="title"/>
          </p:nvPr>
        </p:nvSpPr>
        <p:spPr/>
        <p:txBody>
          <a:bodyPr/>
          <a:lstStyle/>
          <a:p>
            <a:r>
              <a:rPr lang="fr-FR" sz="2000" dirty="0" smtClean="0"/>
              <a:t>Comment se parlent les dimensions sociales et </a:t>
            </a:r>
            <a:r>
              <a:rPr lang="fr-FR" sz="2000" dirty="0" smtClean="0"/>
              <a:t>environnementales? </a:t>
            </a:r>
            <a:endParaRPr lang="fr-FR" sz="2000" dirty="0"/>
          </a:p>
        </p:txBody>
      </p:sp>
      <p:pic>
        <p:nvPicPr>
          <p:cNvPr id="7" name="Image 6"/>
          <p:cNvPicPr>
            <a:picLocks noChangeAspect="1"/>
          </p:cNvPicPr>
          <p:nvPr/>
        </p:nvPicPr>
        <p:blipFill rotWithShape="1">
          <a:blip r:embed="rId3">
            <a:extLst>
              <a:ext uri="{28A0092B-C50C-407E-A947-70E740481C1C}">
                <a14:useLocalDpi xmlns:a14="http://schemas.microsoft.com/office/drawing/2010/main" val="0"/>
              </a:ext>
            </a:extLst>
          </a:blip>
          <a:srcRect r="6935"/>
          <a:stretch/>
        </p:blipFill>
        <p:spPr>
          <a:xfrm>
            <a:off x="251520" y="1494332"/>
            <a:ext cx="5397463" cy="4862018"/>
          </a:xfrm>
          <a:prstGeom prst="rect">
            <a:avLst/>
          </a:prstGeom>
        </p:spPr>
      </p:pic>
      <p:sp>
        <p:nvSpPr>
          <p:cNvPr id="2" name="ZoneTexte 1"/>
          <p:cNvSpPr txBox="1"/>
          <p:nvPr/>
        </p:nvSpPr>
        <p:spPr>
          <a:xfrm>
            <a:off x="5868144" y="2213481"/>
            <a:ext cx="2742456" cy="4339650"/>
          </a:xfrm>
          <a:prstGeom prst="rect">
            <a:avLst/>
          </a:prstGeom>
          <a:noFill/>
        </p:spPr>
        <p:txBody>
          <a:bodyPr wrap="square" rtlCol="0">
            <a:spAutoFit/>
          </a:bodyPr>
          <a:lstStyle/>
          <a:p>
            <a:pPr algn="ctr"/>
            <a:r>
              <a:rPr lang="fr-FR" sz="1200" i="1" dirty="0" smtClean="0">
                <a:latin typeface="Calibri" panose="020F0502020204030204" pitchFamily="34" charset="0"/>
                <a:cs typeface="Calibri" panose="020F0502020204030204" pitchFamily="34" charset="0"/>
              </a:rPr>
              <a:t>« Qu’elle </a:t>
            </a:r>
            <a:r>
              <a:rPr lang="fr-FR" sz="1200" i="1" dirty="0">
                <a:latin typeface="Calibri" panose="020F0502020204030204" pitchFamily="34" charset="0"/>
                <a:cs typeface="Calibri" panose="020F0502020204030204" pitchFamily="34" charset="0"/>
              </a:rPr>
              <a:t>les choisisse volontairement ou non, notre société va donc devoir faire face </a:t>
            </a:r>
            <a:r>
              <a:rPr lang="fr-FR" sz="1200" i="1" dirty="0" smtClean="0">
                <a:latin typeface="Calibri" panose="020F0502020204030204" pitchFamily="34" charset="0"/>
                <a:cs typeface="Calibri" panose="020F0502020204030204" pitchFamily="34" charset="0"/>
              </a:rPr>
              <a:t>à de </a:t>
            </a:r>
            <a:r>
              <a:rPr lang="fr-FR" sz="1200" i="1" dirty="0">
                <a:latin typeface="Calibri" panose="020F0502020204030204" pitchFamily="34" charset="0"/>
                <a:cs typeface="Calibri" panose="020F0502020204030204" pitchFamily="34" charset="0"/>
              </a:rPr>
              <a:t>nouvelles contraintes, de nouveaux problèmes. Or, la capacité de chacune et chacun </a:t>
            </a:r>
            <a:r>
              <a:rPr lang="fr-FR" sz="1200" i="1" dirty="0" smtClean="0">
                <a:latin typeface="Calibri" panose="020F0502020204030204" pitchFamily="34" charset="0"/>
                <a:cs typeface="Calibri" panose="020F0502020204030204" pitchFamily="34" charset="0"/>
              </a:rPr>
              <a:t>à pouvoir </a:t>
            </a:r>
            <a:r>
              <a:rPr lang="fr-FR" sz="1200" i="1" dirty="0">
                <a:latin typeface="Calibri" panose="020F0502020204030204" pitchFamily="34" charset="0"/>
                <a:cs typeface="Calibri" panose="020F0502020204030204" pitchFamily="34" charset="0"/>
              </a:rPr>
              <a:t>s’adapter à ces </a:t>
            </a:r>
            <a:r>
              <a:rPr lang="fr-FR" sz="1200" i="1" dirty="0" smtClean="0">
                <a:latin typeface="Calibri" panose="020F0502020204030204" pitchFamily="34" charset="0"/>
                <a:cs typeface="Calibri" panose="020F0502020204030204" pitchFamily="34" charset="0"/>
              </a:rPr>
              <a:t> nouvelles </a:t>
            </a:r>
            <a:r>
              <a:rPr lang="fr-FR" sz="1200" i="1" dirty="0">
                <a:latin typeface="Calibri" panose="020F0502020204030204" pitchFamily="34" charset="0"/>
                <a:cs typeface="Calibri" panose="020F0502020204030204" pitchFamily="34" charset="0"/>
              </a:rPr>
              <a:t>contraintes est directement liée à notre niveau de vie</a:t>
            </a:r>
            <a:r>
              <a:rPr lang="fr-FR" sz="1200" i="1" dirty="0" smtClean="0">
                <a:latin typeface="Calibri" panose="020F0502020204030204" pitchFamily="34" charset="0"/>
                <a:cs typeface="Calibri" panose="020F0502020204030204" pitchFamily="34" charset="0"/>
              </a:rPr>
              <a:t>. » - délibération du FAST </a:t>
            </a:r>
          </a:p>
          <a:p>
            <a:pPr algn="ctr"/>
            <a:r>
              <a:rPr lang="fr-FR" sz="1200" i="1" dirty="0" smtClean="0">
                <a:latin typeface="Calibri" panose="020F0502020204030204" pitchFamily="34" charset="0"/>
                <a:cs typeface="Calibri" panose="020F0502020204030204" pitchFamily="34" charset="0"/>
              </a:rPr>
              <a:t> </a:t>
            </a:r>
          </a:p>
          <a:p>
            <a:pPr algn="ctr"/>
            <a:r>
              <a:rPr lang="fr-FR" sz="1200" i="1" dirty="0" smtClean="0">
                <a:latin typeface="Calibri" panose="020F0502020204030204" pitchFamily="34" charset="0"/>
                <a:cs typeface="Calibri" panose="020F0502020204030204" pitchFamily="34" charset="0"/>
              </a:rPr>
              <a:t>«  Le surcoût climatique pour les ménages, qu’il s’agisse de dépenses supplémentaires d’isolation thermique, de changement de véhicule ou de façon plus quotidienne de consommation des produits bio n’est pas soutenable pour les foyers les plus précaires (…) Cependant, les ménages les plus précaires sont loin d’être les moins vertueux sur le plan environnemental (…) Certains comportements </a:t>
            </a:r>
            <a:r>
              <a:rPr lang="fr-FR" sz="1200" i="1" dirty="0" err="1" smtClean="0">
                <a:latin typeface="Calibri" panose="020F0502020204030204" pitchFamily="34" charset="0"/>
                <a:cs typeface="Calibri" panose="020F0502020204030204" pitchFamily="34" charset="0"/>
              </a:rPr>
              <a:t>éco-responsables</a:t>
            </a:r>
            <a:r>
              <a:rPr lang="fr-FR" sz="1200" i="1" dirty="0" smtClean="0">
                <a:latin typeface="Calibri" panose="020F0502020204030204" pitchFamily="34" charset="0"/>
                <a:cs typeface="Calibri" panose="020F0502020204030204" pitchFamily="34" charset="0"/>
              </a:rPr>
              <a:t> sont générateurs d’économies financières. » - regard croisés Modes de vie OBS’Y 2022 </a:t>
            </a:r>
          </a:p>
          <a:p>
            <a:endParaRPr lang="fr-FR" sz="1200"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157761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chor="ctr"/>
          <a:lstStyle/>
          <a:p>
            <a:r>
              <a:rPr lang="fr-FR" dirty="0" smtClean="0"/>
              <a:t>Cap bien-vivre: </a:t>
            </a:r>
            <a:br>
              <a:rPr lang="fr-FR" dirty="0" smtClean="0"/>
            </a:br>
            <a:r>
              <a:rPr lang="fr-FR" dirty="0" smtClean="0"/>
              <a:t>un centre ressources à votre services</a:t>
            </a:r>
            <a:endParaRPr lang="fr-FR" dirty="0"/>
          </a:p>
        </p:txBody>
      </p:sp>
      <p:sp>
        <p:nvSpPr>
          <p:cNvPr id="11" name="AutoShape 2" descr="Résultat de recherche d'images pour &quot;photo atelier biennale des villes en transition&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6550" t="19300" r="34466" b="22373"/>
          <a:stretch/>
        </p:blipFill>
        <p:spPr bwMode="auto">
          <a:xfrm>
            <a:off x="1617456" y="1284108"/>
            <a:ext cx="7069344" cy="4732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7524328" y="4334348"/>
            <a:ext cx="1008112" cy="395066"/>
          </a:xfrm>
          <a:prstGeom prst="rect">
            <a:avLst/>
          </a:prstGeom>
          <a:solidFill>
            <a:srgbClr val="FDFDF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Rectangle 2"/>
          <p:cNvSpPr/>
          <p:nvPr/>
        </p:nvSpPr>
        <p:spPr>
          <a:xfrm>
            <a:off x="623258" y="5878242"/>
            <a:ext cx="3948742" cy="461665"/>
          </a:xfrm>
          <a:prstGeom prst="rect">
            <a:avLst/>
          </a:prstGeom>
        </p:spPr>
        <p:txBody>
          <a:bodyPr wrap="square">
            <a:spAutoFit/>
          </a:bodyPr>
          <a:lstStyle/>
          <a:p>
            <a:r>
              <a:rPr lang="fr-FR" sz="2400" u="sng" dirty="0">
                <a:solidFill>
                  <a:srgbClr val="0070C0"/>
                </a:solidFill>
              </a:rPr>
              <a:t>https://capbienvivre.org/</a:t>
            </a:r>
          </a:p>
        </p:txBody>
      </p:sp>
    </p:spTree>
    <p:extLst>
      <p:ext uri="{BB962C8B-B14F-4D97-AF65-F5344CB8AC3E}">
        <p14:creationId xmlns:p14="http://schemas.microsoft.com/office/powerpoint/2010/main" val="20902695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p:cNvSpPr>
            <a:spLocks noGrp="1"/>
          </p:cNvSpPr>
          <p:nvPr>
            <p:ph type="title"/>
          </p:nvPr>
        </p:nvSpPr>
        <p:spPr/>
        <p:txBody>
          <a:bodyPr/>
          <a:lstStyle/>
          <a:p>
            <a:r>
              <a:rPr lang="fr-FR" dirty="0" smtClean="0"/>
              <a:t>Annexe</a:t>
            </a:r>
            <a:endParaRPr lang="fr-FR" dirty="0"/>
          </a:p>
        </p:txBody>
      </p:sp>
      <p:sp>
        <p:nvSpPr>
          <p:cNvPr id="10" name="Espace réservé du texte 9"/>
          <p:cNvSpPr>
            <a:spLocks noGrp="1"/>
          </p:cNvSpPr>
          <p:nvPr>
            <p:ph type="body" idx="1"/>
          </p:nvPr>
        </p:nvSpPr>
        <p:spPr/>
        <p:txBody>
          <a:bodyPr/>
          <a:lstStyle/>
          <a:p>
            <a:endParaRPr lang="fr-FR"/>
          </a:p>
        </p:txBody>
      </p:sp>
      <p:sp>
        <p:nvSpPr>
          <p:cNvPr id="11" name="Espace réservé du texte 10"/>
          <p:cNvSpPr>
            <a:spLocks noGrp="1"/>
          </p:cNvSpPr>
          <p:nvPr>
            <p:ph type="body" sz="quarter" idx="10"/>
          </p:nvPr>
        </p:nvSpPr>
        <p:spPr/>
        <p:txBody>
          <a:bodyPr/>
          <a:lstStyle/>
          <a:p>
            <a:endParaRPr lang="fr-FR" dirty="0"/>
          </a:p>
        </p:txBody>
      </p:sp>
      <p:sp>
        <p:nvSpPr>
          <p:cNvPr id="2" name="Espace réservé de la date 1"/>
          <p:cNvSpPr>
            <a:spLocks noGrp="1"/>
          </p:cNvSpPr>
          <p:nvPr>
            <p:ph type="dt" sz="half" idx="4294967295"/>
          </p:nvPr>
        </p:nvSpPr>
        <p:spPr>
          <a:xfrm>
            <a:off x="0" y="6356350"/>
            <a:ext cx="2133600" cy="365125"/>
          </a:xfrm>
          <a:prstGeom prst="rect">
            <a:avLst/>
          </a:prstGeom>
        </p:spPr>
        <p:txBody>
          <a:bodyPr/>
          <a:lstStyle/>
          <a:p>
            <a:pPr>
              <a:defRPr/>
            </a:pPr>
            <a:fld id="{7354EFBA-DCDC-48B3-849C-59D67CFC6076}" type="datetime1">
              <a:rPr lang="fr-FR" sz="1200" smtClean="0"/>
              <a:t>30/06/2023</a:t>
            </a:fld>
            <a:endParaRPr lang="fr-FR" sz="1200" dirty="0"/>
          </a:p>
        </p:txBody>
      </p:sp>
    </p:spTree>
    <p:extLst>
      <p:ext uri="{BB962C8B-B14F-4D97-AF65-F5344CB8AC3E}">
        <p14:creationId xmlns:p14="http://schemas.microsoft.com/office/powerpoint/2010/main" val="31992929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custDataLst>
              <p:tags r:id="rId1"/>
            </p:custDataLst>
          </p:nvPr>
        </p:nvSpPr>
        <p:spPr/>
        <p:txBody>
          <a:bodyPr/>
          <a:lstStyle/>
          <a:p>
            <a:r>
              <a:rPr lang="fr-FR" cap="small" dirty="0" smtClean="0"/>
              <a:t>Pré-sélection des indicateurs</a:t>
            </a:r>
            <a:endParaRPr lang="fr-FR" cap="small" dirty="0"/>
          </a:p>
        </p:txBody>
      </p:sp>
      <p:sp>
        <p:nvSpPr>
          <p:cNvPr id="41" name="Forme libre 40"/>
          <p:cNvSpPr/>
          <p:nvPr>
            <p:custDataLst>
              <p:tags r:id="rId2"/>
            </p:custDataLst>
          </p:nvPr>
        </p:nvSpPr>
        <p:spPr>
          <a:xfrm>
            <a:off x="8088591" y="4720218"/>
            <a:ext cx="3033584" cy="799336"/>
          </a:xfrm>
          <a:custGeom>
            <a:avLst/>
            <a:gdLst>
              <a:gd name="connsiteX0" fmla="*/ 0 w 3033584"/>
              <a:gd name="connsiteY0" fmla="*/ 0 h 799336"/>
              <a:gd name="connsiteX1" fmla="*/ 3033584 w 3033584"/>
              <a:gd name="connsiteY1" fmla="*/ 0 h 799336"/>
              <a:gd name="connsiteX2" fmla="*/ 3033584 w 3033584"/>
              <a:gd name="connsiteY2" fmla="*/ 799336 h 799336"/>
              <a:gd name="connsiteX3" fmla="*/ 0 w 3033584"/>
              <a:gd name="connsiteY3" fmla="*/ 799336 h 799336"/>
              <a:gd name="connsiteX4" fmla="*/ 0 w 3033584"/>
              <a:gd name="connsiteY4" fmla="*/ 0 h 7993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33584" h="799336">
                <a:moveTo>
                  <a:pt x="0" y="0"/>
                </a:moveTo>
                <a:lnTo>
                  <a:pt x="3033584" y="0"/>
                </a:lnTo>
                <a:lnTo>
                  <a:pt x="3033584" y="799336"/>
                </a:lnTo>
                <a:lnTo>
                  <a:pt x="0" y="79933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44780" tIns="144780" rIns="144780" bIns="144780" numCol="1" spcCol="1270" anchor="ctr" anchorCtr="0">
            <a:noAutofit/>
          </a:bodyPr>
          <a:lstStyle/>
          <a:p>
            <a:pPr algn="ctr" defTabSz="1689100">
              <a:lnSpc>
                <a:spcPct val="90000"/>
              </a:lnSpc>
              <a:spcBef>
                <a:spcPct val="0"/>
              </a:spcBef>
              <a:spcAft>
                <a:spcPct val="35000"/>
              </a:spcAft>
            </a:pPr>
            <a:endParaRPr lang="fr-FR" sz="1400" dirty="0">
              <a:solidFill>
                <a:prstClr val="black">
                  <a:hueOff val="0"/>
                  <a:satOff val="0"/>
                  <a:lumOff val="0"/>
                  <a:alphaOff val="0"/>
                </a:prstClr>
              </a:solidFill>
            </a:endParaRPr>
          </a:p>
        </p:txBody>
      </p:sp>
      <p:graphicFrame>
        <p:nvGraphicFramePr>
          <p:cNvPr id="6" name="Tableau 5"/>
          <p:cNvGraphicFramePr>
            <a:graphicFrameLocks noGrp="1"/>
          </p:cNvGraphicFramePr>
          <p:nvPr>
            <p:custDataLst>
              <p:tags r:id="rId3"/>
            </p:custDataLst>
            <p:extLst>
              <p:ext uri="{D42A27DB-BD31-4B8C-83A1-F6EECF244321}">
                <p14:modId xmlns:p14="http://schemas.microsoft.com/office/powerpoint/2010/main" val="1094418831"/>
              </p:ext>
            </p:extLst>
          </p:nvPr>
        </p:nvGraphicFramePr>
        <p:xfrm>
          <a:off x="0" y="-7"/>
          <a:ext cx="9108504" cy="8027344"/>
        </p:xfrm>
        <a:graphic>
          <a:graphicData uri="http://schemas.openxmlformats.org/drawingml/2006/table">
            <a:tbl>
              <a:tblPr firstRow="1" firstCol="1" bandRow="1">
                <a:tableStyleId>{5C22544A-7EE6-4342-B048-85BDC9FD1C3A}</a:tableStyleId>
              </a:tblPr>
              <a:tblGrid>
                <a:gridCol w="2158785">
                  <a:extLst>
                    <a:ext uri="{9D8B030D-6E8A-4147-A177-3AD203B41FA5}">
                      <a16:colId xmlns:a16="http://schemas.microsoft.com/office/drawing/2014/main" val="20000"/>
                    </a:ext>
                  </a:extLst>
                </a:gridCol>
                <a:gridCol w="6949719">
                  <a:extLst>
                    <a:ext uri="{9D8B030D-6E8A-4147-A177-3AD203B41FA5}">
                      <a16:colId xmlns:a16="http://schemas.microsoft.com/office/drawing/2014/main" val="20001"/>
                    </a:ext>
                  </a:extLst>
                </a:gridCol>
              </a:tblGrid>
              <a:tr h="529264">
                <a:tc>
                  <a:txBody>
                    <a:bodyPr/>
                    <a:lstStyle/>
                    <a:p>
                      <a:pPr algn="just">
                        <a:lnSpc>
                          <a:spcPct val="150000"/>
                        </a:lnSpc>
                      </a:pPr>
                      <a:endParaRPr lang="fr-FR" sz="1200" dirty="0">
                        <a:solidFill>
                          <a:schemeClr val="tx1"/>
                        </a:solidFill>
                        <a:effectLst/>
                        <a:latin typeface="Calibri" panose="020F0502020204030204" pitchFamily="34" charset="0"/>
                      </a:endParaRPr>
                    </a:p>
                  </a:txBody>
                  <a:tcPr marL="19706" marR="19706" marT="0" marB="0" anchor="b"/>
                </a:tc>
                <a:tc>
                  <a:txBody>
                    <a:bodyPr/>
                    <a:lstStyle/>
                    <a:p>
                      <a:pPr algn="ctr">
                        <a:lnSpc>
                          <a:spcPct val="150000"/>
                        </a:lnSpc>
                        <a:spcAft>
                          <a:spcPts val="0"/>
                        </a:spcAft>
                      </a:pPr>
                      <a:r>
                        <a:rPr lang="fr-FR" sz="1800" cap="small" baseline="0" dirty="0" smtClean="0">
                          <a:solidFill>
                            <a:schemeClr val="tx1"/>
                          </a:solidFill>
                          <a:effectLst/>
                        </a:rPr>
                        <a:t>Indicateurs IBEST</a:t>
                      </a:r>
                      <a:endParaRPr lang="fr-FR" sz="800" cap="small" baseline="0" dirty="0" smtClean="0">
                        <a:solidFill>
                          <a:schemeClr val="tx1"/>
                        </a:solidFill>
                        <a:effectLst/>
                      </a:endParaRPr>
                    </a:p>
                    <a:p>
                      <a:pPr algn="ctr">
                        <a:lnSpc>
                          <a:spcPct val="150000"/>
                        </a:lnSpc>
                        <a:spcAft>
                          <a:spcPts val="0"/>
                        </a:spcAft>
                      </a:pPr>
                      <a:endParaRPr lang="fr-FR" sz="400" cap="small" baseline="0" dirty="0">
                        <a:solidFill>
                          <a:schemeClr val="tx1"/>
                        </a:solidFill>
                        <a:effectLst/>
                        <a:latin typeface="Cambria" panose="02040503050406030204" pitchFamily="18" charset="0"/>
                        <a:ea typeface="MS Mincho" panose="02020609040205080304" pitchFamily="49" charset="-128"/>
                        <a:cs typeface="Times New Roman" panose="02020603050405020304" pitchFamily="18" charset="0"/>
                      </a:endParaRPr>
                    </a:p>
                  </a:txBody>
                  <a:tcPr marL="19706" marR="19706" marT="0" marB="0" anchor="b"/>
                </a:tc>
                <a:extLst>
                  <a:ext uri="{0D108BD9-81ED-4DB2-BD59-A6C34878D82A}">
                    <a16:rowId xmlns:a16="http://schemas.microsoft.com/office/drawing/2014/main" val="10000"/>
                  </a:ext>
                </a:extLst>
              </a:tr>
              <a:tr h="234398">
                <a:tc rowSpan="3">
                  <a:txBody>
                    <a:bodyPr/>
                    <a:lstStyle/>
                    <a:p>
                      <a:pPr algn="ctr">
                        <a:lnSpc>
                          <a:spcPct val="150000"/>
                        </a:lnSpc>
                        <a:spcAft>
                          <a:spcPts val="0"/>
                        </a:spcAft>
                      </a:pPr>
                      <a:r>
                        <a:rPr lang="fr-FR" sz="1400" dirty="0" smtClean="0">
                          <a:solidFill>
                            <a:schemeClr val="tx1"/>
                          </a:solidFill>
                          <a:effectLst/>
                        </a:rPr>
                        <a:t>Travail-Emploi</a:t>
                      </a:r>
                      <a:endParaRPr lang="fr-FR" sz="14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19706" marR="19706" marT="0" marB="0" anchor="ctr"/>
                </a:tc>
                <a:tc>
                  <a:txBody>
                    <a:bodyPr/>
                    <a:lstStyle/>
                    <a:p>
                      <a:pPr algn="just">
                        <a:lnSpc>
                          <a:spcPct val="150000"/>
                        </a:lnSpc>
                        <a:spcAft>
                          <a:spcPts val="0"/>
                        </a:spcAft>
                      </a:pPr>
                      <a:r>
                        <a:rPr lang="fr-FR" sz="1200" dirty="0">
                          <a:solidFill>
                            <a:schemeClr val="tx1"/>
                          </a:solidFill>
                          <a:effectLst/>
                        </a:rPr>
                        <a:t>Taux de satisfaction à l’égard de son travail</a:t>
                      </a:r>
                      <a:endParaRPr lang="fr-FR" sz="12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19706" marR="19706" marT="0" marB="0" anchor="b"/>
                </a:tc>
                <a:extLst>
                  <a:ext uri="{0D108BD9-81ED-4DB2-BD59-A6C34878D82A}">
                    <a16:rowId xmlns:a16="http://schemas.microsoft.com/office/drawing/2014/main" val="10001"/>
                  </a:ext>
                </a:extLst>
              </a:tr>
              <a:tr h="234398">
                <a:tc vMerge="1">
                  <a:txBody>
                    <a:bodyPr/>
                    <a:lstStyle/>
                    <a:p>
                      <a:endParaRPr lang="fr-FR"/>
                    </a:p>
                  </a:txBody>
                  <a:tcPr/>
                </a:tc>
                <a:tc>
                  <a:txBody>
                    <a:bodyPr/>
                    <a:lstStyle/>
                    <a:p>
                      <a:pPr algn="just">
                        <a:lnSpc>
                          <a:spcPct val="150000"/>
                        </a:lnSpc>
                        <a:spcAft>
                          <a:spcPts val="0"/>
                        </a:spcAft>
                      </a:pPr>
                      <a:r>
                        <a:rPr lang="fr-FR" sz="1200" dirty="0">
                          <a:solidFill>
                            <a:schemeClr val="tx1"/>
                          </a:solidFill>
                          <a:effectLst/>
                        </a:rPr>
                        <a:t>Pourcentage de personnes ressentant un sentiment d’injustice salariale</a:t>
                      </a:r>
                      <a:endParaRPr lang="fr-FR" sz="12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19706" marR="19706" marT="0" marB="0" anchor="b"/>
                </a:tc>
                <a:extLst>
                  <a:ext uri="{0D108BD9-81ED-4DB2-BD59-A6C34878D82A}">
                    <a16:rowId xmlns:a16="http://schemas.microsoft.com/office/drawing/2014/main" val="10002"/>
                  </a:ext>
                </a:extLst>
              </a:tr>
              <a:tr h="234398">
                <a:tc vMerge="1">
                  <a:txBody>
                    <a:bodyPr/>
                    <a:lstStyle/>
                    <a:p>
                      <a:endParaRPr lang="fr-FR"/>
                    </a:p>
                  </a:txBody>
                  <a:tcPr/>
                </a:tc>
                <a:tc>
                  <a:txBody>
                    <a:bodyPr/>
                    <a:lstStyle/>
                    <a:p>
                      <a:pPr algn="just">
                        <a:lnSpc>
                          <a:spcPct val="150000"/>
                        </a:lnSpc>
                        <a:spcAft>
                          <a:spcPts val="0"/>
                        </a:spcAft>
                      </a:pPr>
                      <a:r>
                        <a:rPr lang="fr-FR" sz="1200" dirty="0">
                          <a:solidFill>
                            <a:schemeClr val="tx1"/>
                          </a:solidFill>
                          <a:effectLst/>
                        </a:rPr>
                        <a:t>Indice de Gini</a:t>
                      </a:r>
                      <a:endParaRPr lang="fr-FR" sz="12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19706" marR="19706" marT="0" marB="0" anchor="b"/>
                </a:tc>
                <a:extLst>
                  <a:ext uri="{0D108BD9-81ED-4DB2-BD59-A6C34878D82A}">
                    <a16:rowId xmlns:a16="http://schemas.microsoft.com/office/drawing/2014/main" val="10003"/>
                  </a:ext>
                </a:extLst>
              </a:tr>
              <a:tr h="234398">
                <a:tc rowSpan="4">
                  <a:txBody>
                    <a:bodyPr/>
                    <a:lstStyle/>
                    <a:p>
                      <a:pPr algn="ctr">
                        <a:lnSpc>
                          <a:spcPct val="150000"/>
                        </a:lnSpc>
                        <a:spcAft>
                          <a:spcPts val="0"/>
                        </a:spcAft>
                      </a:pPr>
                      <a:r>
                        <a:rPr lang="fr-FR" sz="1400" dirty="0" smtClean="0">
                          <a:solidFill>
                            <a:schemeClr val="tx1"/>
                          </a:solidFill>
                          <a:effectLst/>
                        </a:rPr>
                        <a:t>Affirmation </a:t>
                      </a:r>
                      <a:r>
                        <a:rPr lang="fr-FR" sz="1400" dirty="0">
                          <a:solidFill>
                            <a:schemeClr val="tx1"/>
                          </a:solidFill>
                          <a:effectLst/>
                        </a:rPr>
                        <a:t>de soi et engagement</a:t>
                      </a:r>
                      <a:endParaRPr lang="fr-FR" sz="14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19706" marR="19706" marT="0" marB="0" anchor="ctr"/>
                </a:tc>
                <a:tc>
                  <a:txBody>
                    <a:bodyPr/>
                    <a:lstStyle/>
                    <a:p>
                      <a:pPr algn="just">
                        <a:lnSpc>
                          <a:spcPct val="150000"/>
                        </a:lnSpc>
                        <a:spcAft>
                          <a:spcPts val="0"/>
                        </a:spcAft>
                      </a:pPr>
                      <a:r>
                        <a:rPr lang="fr-FR" sz="1200" dirty="0">
                          <a:solidFill>
                            <a:schemeClr val="tx1"/>
                          </a:solidFill>
                          <a:effectLst/>
                        </a:rPr>
                        <a:t>Part des personnes ayant le sentiment d’avoir le contrôle de leur vie</a:t>
                      </a:r>
                      <a:endParaRPr lang="fr-FR" sz="12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19706" marR="19706" marT="0" marB="0" anchor="b"/>
                </a:tc>
                <a:extLst>
                  <a:ext uri="{0D108BD9-81ED-4DB2-BD59-A6C34878D82A}">
                    <a16:rowId xmlns:a16="http://schemas.microsoft.com/office/drawing/2014/main" val="10004"/>
                  </a:ext>
                </a:extLst>
              </a:tr>
              <a:tr h="234398">
                <a:tc vMerge="1">
                  <a:txBody>
                    <a:bodyPr/>
                    <a:lstStyle/>
                    <a:p>
                      <a:endParaRPr lang="fr-FR"/>
                    </a:p>
                  </a:txBody>
                  <a:tcPr/>
                </a:tc>
                <a:tc>
                  <a:txBody>
                    <a:bodyPr/>
                    <a:lstStyle/>
                    <a:p>
                      <a:pPr algn="just">
                        <a:lnSpc>
                          <a:spcPct val="150000"/>
                        </a:lnSpc>
                        <a:spcAft>
                          <a:spcPts val="0"/>
                        </a:spcAft>
                      </a:pPr>
                      <a:r>
                        <a:rPr lang="fr-FR" sz="1200" dirty="0">
                          <a:solidFill>
                            <a:schemeClr val="tx1"/>
                          </a:solidFill>
                          <a:effectLst/>
                        </a:rPr>
                        <a:t>Pourcentage des personnes ayant confiance en autrui</a:t>
                      </a:r>
                      <a:endParaRPr lang="fr-FR" sz="12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19706" marR="19706" marT="0" marB="0" anchor="b"/>
                </a:tc>
                <a:extLst>
                  <a:ext uri="{0D108BD9-81ED-4DB2-BD59-A6C34878D82A}">
                    <a16:rowId xmlns:a16="http://schemas.microsoft.com/office/drawing/2014/main" val="10005"/>
                  </a:ext>
                </a:extLst>
              </a:tr>
              <a:tr h="234398">
                <a:tc vMerge="1">
                  <a:txBody>
                    <a:bodyPr/>
                    <a:lstStyle/>
                    <a:p>
                      <a:endParaRPr lang="fr-FR"/>
                    </a:p>
                  </a:txBody>
                  <a:tcPr/>
                </a:tc>
                <a:tc>
                  <a:txBody>
                    <a:bodyPr/>
                    <a:lstStyle/>
                    <a:p>
                      <a:pPr algn="just">
                        <a:lnSpc>
                          <a:spcPct val="150000"/>
                        </a:lnSpc>
                        <a:spcAft>
                          <a:spcPts val="0"/>
                        </a:spcAft>
                      </a:pPr>
                      <a:r>
                        <a:rPr lang="fr-FR" sz="1200" dirty="0">
                          <a:solidFill>
                            <a:schemeClr val="tx1"/>
                          </a:solidFill>
                          <a:effectLst/>
                        </a:rPr>
                        <a:t>Pourcentage des personnes ayant confiance dans le système éducatif</a:t>
                      </a:r>
                      <a:endParaRPr lang="fr-FR" sz="12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19706" marR="19706" marT="0" marB="0" anchor="b"/>
                </a:tc>
                <a:extLst>
                  <a:ext uri="{0D108BD9-81ED-4DB2-BD59-A6C34878D82A}">
                    <a16:rowId xmlns:a16="http://schemas.microsoft.com/office/drawing/2014/main" val="10006"/>
                  </a:ext>
                </a:extLst>
              </a:tr>
              <a:tr h="234398">
                <a:tc vMerge="1">
                  <a:txBody>
                    <a:bodyPr/>
                    <a:lstStyle/>
                    <a:p>
                      <a:endParaRPr lang="fr-FR"/>
                    </a:p>
                  </a:txBody>
                  <a:tcPr/>
                </a:tc>
                <a:tc>
                  <a:txBody>
                    <a:bodyPr/>
                    <a:lstStyle/>
                    <a:p>
                      <a:pPr algn="just">
                        <a:lnSpc>
                          <a:spcPct val="150000"/>
                        </a:lnSpc>
                        <a:spcAft>
                          <a:spcPts val="0"/>
                        </a:spcAft>
                      </a:pPr>
                      <a:r>
                        <a:rPr lang="fr-FR" sz="1200" dirty="0">
                          <a:solidFill>
                            <a:schemeClr val="tx1"/>
                          </a:solidFill>
                          <a:effectLst/>
                        </a:rPr>
                        <a:t>Part des personnes impliquées dans une association participation à des mobilisations collectives</a:t>
                      </a:r>
                      <a:endParaRPr lang="fr-FR" sz="12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19706" marR="19706" marT="0" marB="0" anchor="b"/>
                </a:tc>
                <a:extLst>
                  <a:ext uri="{0D108BD9-81ED-4DB2-BD59-A6C34878D82A}">
                    <a16:rowId xmlns:a16="http://schemas.microsoft.com/office/drawing/2014/main" val="10007"/>
                  </a:ext>
                </a:extLst>
              </a:tr>
              <a:tr h="234398">
                <a:tc rowSpan="3">
                  <a:txBody>
                    <a:bodyPr/>
                    <a:lstStyle/>
                    <a:p>
                      <a:pPr algn="ctr">
                        <a:lnSpc>
                          <a:spcPct val="150000"/>
                        </a:lnSpc>
                        <a:spcAft>
                          <a:spcPts val="0"/>
                        </a:spcAft>
                      </a:pPr>
                      <a:r>
                        <a:rPr lang="fr-FR" sz="1400" dirty="0" smtClean="0">
                          <a:solidFill>
                            <a:schemeClr val="tx1"/>
                          </a:solidFill>
                          <a:effectLst/>
                        </a:rPr>
                        <a:t>Démocratie </a:t>
                      </a:r>
                      <a:r>
                        <a:rPr lang="fr-FR" sz="1400" dirty="0">
                          <a:solidFill>
                            <a:schemeClr val="tx1"/>
                          </a:solidFill>
                          <a:effectLst/>
                        </a:rPr>
                        <a:t>et vivre ensemble</a:t>
                      </a:r>
                      <a:endParaRPr lang="fr-FR" sz="14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19706" marR="19706" marT="0" marB="0" anchor="ctr"/>
                </a:tc>
                <a:tc>
                  <a:txBody>
                    <a:bodyPr/>
                    <a:lstStyle/>
                    <a:p>
                      <a:pPr algn="just">
                        <a:lnSpc>
                          <a:spcPct val="150000"/>
                        </a:lnSpc>
                        <a:spcAft>
                          <a:spcPts val="0"/>
                        </a:spcAft>
                      </a:pPr>
                      <a:r>
                        <a:rPr lang="fr-FR" sz="1200" dirty="0">
                          <a:solidFill>
                            <a:schemeClr val="tx1"/>
                          </a:solidFill>
                          <a:effectLst/>
                        </a:rPr>
                        <a:t>Pourcentage des personnes ayant confiance dans les institutions</a:t>
                      </a:r>
                      <a:endParaRPr lang="fr-FR" sz="12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19706" marR="19706" marT="0" marB="0" anchor="b"/>
                </a:tc>
                <a:extLst>
                  <a:ext uri="{0D108BD9-81ED-4DB2-BD59-A6C34878D82A}">
                    <a16:rowId xmlns:a16="http://schemas.microsoft.com/office/drawing/2014/main" val="10008"/>
                  </a:ext>
                </a:extLst>
              </a:tr>
              <a:tr h="234398">
                <a:tc vMerge="1">
                  <a:txBody>
                    <a:bodyPr/>
                    <a:lstStyle/>
                    <a:p>
                      <a:endParaRPr lang="fr-FR"/>
                    </a:p>
                  </a:txBody>
                  <a:tcPr/>
                </a:tc>
                <a:tc>
                  <a:txBody>
                    <a:bodyPr/>
                    <a:lstStyle/>
                    <a:p>
                      <a:pPr algn="just">
                        <a:lnSpc>
                          <a:spcPct val="150000"/>
                        </a:lnSpc>
                        <a:spcAft>
                          <a:spcPts val="0"/>
                        </a:spcAft>
                      </a:pPr>
                      <a:r>
                        <a:rPr lang="fr-FR" sz="1200" dirty="0">
                          <a:solidFill>
                            <a:schemeClr val="tx1"/>
                          </a:solidFill>
                          <a:effectLst/>
                        </a:rPr>
                        <a:t>Part des personnes ayant une possibilité de recours social</a:t>
                      </a:r>
                      <a:endParaRPr lang="fr-FR" sz="12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19706" marR="19706" marT="0" marB="0" anchor="b"/>
                </a:tc>
                <a:extLst>
                  <a:ext uri="{0D108BD9-81ED-4DB2-BD59-A6C34878D82A}">
                    <a16:rowId xmlns:a16="http://schemas.microsoft.com/office/drawing/2014/main" val="10009"/>
                  </a:ext>
                </a:extLst>
              </a:tr>
              <a:tr h="234398">
                <a:tc vMerge="1">
                  <a:txBody>
                    <a:bodyPr/>
                    <a:lstStyle/>
                    <a:p>
                      <a:endParaRPr lang="fr-FR"/>
                    </a:p>
                  </a:txBody>
                  <a:tcPr/>
                </a:tc>
                <a:tc>
                  <a:txBody>
                    <a:bodyPr/>
                    <a:lstStyle/>
                    <a:p>
                      <a:pPr algn="just">
                        <a:lnSpc>
                          <a:spcPct val="150000"/>
                        </a:lnSpc>
                        <a:spcAft>
                          <a:spcPts val="0"/>
                        </a:spcAft>
                      </a:pPr>
                      <a:r>
                        <a:rPr lang="fr-FR" sz="1200" dirty="0">
                          <a:solidFill>
                            <a:schemeClr val="tx1"/>
                          </a:solidFill>
                          <a:effectLst/>
                        </a:rPr>
                        <a:t>Taux d’entraide</a:t>
                      </a:r>
                      <a:endParaRPr lang="fr-FR" sz="12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19706" marR="19706" marT="0" marB="0" anchor="b"/>
                </a:tc>
                <a:extLst>
                  <a:ext uri="{0D108BD9-81ED-4DB2-BD59-A6C34878D82A}">
                    <a16:rowId xmlns:a16="http://schemas.microsoft.com/office/drawing/2014/main" val="10010"/>
                  </a:ext>
                </a:extLst>
              </a:tr>
              <a:tr h="234398">
                <a:tc rowSpan="7">
                  <a:txBody>
                    <a:bodyPr/>
                    <a:lstStyle/>
                    <a:p>
                      <a:pPr algn="ctr">
                        <a:lnSpc>
                          <a:spcPct val="150000"/>
                        </a:lnSpc>
                        <a:spcAft>
                          <a:spcPts val="0"/>
                        </a:spcAft>
                      </a:pPr>
                      <a:r>
                        <a:rPr lang="fr-FR" sz="1400" dirty="0" smtClean="0">
                          <a:solidFill>
                            <a:schemeClr val="tx1"/>
                          </a:solidFill>
                          <a:effectLst/>
                          <a:latin typeface="+mj-lt"/>
                        </a:rPr>
                        <a:t>Environnement </a:t>
                      </a:r>
                      <a:r>
                        <a:rPr lang="fr-FR" sz="1400" dirty="0">
                          <a:solidFill>
                            <a:schemeClr val="tx1"/>
                          </a:solidFill>
                          <a:effectLst/>
                          <a:latin typeface="+mj-lt"/>
                        </a:rPr>
                        <a:t>naturel</a:t>
                      </a:r>
                      <a:endParaRPr lang="fr-FR" sz="1400" dirty="0">
                        <a:solidFill>
                          <a:schemeClr val="tx1"/>
                        </a:solidFill>
                        <a:effectLst/>
                        <a:latin typeface="+mj-lt"/>
                        <a:ea typeface="MS Mincho" panose="02020609040205080304" pitchFamily="49" charset="-128"/>
                        <a:cs typeface="Times New Roman" panose="02020603050405020304" pitchFamily="18" charset="0"/>
                      </a:endParaRPr>
                    </a:p>
                  </a:txBody>
                  <a:tcPr marL="19706" marR="19706" marT="0" marB="0" anchor="ctr"/>
                </a:tc>
                <a:tc>
                  <a:txBody>
                    <a:bodyPr/>
                    <a:lstStyle/>
                    <a:p>
                      <a:pPr algn="just">
                        <a:lnSpc>
                          <a:spcPct val="150000"/>
                        </a:lnSpc>
                        <a:spcAft>
                          <a:spcPts val="0"/>
                        </a:spcAft>
                      </a:pPr>
                      <a:r>
                        <a:rPr lang="fr-FR" sz="1200" dirty="0">
                          <a:solidFill>
                            <a:schemeClr val="tx1"/>
                          </a:solidFill>
                          <a:effectLst/>
                        </a:rPr>
                        <a:t>Taux de logement bien isolé dans l’agglomération</a:t>
                      </a:r>
                      <a:endParaRPr lang="fr-FR" sz="12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19706" marR="19706" marT="0" marB="0" anchor="b"/>
                </a:tc>
                <a:extLst>
                  <a:ext uri="{0D108BD9-81ED-4DB2-BD59-A6C34878D82A}">
                    <a16:rowId xmlns:a16="http://schemas.microsoft.com/office/drawing/2014/main" val="10011"/>
                  </a:ext>
                </a:extLst>
              </a:tr>
              <a:tr h="234398">
                <a:tc vMerge="1">
                  <a:txBody>
                    <a:bodyPr/>
                    <a:lstStyle/>
                    <a:p>
                      <a:endParaRPr lang="fr-FR"/>
                    </a:p>
                  </a:txBody>
                  <a:tcPr/>
                </a:tc>
                <a:tc>
                  <a:txBody>
                    <a:bodyPr/>
                    <a:lstStyle/>
                    <a:p>
                      <a:pPr algn="just">
                        <a:lnSpc>
                          <a:spcPct val="150000"/>
                        </a:lnSpc>
                        <a:spcAft>
                          <a:spcPts val="0"/>
                        </a:spcAft>
                      </a:pPr>
                      <a:r>
                        <a:rPr lang="fr-FR" sz="1200" dirty="0">
                          <a:solidFill>
                            <a:schemeClr val="tx1"/>
                          </a:solidFill>
                          <a:effectLst/>
                        </a:rPr>
                        <a:t>Taux de personnes triant toujours leurs déchets</a:t>
                      </a:r>
                      <a:endParaRPr lang="fr-FR" sz="12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19706" marR="19706" marT="0" marB="0" anchor="b"/>
                </a:tc>
                <a:extLst>
                  <a:ext uri="{0D108BD9-81ED-4DB2-BD59-A6C34878D82A}">
                    <a16:rowId xmlns:a16="http://schemas.microsoft.com/office/drawing/2014/main" val="10012"/>
                  </a:ext>
                </a:extLst>
              </a:tr>
              <a:tr h="234398">
                <a:tc vMerge="1">
                  <a:txBody>
                    <a:bodyPr/>
                    <a:lstStyle/>
                    <a:p>
                      <a:endParaRPr lang="fr-FR"/>
                    </a:p>
                  </a:txBody>
                  <a:tcPr/>
                </a:tc>
                <a:tc>
                  <a:txBody>
                    <a:bodyPr/>
                    <a:lstStyle/>
                    <a:p>
                      <a:pPr algn="just">
                        <a:lnSpc>
                          <a:spcPct val="150000"/>
                        </a:lnSpc>
                        <a:spcAft>
                          <a:spcPts val="0"/>
                        </a:spcAft>
                      </a:pPr>
                      <a:r>
                        <a:rPr lang="fr-FR" sz="1200" dirty="0" smtClean="0">
                          <a:solidFill>
                            <a:schemeClr val="tx1"/>
                          </a:solidFill>
                          <a:effectLst/>
                          <a:latin typeface="+mj-lt"/>
                        </a:rPr>
                        <a:t>Part de personnes considérant leur quartier</a:t>
                      </a:r>
                      <a:r>
                        <a:rPr lang="fr-FR" sz="1200" baseline="0" dirty="0" smtClean="0">
                          <a:solidFill>
                            <a:schemeClr val="tx1"/>
                          </a:solidFill>
                          <a:effectLst/>
                          <a:latin typeface="+mj-lt"/>
                        </a:rPr>
                        <a:t> comme sale ou pollué</a:t>
                      </a:r>
                      <a:endParaRPr lang="fr-FR" sz="1200" dirty="0">
                        <a:solidFill>
                          <a:schemeClr val="tx1"/>
                        </a:solidFill>
                        <a:effectLst/>
                        <a:latin typeface="+mj-lt"/>
                        <a:ea typeface="MS Mincho" panose="02020609040205080304" pitchFamily="49" charset="-128"/>
                        <a:cs typeface="Times New Roman" panose="02020603050405020304" pitchFamily="18" charset="0"/>
                      </a:endParaRPr>
                    </a:p>
                  </a:txBody>
                  <a:tcPr marL="19706" marR="19706" marT="0" marB="0" anchor="b"/>
                </a:tc>
                <a:extLst>
                  <a:ext uri="{0D108BD9-81ED-4DB2-BD59-A6C34878D82A}">
                    <a16:rowId xmlns:a16="http://schemas.microsoft.com/office/drawing/2014/main" val="10013"/>
                  </a:ext>
                </a:extLst>
              </a:tr>
              <a:tr h="234398">
                <a:tc vMerge="1">
                  <a:txBody>
                    <a:bodyPr/>
                    <a:lstStyle/>
                    <a:p>
                      <a:endParaRPr lang="fr-FR"/>
                    </a:p>
                  </a:txBody>
                  <a:tcPr/>
                </a:tc>
                <a:tc>
                  <a:txBody>
                    <a:bodyPr/>
                    <a:lstStyle/>
                    <a:p>
                      <a:pPr algn="just">
                        <a:lnSpc>
                          <a:spcPct val="150000"/>
                        </a:lnSpc>
                        <a:spcAft>
                          <a:spcPts val="0"/>
                        </a:spcAft>
                      </a:pPr>
                      <a:r>
                        <a:rPr lang="fr-FR" sz="1200" dirty="0" smtClean="0">
                          <a:solidFill>
                            <a:schemeClr val="tx1"/>
                          </a:solidFill>
                          <a:effectLst/>
                          <a:latin typeface="+mj-lt"/>
                          <a:ea typeface="MS Mincho" panose="02020609040205080304" pitchFamily="49" charset="-128"/>
                          <a:cs typeface="Times New Roman" panose="02020603050405020304" pitchFamily="18" charset="0"/>
                        </a:rPr>
                        <a:t>Part de personnes dont la consommation</a:t>
                      </a:r>
                      <a:r>
                        <a:rPr lang="fr-FR" sz="1200" baseline="0" dirty="0" smtClean="0">
                          <a:solidFill>
                            <a:schemeClr val="tx1"/>
                          </a:solidFill>
                          <a:effectLst/>
                          <a:latin typeface="+mj-lt"/>
                          <a:ea typeface="MS Mincho" panose="02020609040205080304" pitchFamily="49" charset="-128"/>
                          <a:cs typeface="Times New Roman" panose="02020603050405020304" pitchFamily="18" charset="0"/>
                        </a:rPr>
                        <a:t> alimentaire est issue de la grande distribution</a:t>
                      </a:r>
                      <a:endParaRPr lang="fr-FR" sz="1200" dirty="0">
                        <a:solidFill>
                          <a:schemeClr val="tx1"/>
                        </a:solidFill>
                        <a:effectLst/>
                        <a:latin typeface="+mj-lt"/>
                        <a:ea typeface="MS Mincho" panose="02020609040205080304" pitchFamily="49" charset="-128"/>
                        <a:cs typeface="Times New Roman" panose="02020603050405020304" pitchFamily="18" charset="0"/>
                      </a:endParaRPr>
                    </a:p>
                  </a:txBody>
                  <a:tcPr marL="19706" marR="19706" marT="0" marB="0" anchor="b"/>
                </a:tc>
                <a:extLst>
                  <a:ext uri="{0D108BD9-81ED-4DB2-BD59-A6C34878D82A}">
                    <a16:rowId xmlns:a16="http://schemas.microsoft.com/office/drawing/2014/main" val="10014"/>
                  </a:ext>
                </a:extLst>
              </a:tr>
              <a:tr h="234398">
                <a:tc vMerge="1">
                  <a:txBody>
                    <a:bodyPr/>
                    <a:lstStyle/>
                    <a:p>
                      <a:endParaRPr lang="fr-FR"/>
                    </a:p>
                  </a:txBody>
                  <a:tcPr/>
                </a:tc>
                <a:tc>
                  <a:txBody>
                    <a:bodyPr/>
                    <a:lstStyle/>
                    <a:p>
                      <a:pPr algn="just">
                        <a:lnSpc>
                          <a:spcPct val="150000"/>
                        </a:lnSpc>
                        <a:spcAft>
                          <a:spcPts val="0"/>
                        </a:spcAft>
                      </a:pPr>
                      <a:r>
                        <a:rPr lang="fr-FR" sz="1200" dirty="0" smtClean="0">
                          <a:solidFill>
                            <a:schemeClr val="tx1"/>
                          </a:solidFill>
                          <a:effectLst/>
                          <a:latin typeface="+mj-lt"/>
                          <a:ea typeface="MS Mincho" panose="02020609040205080304" pitchFamily="49" charset="-128"/>
                          <a:cs typeface="Times New Roman" panose="02020603050405020304" pitchFamily="18" charset="0"/>
                        </a:rPr>
                        <a:t>Part de personnes dont la consommation</a:t>
                      </a:r>
                      <a:r>
                        <a:rPr lang="fr-FR" sz="1200" baseline="0" dirty="0" smtClean="0">
                          <a:solidFill>
                            <a:schemeClr val="tx1"/>
                          </a:solidFill>
                          <a:effectLst/>
                          <a:latin typeface="+mj-lt"/>
                          <a:ea typeface="MS Mincho" panose="02020609040205080304" pitchFamily="49" charset="-128"/>
                          <a:cs typeface="Times New Roman" panose="02020603050405020304" pitchFamily="18" charset="0"/>
                        </a:rPr>
                        <a:t> alimentaire est issue de l’agriculture locale</a:t>
                      </a:r>
                      <a:endParaRPr lang="fr-FR" sz="1200" dirty="0">
                        <a:solidFill>
                          <a:schemeClr val="tx1"/>
                        </a:solidFill>
                        <a:effectLst/>
                        <a:latin typeface="+mj-lt"/>
                        <a:ea typeface="MS Mincho" panose="02020609040205080304" pitchFamily="49" charset="-128"/>
                        <a:cs typeface="Times New Roman" panose="02020603050405020304" pitchFamily="18" charset="0"/>
                      </a:endParaRPr>
                    </a:p>
                  </a:txBody>
                  <a:tcPr marL="19706" marR="19706" marT="0" marB="0" anchor="b"/>
                </a:tc>
                <a:extLst>
                  <a:ext uri="{0D108BD9-81ED-4DB2-BD59-A6C34878D82A}">
                    <a16:rowId xmlns:a16="http://schemas.microsoft.com/office/drawing/2014/main" val="10015"/>
                  </a:ext>
                </a:extLst>
              </a:tr>
              <a:tr h="234398">
                <a:tc vMerge="1">
                  <a:txBody>
                    <a:bodyPr/>
                    <a:lstStyle/>
                    <a:p>
                      <a:endParaRPr lang="fr-FR"/>
                    </a:p>
                  </a:txBody>
                  <a:tcPr/>
                </a:tc>
                <a:tc>
                  <a:txBody>
                    <a:bodyPr/>
                    <a:lstStyle/>
                    <a:p>
                      <a:pPr algn="just">
                        <a:lnSpc>
                          <a:spcPct val="150000"/>
                        </a:lnSpc>
                        <a:spcAft>
                          <a:spcPts val="0"/>
                        </a:spcAft>
                      </a:pPr>
                      <a:r>
                        <a:rPr lang="fr-FR" sz="1200" dirty="0" smtClean="0">
                          <a:solidFill>
                            <a:schemeClr val="tx1"/>
                          </a:solidFill>
                          <a:effectLst/>
                          <a:latin typeface="+mj-lt"/>
                          <a:ea typeface="MS Mincho" panose="02020609040205080304" pitchFamily="49" charset="-128"/>
                          <a:cs typeface="Times New Roman" panose="02020603050405020304" pitchFamily="18" charset="0"/>
                        </a:rPr>
                        <a:t>Part de personnes dont la consommation</a:t>
                      </a:r>
                      <a:r>
                        <a:rPr lang="fr-FR" sz="1200" baseline="0" dirty="0" smtClean="0">
                          <a:solidFill>
                            <a:schemeClr val="tx1"/>
                          </a:solidFill>
                          <a:effectLst/>
                          <a:latin typeface="+mj-lt"/>
                          <a:ea typeface="MS Mincho" panose="02020609040205080304" pitchFamily="49" charset="-128"/>
                          <a:cs typeface="Times New Roman" panose="02020603050405020304" pitchFamily="18" charset="0"/>
                        </a:rPr>
                        <a:t> alimentaire provient du marché</a:t>
                      </a:r>
                      <a:endParaRPr lang="fr-FR" sz="1200" dirty="0">
                        <a:solidFill>
                          <a:schemeClr val="tx1"/>
                        </a:solidFill>
                        <a:effectLst/>
                        <a:latin typeface="+mj-lt"/>
                        <a:ea typeface="MS Mincho" panose="02020609040205080304" pitchFamily="49" charset="-128"/>
                        <a:cs typeface="Times New Roman" panose="02020603050405020304" pitchFamily="18" charset="0"/>
                      </a:endParaRPr>
                    </a:p>
                  </a:txBody>
                  <a:tcPr marL="19706" marR="19706" marT="0" marB="0" anchor="b"/>
                </a:tc>
                <a:extLst>
                  <a:ext uri="{0D108BD9-81ED-4DB2-BD59-A6C34878D82A}">
                    <a16:rowId xmlns:a16="http://schemas.microsoft.com/office/drawing/2014/main" val="10016"/>
                  </a:ext>
                </a:extLst>
              </a:tr>
              <a:tr h="234398">
                <a:tc vMerge="1">
                  <a:txBody>
                    <a:bodyPr/>
                    <a:lstStyle/>
                    <a:p>
                      <a:endParaRPr lang="fr-FR"/>
                    </a:p>
                  </a:txBody>
                  <a:tcPr/>
                </a:tc>
                <a:tc>
                  <a:txBody>
                    <a:bodyPr/>
                    <a:lstStyle/>
                    <a:p>
                      <a:pPr algn="just">
                        <a:lnSpc>
                          <a:spcPct val="150000"/>
                        </a:lnSpc>
                        <a:spcAft>
                          <a:spcPts val="0"/>
                        </a:spcAft>
                      </a:pPr>
                      <a:r>
                        <a:rPr lang="fr-FR" sz="1200" dirty="0" smtClean="0">
                          <a:solidFill>
                            <a:schemeClr val="tx1"/>
                          </a:solidFill>
                          <a:effectLst/>
                          <a:latin typeface="+mj-lt"/>
                          <a:ea typeface="MS Mincho" panose="02020609040205080304" pitchFamily="49" charset="-128"/>
                          <a:cs typeface="Times New Roman" panose="02020603050405020304" pitchFamily="18" charset="0"/>
                        </a:rPr>
                        <a:t>Part de personnes dont la consommation</a:t>
                      </a:r>
                      <a:r>
                        <a:rPr lang="fr-FR" sz="1200" baseline="0" dirty="0" smtClean="0">
                          <a:solidFill>
                            <a:schemeClr val="tx1"/>
                          </a:solidFill>
                          <a:effectLst/>
                          <a:latin typeface="+mj-lt"/>
                          <a:ea typeface="MS Mincho" panose="02020609040205080304" pitchFamily="49" charset="-128"/>
                          <a:cs typeface="Times New Roman" panose="02020603050405020304" pitchFamily="18" charset="0"/>
                        </a:rPr>
                        <a:t> alimentaire est « bio »</a:t>
                      </a:r>
                      <a:endParaRPr lang="fr-FR" sz="1200" dirty="0">
                        <a:solidFill>
                          <a:schemeClr val="tx1"/>
                        </a:solidFill>
                        <a:effectLst/>
                        <a:latin typeface="+mj-lt"/>
                        <a:ea typeface="MS Mincho" panose="02020609040205080304" pitchFamily="49" charset="-128"/>
                        <a:cs typeface="Times New Roman" panose="02020603050405020304" pitchFamily="18" charset="0"/>
                      </a:endParaRPr>
                    </a:p>
                  </a:txBody>
                  <a:tcPr marL="19706" marR="19706" marT="0" marB="0" anchor="b"/>
                </a:tc>
                <a:extLst>
                  <a:ext uri="{0D108BD9-81ED-4DB2-BD59-A6C34878D82A}">
                    <a16:rowId xmlns:a16="http://schemas.microsoft.com/office/drawing/2014/main" val="10017"/>
                  </a:ext>
                </a:extLst>
              </a:tr>
              <a:tr h="234398">
                <a:tc rowSpan="2">
                  <a:txBody>
                    <a:bodyPr/>
                    <a:lstStyle/>
                    <a:p>
                      <a:pPr algn="ctr">
                        <a:lnSpc>
                          <a:spcPct val="150000"/>
                        </a:lnSpc>
                        <a:spcAft>
                          <a:spcPts val="0"/>
                        </a:spcAft>
                      </a:pPr>
                      <a:r>
                        <a:rPr lang="fr-FR" sz="1400" dirty="0" smtClean="0">
                          <a:solidFill>
                            <a:schemeClr val="tx1"/>
                          </a:solidFill>
                          <a:effectLst/>
                        </a:rPr>
                        <a:t>Santé</a:t>
                      </a:r>
                      <a:endParaRPr lang="fr-FR" sz="14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19706" marR="19706" marT="0" marB="0" anchor="ctr"/>
                </a:tc>
                <a:tc>
                  <a:txBody>
                    <a:bodyPr/>
                    <a:lstStyle/>
                    <a:p>
                      <a:pPr algn="just">
                        <a:lnSpc>
                          <a:spcPct val="150000"/>
                        </a:lnSpc>
                        <a:spcAft>
                          <a:spcPts val="0"/>
                        </a:spcAft>
                      </a:pPr>
                      <a:r>
                        <a:rPr lang="fr-FR" sz="1200" dirty="0">
                          <a:solidFill>
                            <a:schemeClr val="tx1"/>
                          </a:solidFill>
                          <a:effectLst/>
                        </a:rPr>
                        <a:t>Taux de personnes ayant une santé juste ou mauvaise non suivies médicalement</a:t>
                      </a:r>
                      <a:endParaRPr lang="fr-FR" sz="12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19706" marR="19706" marT="0" marB="0" anchor="b"/>
                </a:tc>
                <a:extLst>
                  <a:ext uri="{0D108BD9-81ED-4DB2-BD59-A6C34878D82A}">
                    <a16:rowId xmlns:a16="http://schemas.microsoft.com/office/drawing/2014/main" val="10018"/>
                  </a:ext>
                </a:extLst>
              </a:tr>
              <a:tr h="234398">
                <a:tc vMerge="1">
                  <a:txBody>
                    <a:bodyPr/>
                    <a:lstStyle/>
                    <a:p>
                      <a:endParaRPr lang="fr-FR"/>
                    </a:p>
                  </a:txBody>
                  <a:tcPr/>
                </a:tc>
                <a:tc>
                  <a:txBody>
                    <a:bodyPr/>
                    <a:lstStyle/>
                    <a:p>
                      <a:pPr algn="just">
                        <a:lnSpc>
                          <a:spcPct val="150000"/>
                        </a:lnSpc>
                        <a:spcAft>
                          <a:spcPts val="0"/>
                        </a:spcAft>
                      </a:pPr>
                      <a:r>
                        <a:rPr lang="fr-FR" sz="1200" dirty="0">
                          <a:solidFill>
                            <a:schemeClr val="tx1"/>
                          </a:solidFill>
                          <a:effectLst/>
                        </a:rPr>
                        <a:t>Part des personnes stressées</a:t>
                      </a:r>
                      <a:endParaRPr lang="fr-FR" sz="12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19706" marR="19706" marT="0" marB="0" anchor="b"/>
                </a:tc>
                <a:extLst>
                  <a:ext uri="{0D108BD9-81ED-4DB2-BD59-A6C34878D82A}">
                    <a16:rowId xmlns:a16="http://schemas.microsoft.com/office/drawing/2014/main" val="10019"/>
                  </a:ext>
                </a:extLst>
              </a:tr>
              <a:tr h="234398">
                <a:tc rowSpan="2">
                  <a:txBody>
                    <a:bodyPr/>
                    <a:lstStyle/>
                    <a:p>
                      <a:pPr algn="ctr">
                        <a:lnSpc>
                          <a:spcPct val="100000"/>
                        </a:lnSpc>
                        <a:spcAft>
                          <a:spcPts val="0"/>
                        </a:spcAft>
                      </a:pPr>
                      <a:r>
                        <a:rPr lang="fr-FR" sz="1400" dirty="0" smtClean="0">
                          <a:solidFill>
                            <a:schemeClr val="tx1"/>
                          </a:solidFill>
                          <a:effectLst/>
                        </a:rPr>
                        <a:t>Accès </a:t>
                      </a:r>
                      <a:r>
                        <a:rPr lang="fr-FR" sz="1400" dirty="0">
                          <a:solidFill>
                            <a:schemeClr val="tx1"/>
                          </a:solidFill>
                          <a:effectLst/>
                        </a:rPr>
                        <a:t>et recours aux services publics</a:t>
                      </a:r>
                      <a:endParaRPr lang="fr-FR" sz="14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19706" marR="19706" marT="0" marB="0" anchor="ctr"/>
                </a:tc>
                <a:tc>
                  <a:txBody>
                    <a:bodyPr/>
                    <a:lstStyle/>
                    <a:p>
                      <a:pPr algn="just">
                        <a:lnSpc>
                          <a:spcPct val="150000"/>
                        </a:lnSpc>
                        <a:spcAft>
                          <a:spcPts val="0"/>
                        </a:spcAft>
                      </a:pPr>
                      <a:r>
                        <a:rPr lang="fr-FR" sz="1200" dirty="0">
                          <a:solidFill>
                            <a:schemeClr val="tx1"/>
                          </a:solidFill>
                          <a:effectLst/>
                        </a:rPr>
                        <a:t>Taux de personnes ayant un bon accès physique aux commodités</a:t>
                      </a:r>
                      <a:endParaRPr lang="fr-FR" sz="12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19706" marR="19706" marT="0" marB="0" anchor="b"/>
                </a:tc>
                <a:extLst>
                  <a:ext uri="{0D108BD9-81ED-4DB2-BD59-A6C34878D82A}">
                    <a16:rowId xmlns:a16="http://schemas.microsoft.com/office/drawing/2014/main" val="10020"/>
                  </a:ext>
                </a:extLst>
              </a:tr>
              <a:tr h="64567">
                <a:tc vMerge="1">
                  <a:txBody>
                    <a:bodyPr/>
                    <a:lstStyle/>
                    <a:p>
                      <a:endParaRPr lang="fr-FR"/>
                    </a:p>
                  </a:txBody>
                  <a:tcPr/>
                </a:tc>
                <a:tc>
                  <a:txBody>
                    <a:bodyPr/>
                    <a:lstStyle/>
                    <a:p>
                      <a:pPr algn="just">
                        <a:lnSpc>
                          <a:spcPct val="150000"/>
                        </a:lnSpc>
                        <a:spcAft>
                          <a:spcPts val="0"/>
                        </a:spcAft>
                      </a:pPr>
                      <a:r>
                        <a:rPr lang="fr-FR" sz="1200" dirty="0">
                          <a:solidFill>
                            <a:schemeClr val="tx1"/>
                          </a:solidFill>
                          <a:effectLst/>
                        </a:rPr>
                        <a:t>Taux de personnes à faibles revenus (seuil de pauvreté) ne bénéficiant pas d’aides sociales</a:t>
                      </a:r>
                      <a:endParaRPr lang="fr-FR" sz="12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19706" marR="19706" marT="0" marB="0" anchor="b"/>
                </a:tc>
                <a:extLst>
                  <a:ext uri="{0D108BD9-81ED-4DB2-BD59-A6C34878D82A}">
                    <a16:rowId xmlns:a16="http://schemas.microsoft.com/office/drawing/2014/main" val="10021"/>
                  </a:ext>
                </a:extLst>
              </a:tr>
              <a:tr h="234398">
                <a:tc rowSpan="2">
                  <a:txBody>
                    <a:bodyPr/>
                    <a:lstStyle/>
                    <a:p>
                      <a:pPr algn="ctr">
                        <a:lnSpc>
                          <a:spcPct val="150000"/>
                        </a:lnSpc>
                        <a:spcAft>
                          <a:spcPts val="0"/>
                        </a:spcAft>
                      </a:pPr>
                      <a:r>
                        <a:rPr lang="fr-FR" sz="1400" dirty="0" smtClean="0">
                          <a:solidFill>
                            <a:schemeClr val="tx1"/>
                          </a:solidFill>
                          <a:effectLst/>
                        </a:rPr>
                        <a:t>Le </a:t>
                      </a:r>
                      <a:r>
                        <a:rPr lang="fr-FR" sz="1400" dirty="0">
                          <a:solidFill>
                            <a:schemeClr val="tx1"/>
                          </a:solidFill>
                          <a:effectLst/>
                        </a:rPr>
                        <a:t>temps et le rythme de vie</a:t>
                      </a:r>
                      <a:endParaRPr lang="fr-FR" sz="14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19706" marR="19706" marT="0" marB="0" anchor="ctr"/>
                </a:tc>
                <a:tc>
                  <a:txBody>
                    <a:bodyPr/>
                    <a:lstStyle/>
                    <a:p>
                      <a:pPr algn="just">
                        <a:lnSpc>
                          <a:spcPct val="150000"/>
                        </a:lnSpc>
                        <a:spcAft>
                          <a:spcPts val="0"/>
                        </a:spcAft>
                      </a:pPr>
                      <a:r>
                        <a:rPr lang="fr-FR" sz="1200" dirty="0">
                          <a:solidFill>
                            <a:schemeClr val="tx1"/>
                          </a:solidFill>
                          <a:effectLst/>
                        </a:rPr>
                        <a:t>Pourcentage de personnes mettant moins d’une demi-heure pour se rendre à leur travail</a:t>
                      </a:r>
                      <a:endParaRPr lang="fr-FR" sz="12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19706" marR="19706" marT="0" marB="0" anchor="b"/>
                </a:tc>
                <a:extLst>
                  <a:ext uri="{0D108BD9-81ED-4DB2-BD59-A6C34878D82A}">
                    <a16:rowId xmlns:a16="http://schemas.microsoft.com/office/drawing/2014/main" val="10022"/>
                  </a:ext>
                </a:extLst>
              </a:tr>
              <a:tr h="234398">
                <a:tc vMerge="1">
                  <a:txBody>
                    <a:bodyPr/>
                    <a:lstStyle/>
                    <a:p>
                      <a:endParaRPr lang="fr-FR"/>
                    </a:p>
                  </a:txBody>
                  <a:tcPr/>
                </a:tc>
                <a:tc>
                  <a:txBody>
                    <a:bodyPr/>
                    <a:lstStyle/>
                    <a:p>
                      <a:pPr algn="just">
                        <a:lnSpc>
                          <a:spcPct val="150000"/>
                        </a:lnSpc>
                        <a:spcAft>
                          <a:spcPts val="0"/>
                        </a:spcAft>
                      </a:pPr>
                      <a:r>
                        <a:rPr lang="fr-FR" sz="1200" dirty="0">
                          <a:solidFill>
                            <a:schemeClr val="tx1"/>
                          </a:solidFill>
                          <a:effectLst/>
                        </a:rPr>
                        <a:t>Part des personnes en situation d’équilibre de leurs temps d’activités</a:t>
                      </a:r>
                      <a:endParaRPr lang="fr-FR" sz="12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19706" marR="19706" marT="0" marB="0" anchor="b"/>
                </a:tc>
                <a:extLst>
                  <a:ext uri="{0D108BD9-81ED-4DB2-BD59-A6C34878D82A}">
                    <a16:rowId xmlns:a16="http://schemas.microsoft.com/office/drawing/2014/main" val="10023"/>
                  </a:ext>
                </a:extLst>
              </a:tr>
              <a:tr h="234398">
                <a:tc rowSpan="4">
                  <a:txBody>
                    <a:bodyPr/>
                    <a:lstStyle/>
                    <a:p>
                      <a:pPr algn="ctr">
                        <a:lnSpc>
                          <a:spcPct val="150000"/>
                        </a:lnSpc>
                        <a:spcAft>
                          <a:spcPts val="0"/>
                        </a:spcAft>
                      </a:pPr>
                      <a:r>
                        <a:rPr lang="fr-FR" sz="1400" dirty="0" smtClean="0">
                          <a:solidFill>
                            <a:schemeClr val="tx1"/>
                          </a:solidFill>
                          <a:effectLst/>
                        </a:rPr>
                        <a:t>Accès </a:t>
                      </a:r>
                      <a:r>
                        <a:rPr lang="fr-FR" sz="1400" dirty="0">
                          <a:solidFill>
                            <a:schemeClr val="tx1"/>
                          </a:solidFill>
                          <a:effectLst/>
                        </a:rPr>
                        <a:t>durable aux biens de subsistance</a:t>
                      </a:r>
                      <a:endParaRPr lang="fr-FR" sz="14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19706" marR="19706" marT="0" marB="0" anchor="ctr"/>
                </a:tc>
                <a:tc>
                  <a:txBody>
                    <a:bodyPr/>
                    <a:lstStyle/>
                    <a:p>
                      <a:pPr algn="just">
                        <a:lnSpc>
                          <a:spcPct val="150000"/>
                        </a:lnSpc>
                        <a:spcAft>
                          <a:spcPts val="0"/>
                        </a:spcAft>
                      </a:pPr>
                      <a:r>
                        <a:rPr lang="fr-FR" sz="1200" dirty="0">
                          <a:solidFill>
                            <a:schemeClr val="tx1"/>
                          </a:solidFill>
                          <a:effectLst/>
                        </a:rPr>
                        <a:t>Pourcentage de personnes déclarant se restreindre sur l’alimentation</a:t>
                      </a:r>
                      <a:endParaRPr lang="fr-FR" sz="12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19706" marR="19706" marT="0" marB="0" anchor="b"/>
                </a:tc>
                <a:extLst>
                  <a:ext uri="{0D108BD9-81ED-4DB2-BD59-A6C34878D82A}">
                    <a16:rowId xmlns:a16="http://schemas.microsoft.com/office/drawing/2014/main" val="10024"/>
                  </a:ext>
                </a:extLst>
              </a:tr>
              <a:tr h="234398">
                <a:tc vMerge="1">
                  <a:txBody>
                    <a:bodyPr/>
                    <a:lstStyle/>
                    <a:p>
                      <a:endParaRPr lang="fr-FR"/>
                    </a:p>
                  </a:txBody>
                  <a:tcPr/>
                </a:tc>
                <a:tc>
                  <a:txBody>
                    <a:bodyPr/>
                    <a:lstStyle/>
                    <a:p>
                      <a:pPr algn="just">
                        <a:lnSpc>
                          <a:spcPct val="150000"/>
                        </a:lnSpc>
                        <a:spcAft>
                          <a:spcPts val="0"/>
                        </a:spcAft>
                      </a:pPr>
                      <a:r>
                        <a:rPr lang="fr-FR" sz="1200" dirty="0">
                          <a:solidFill>
                            <a:schemeClr val="tx1"/>
                          </a:solidFill>
                          <a:effectLst/>
                        </a:rPr>
                        <a:t>Part des logements </a:t>
                      </a:r>
                      <a:r>
                        <a:rPr lang="fr-FR" sz="1200" dirty="0" smtClean="0">
                          <a:solidFill>
                            <a:schemeClr val="tx1"/>
                          </a:solidFill>
                          <a:effectLst/>
                        </a:rPr>
                        <a:t>sur-occupés</a:t>
                      </a:r>
                      <a:endParaRPr lang="fr-FR" sz="12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19706" marR="19706" marT="0" marB="0" anchor="b"/>
                </a:tc>
                <a:extLst>
                  <a:ext uri="{0D108BD9-81ED-4DB2-BD59-A6C34878D82A}">
                    <a16:rowId xmlns:a16="http://schemas.microsoft.com/office/drawing/2014/main" val="10025"/>
                  </a:ext>
                </a:extLst>
              </a:tr>
              <a:tr h="234398">
                <a:tc vMerge="1">
                  <a:txBody>
                    <a:bodyPr/>
                    <a:lstStyle/>
                    <a:p>
                      <a:endParaRPr lang="fr-FR"/>
                    </a:p>
                  </a:txBody>
                  <a:tcPr/>
                </a:tc>
                <a:tc>
                  <a:txBody>
                    <a:bodyPr/>
                    <a:lstStyle/>
                    <a:p>
                      <a:pPr algn="just">
                        <a:lnSpc>
                          <a:spcPct val="150000"/>
                        </a:lnSpc>
                        <a:spcAft>
                          <a:spcPts val="0"/>
                        </a:spcAft>
                      </a:pPr>
                      <a:r>
                        <a:rPr lang="fr-FR" sz="1200" dirty="0">
                          <a:solidFill>
                            <a:schemeClr val="tx1"/>
                          </a:solidFill>
                          <a:effectLst/>
                        </a:rPr>
                        <a:t>Pourcentage de personnes déclarant se restreindre sur les soins médicaux</a:t>
                      </a:r>
                      <a:endParaRPr lang="fr-FR" sz="1200" dirty="0">
                        <a:solidFill>
                          <a:schemeClr val="tx1"/>
                        </a:solidFill>
                        <a:effectLst/>
                        <a:latin typeface="Times New Roman" panose="02020603050405020304" pitchFamily="18" charset="0"/>
                        <a:ea typeface="MS Mincho" panose="02020609040205080304" pitchFamily="49" charset="-128"/>
                        <a:cs typeface="Times New Roman" panose="02020603050405020304" pitchFamily="18" charset="0"/>
                      </a:endParaRPr>
                    </a:p>
                  </a:txBody>
                  <a:tcPr marL="19706" marR="19706" marT="0" marB="0" anchor="b"/>
                </a:tc>
                <a:extLst>
                  <a:ext uri="{0D108BD9-81ED-4DB2-BD59-A6C34878D82A}">
                    <a16:rowId xmlns:a16="http://schemas.microsoft.com/office/drawing/2014/main" val="10026"/>
                  </a:ext>
                </a:extLst>
              </a:tr>
              <a:tr h="234398">
                <a:tc vMerge="1">
                  <a:txBody>
                    <a:bodyPr/>
                    <a:lstStyle/>
                    <a:p>
                      <a:pPr algn="ctr">
                        <a:lnSpc>
                          <a:spcPct val="150000"/>
                        </a:lnSpc>
                        <a:spcAft>
                          <a:spcPts val="0"/>
                        </a:spcAft>
                      </a:pPr>
                      <a:endParaRPr lang="fr-FR" sz="1200" dirty="0">
                        <a:effectLst/>
                        <a:latin typeface="Times New Roman" panose="02020603050405020304" pitchFamily="18" charset="0"/>
                        <a:ea typeface="MS Mincho" panose="02020609040205080304" pitchFamily="49" charset="-128"/>
                        <a:cs typeface="Times New Roman" panose="02020603050405020304" pitchFamily="18" charset="0"/>
                      </a:endParaRPr>
                    </a:p>
                  </a:txBody>
                  <a:tcPr marL="19706" marR="19706" marT="0" marB="0" anchor="ctr"/>
                </a:tc>
                <a:tc>
                  <a:txBody>
                    <a:bodyPr/>
                    <a:lstStyle/>
                    <a:p>
                      <a:pPr algn="just">
                        <a:lnSpc>
                          <a:spcPct val="150000"/>
                        </a:lnSpc>
                        <a:spcAft>
                          <a:spcPts val="0"/>
                        </a:spcAft>
                      </a:pPr>
                      <a:r>
                        <a:rPr lang="fr-FR" sz="1200" kern="1200" dirty="0" smtClean="0">
                          <a:solidFill>
                            <a:schemeClr val="tx1"/>
                          </a:solidFill>
                          <a:effectLst/>
                        </a:rPr>
                        <a:t>Taux d’adéquation entre l’offre et la demande d’hébergement</a:t>
                      </a:r>
                      <a:endParaRPr lang="fr-FR" sz="1200" kern="1200" dirty="0">
                        <a:solidFill>
                          <a:schemeClr val="tx1"/>
                        </a:solidFill>
                        <a:effectLst/>
                        <a:latin typeface="+mn-lt"/>
                        <a:ea typeface="+mn-ea"/>
                        <a:cs typeface="+mn-cs"/>
                      </a:endParaRPr>
                    </a:p>
                  </a:txBody>
                  <a:tcPr marL="19706" marR="19706" marT="0" marB="0" anchor="b"/>
                </a:tc>
                <a:extLst>
                  <a:ext uri="{0D108BD9-81ED-4DB2-BD59-A6C34878D82A}">
                    <a16:rowId xmlns:a16="http://schemas.microsoft.com/office/drawing/2014/main" val="10027"/>
                  </a:ext>
                </a:extLst>
              </a:tr>
            </a:tbl>
          </a:graphicData>
        </a:graphic>
      </p:graphicFrame>
    </p:spTree>
    <p:extLst>
      <p:ext uri="{BB962C8B-B14F-4D97-AF65-F5344CB8AC3E}">
        <p14:creationId xmlns:p14="http://schemas.microsoft.com/office/powerpoint/2010/main" val="629109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t="2450" r="5668"/>
          <a:stretch/>
        </p:blipFill>
        <p:spPr bwMode="auto">
          <a:xfrm>
            <a:off x="5652120" y="1184744"/>
            <a:ext cx="3372611" cy="238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space réservé du numéro de diapositive 1"/>
          <p:cNvSpPr>
            <a:spLocks noGrp="1"/>
          </p:cNvSpPr>
          <p:nvPr>
            <p:ph type="sldNum" sz="quarter" idx="12"/>
          </p:nvPr>
        </p:nvSpPr>
        <p:spPr/>
        <p:txBody>
          <a:bodyPr/>
          <a:lstStyle/>
          <a:p>
            <a:fld id="{CF4668DC-857F-487D-BFFA-8C0CA5037977}" type="slidenum">
              <a:rPr lang="fr-BE" smtClean="0">
                <a:solidFill>
                  <a:prstClr val="black">
                    <a:tint val="75000"/>
                  </a:prstClr>
                </a:solidFill>
              </a:rPr>
              <a:pPr/>
              <a:t>4</a:t>
            </a:fld>
            <a:endParaRPr lang="fr-BE" dirty="0">
              <a:solidFill>
                <a:prstClr val="black">
                  <a:tint val="75000"/>
                </a:prstClr>
              </a:solidFill>
            </a:endParaRPr>
          </a:p>
        </p:txBody>
      </p:sp>
      <p:sp>
        <p:nvSpPr>
          <p:cNvPr id="4" name="Titre 3"/>
          <p:cNvSpPr>
            <a:spLocks noGrp="1"/>
          </p:cNvSpPr>
          <p:nvPr>
            <p:ph type="title"/>
          </p:nvPr>
        </p:nvSpPr>
        <p:spPr>
          <a:xfrm>
            <a:off x="1900362" y="260648"/>
            <a:ext cx="6786438" cy="703262"/>
          </a:xfrm>
        </p:spPr>
        <p:txBody>
          <a:bodyPr/>
          <a:lstStyle/>
          <a:p>
            <a:r>
              <a:rPr lang="fr-FR" dirty="0" smtClean="0"/>
              <a:t>L’épineuse question des mots </a:t>
            </a:r>
            <a:br>
              <a:rPr lang="fr-FR" dirty="0" smtClean="0"/>
            </a:br>
            <a:r>
              <a:rPr lang="fr-FR" dirty="0" smtClean="0"/>
              <a:t>et de la définition du bien-être</a:t>
            </a:r>
            <a:endParaRPr lang="fr-FR"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6888" y="2111772"/>
            <a:ext cx="2519840" cy="41752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4525023"/>
            <a:ext cx="2333374" cy="19229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e 5"/>
          <p:cNvGrpSpPr/>
          <p:nvPr/>
        </p:nvGrpSpPr>
        <p:grpSpPr>
          <a:xfrm>
            <a:off x="0" y="4525023"/>
            <a:ext cx="3311843" cy="2233889"/>
            <a:chOff x="179512" y="4813650"/>
            <a:chExt cx="3132331" cy="1945262"/>
          </a:xfrm>
        </p:grpSpPr>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4813650"/>
              <a:ext cx="3132331" cy="1945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79512" y="6356350"/>
              <a:ext cx="288032" cy="36512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grpSp>
      <p:pic>
        <p:nvPicPr>
          <p:cNvPr id="11"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6343" y="1588606"/>
            <a:ext cx="2193449" cy="2637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14454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81D5EA83-93EF-7C47-83E5-EC4E80D28D49}" type="slidenum">
              <a:rPr lang="en-US" smtClean="0"/>
              <a:t>5</a:t>
            </a:fld>
            <a:endParaRPr lang="en-US"/>
          </a:p>
        </p:txBody>
      </p:sp>
      <p:sp>
        <p:nvSpPr>
          <p:cNvPr id="5" name="Titre 4"/>
          <p:cNvSpPr>
            <a:spLocks noGrp="1"/>
          </p:cNvSpPr>
          <p:nvPr>
            <p:ph type="title"/>
          </p:nvPr>
        </p:nvSpPr>
        <p:spPr>
          <a:xfrm>
            <a:off x="1774297" y="414338"/>
            <a:ext cx="7276388" cy="703262"/>
          </a:xfrm>
        </p:spPr>
        <p:txBody>
          <a:bodyPr/>
          <a:lstStyle/>
          <a:p>
            <a:r>
              <a:rPr lang="fr-FR" dirty="0" smtClean="0"/>
              <a:t>BNB et </a:t>
            </a:r>
            <a:r>
              <a:rPr lang="fr-FR" dirty="0" err="1" smtClean="0"/>
              <a:t>buen-vivir</a:t>
            </a:r>
            <a:r>
              <a:rPr lang="fr-FR" dirty="0" smtClean="0"/>
              <a:t> : ce que nous apprennent les expériences d’ailleurs</a:t>
            </a:r>
            <a:endParaRPr lang="fr-FR" dirty="0"/>
          </a:p>
        </p:txBody>
      </p:sp>
      <p:sp>
        <p:nvSpPr>
          <p:cNvPr id="8" name="Rectangle 7"/>
          <p:cNvSpPr/>
          <p:nvPr/>
        </p:nvSpPr>
        <p:spPr>
          <a:xfrm>
            <a:off x="179512" y="3281816"/>
            <a:ext cx="4104456" cy="2031325"/>
          </a:xfrm>
          <a:prstGeom prst="rect">
            <a:avLst/>
          </a:prstGeom>
        </p:spPr>
        <p:txBody>
          <a:bodyPr wrap="square">
            <a:spAutoFit/>
          </a:bodyPr>
          <a:lstStyle/>
          <a:p>
            <a:pPr algn="ctr"/>
            <a:r>
              <a:rPr lang="fr-CH" dirty="0"/>
              <a:t>Le Bien Vivre </a:t>
            </a:r>
            <a:r>
              <a:rPr lang="fr-CH" dirty="0" smtClean="0"/>
              <a:t>considère </a:t>
            </a:r>
            <a:r>
              <a:rPr lang="fr-CH" dirty="0"/>
              <a:t>l'humain, la nature et le cosmos comme faisant partie d'un </a:t>
            </a:r>
            <a:r>
              <a:rPr lang="fr-CH" b="1" dirty="0"/>
              <a:t>tout</a:t>
            </a:r>
            <a:r>
              <a:rPr lang="fr-CH" dirty="0"/>
              <a:t>. </a:t>
            </a:r>
            <a:endParaRPr lang="fr-CH" dirty="0" smtClean="0"/>
          </a:p>
          <a:p>
            <a:pPr algn="ctr"/>
            <a:r>
              <a:rPr lang="fr-CH" dirty="0" smtClean="0"/>
              <a:t>Le </a:t>
            </a:r>
            <a:r>
              <a:rPr lang="fr-CH" dirty="0"/>
              <a:t>Bien Vivre consiste à trouver l'</a:t>
            </a:r>
            <a:r>
              <a:rPr lang="fr-CH" b="1" dirty="0"/>
              <a:t>équilibre</a:t>
            </a:r>
            <a:r>
              <a:rPr lang="fr-CH" dirty="0"/>
              <a:t> entre toutes les composantes de ce système interdépendant. </a:t>
            </a:r>
            <a:endParaRPr lang="fr-CH" dirty="0" smtClean="0"/>
          </a:p>
          <a:p>
            <a:pPr algn="ctr"/>
            <a:r>
              <a:rPr lang="fr-CH" dirty="0" smtClean="0"/>
              <a:t>«Pablo Solon»</a:t>
            </a:r>
            <a:endParaRPr lang="fr-FR" dirty="0"/>
          </a:p>
        </p:txBody>
      </p:sp>
      <p:pic>
        <p:nvPicPr>
          <p:cNvPr id="9" name="Picture 97" descr="C:\Users\dalban-pilon_m.METRO\Desktop\1x\Fichier 20carte.e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1531014"/>
            <a:ext cx="1664151" cy="1532035"/>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e 9"/>
          <p:cNvGrpSpPr>
            <a:grpSpLocks noChangeAspect="1"/>
          </p:cNvGrpSpPr>
          <p:nvPr/>
        </p:nvGrpSpPr>
        <p:grpSpPr>
          <a:xfrm>
            <a:off x="1182482" y="1590668"/>
            <a:ext cx="1403176" cy="1412728"/>
            <a:chOff x="703262" y="4683614"/>
            <a:chExt cx="700088" cy="704850"/>
          </a:xfrm>
        </p:grpSpPr>
        <p:sp>
          <p:nvSpPr>
            <p:cNvPr id="11" name="Freeform 121"/>
            <p:cNvSpPr>
              <a:spLocks/>
            </p:cNvSpPr>
            <p:nvPr/>
          </p:nvSpPr>
          <p:spPr bwMode="auto">
            <a:xfrm>
              <a:off x="893762" y="4683614"/>
              <a:ext cx="315913" cy="704850"/>
            </a:xfrm>
            <a:custGeom>
              <a:avLst/>
              <a:gdLst>
                <a:gd name="T0" fmla="*/ 15 w 225"/>
                <a:gd name="T1" fmla="*/ 378 h 502"/>
                <a:gd name="T2" fmla="*/ 0 w 225"/>
                <a:gd name="T3" fmla="*/ 251 h 502"/>
                <a:gd name="T4" fmla="*/ 113 w 225"/>
                <a:gd name="T5" fmla="*/ 0 h 502"/>
                <a:gd name="T6" fmla="*/ 225 w 225"/>
                <a:gd name="T7" fmla="*/ 251 h 502"/>
                <a:gd name="T8" fmla="*/ 113 w 225"/>
                <a:gd name="T9" fmla="*/ 502 h 502"/>
                <a:gd name="T10" fmla="*/ 77 w 225"/>
                <a:gd name="T11" fmla="*/ 489 h 502"/>
              </a:gdLst>
              <a:ahLst/>
              <a:cxnLst>
                <a:cxn ang="0">
                  <a:pos x="T0" y="T1"/>
                </a:cxn>
                <a:cxn ang="0">
                  <a:pos x="T2" y="T3"/>
                </a:cxn>
                <a:cxn ang="0">
                  <a:pos x="T4" y="T5"/>
                </a:cxn>
                <a:cxn ang="0">
                  <a:pos x="T6" y="T7"/>
                </a:cxn>
                <a:cxn ang="0">
                  <a:pos x="T8" y="T9"/>
                </a:cxn>
                <a:cxn ang="0">
                  <a:pos x="T10" y="T11"/>
                </a:cxn>
              </a:cxnLst>
              <a:rect l="0" t="0" r="r" b="b"/>
              <a:pathLst>
                <a:path w="225" h="502">
                  <a:moveTo>
                    <a:pt x="15" y="378"/>
                  </a:moveTo>
                  <a:cubicBezTo>
                    <a:pt x="5" y="341"/>
                    <a:pt x="0" y="297"/>
                    <a:pt x="0" y="251"/>
                  </a:cubicBezTo>
                  <a:cubicBezTo>
                    <a:pt x="0" y="112"/>
                    <a:pt x="50" y="0"/>
                    <a:pt x="113" y="0"/>
                  </a:cubicBezTo>
                  <a:cubicBezTo>
                    <a:pt x="175" y="0"/>
                    <a:pt x="225" y="112"/>
                    <a:pt x="225" y="251"/>
                  </a:cubicBezTo>
                  <a:cubicBezTo>
                    <a:pt x="225" y="390"/>
                    <a:pt x="175" y="502"/>
                    <a:pt x="113" y="502"/>
                  </a:cubicBezTo>
                  <a:cubicBezTo>
                    <a:pt x="100" y="502"/>
                    <a:pt x="88" y="497"/>
                    <a:pt x="77" y="489"/>
                  </a:cubicBezTo>
                </a:path>
              </a:pathLst>
            </a:custGeom>
            <a:noFill/>
            <a:ln w="11"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2" name="Freeform 122"/>
            <p:cNvSpPr>
              <a:spLocks/>
            </p:cNvSpPr>
            <p:nvPr/>
          </p:nvSpPr>
          <p:spPr bwMode="auto">
            <a:xfrm>
              <a:off x="928687" y="4818551"/>
              <a:ext cx="69850" cy="19050"/>
            </a:xfrm>
            <a:custGeom>
              <a:avLst/>
              <a:gdLst>
                <a:gd name="T0" fmla="*/ 0 w 50"/>
                <a:gd name="T1" fmla="*/ 0 h 13"/>
                <a:gd name="T2" fmla="*/ 50 w 50"/>
                <a:gd name="T3" fmla="*/ 13 h 13"/>
              </a:gdLst>
              <a:ahLst/>
              <a:cxnLst>
                <a:cxn ang="0">
                  <a:pos x="T0" y="T1"/>
                </a:cxn>
                <a:cxn ang="0">
                  <a:pos x="T2" y="T3"/>
                </a:cxn>
              </a:cxnLst>
              <a:rect l="0" t="0" r="r" b="b"/>
              <a:pathLst>
                <a:path w="50" h="13">
                  <a:moveTo>
                    <a:pt x="0" y="0"/>
                  </a:moveTo>
                  <a:cubicBezTo>
                    <a:pt x="16" y="3"/>
                    <a:pt x="33" y="7"/>
                    <a:pt x="50" y="13"/>
                  </a:cubicBezTo>
                </a:path>
              </a:pathLst>
            </a:custGeom>
            <a:noFill/>
            <a:ln w="11"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3" name="Freeform 123"/>
            <p:cNvSpPr>
              <a:spLocks/>
            </p:cNvSpPr>
            <p:nvPr/>
          </p:nvSpPr>
          <p:spPr bwMode="auto">
            <a:xfrm>
              <a:off x="1177925" y="4802676"/>
              <a:ext cx="179388" cy="57150"/>
            </a:xfrm>
            <a:custGeom>
              <a:avLst/>
              <a:gdLst>
                <a:gd name="T0" fmla="*/ 128 w 128"/>
                <a:gd name="T1" fmla="*/ 41 h 41"/>
                <a:gd name="T2" fmla="*/ 0 w 128"/>
                <a:gd name="T3" fmla="*/ 12 h 41"/>
              </a:gdLst>
              <a:ahLst/>
              <a:cxnLst>
                <a:cxn ang="0">
                  <a:pos x="T0" y="T1"/>
                </a:cxn>
                <a:cxn ang="0">
                  <a:pos x="T2" y="T3"/>
                </a:cxn>
              </a:cxnLst>
              <a:rect l="0" t="0" r="r" b="b"/>
              <a:pathLst>
                <a:path w="128" h="41">
                  <a:moveTo>
                    <a:pt x="128" y="41"/>
                  </a:moveTo>
                  <a:cubicBezTo>
                    <a:pt x="110" y="9"/>
                    <a:pt x="61" y="0"/>
                    <a:pt x="0" y="12"/>
                  </a:cubicBezTo>
                </a:path>
              </a:pathLst>
            </a:custGeom>
            <a:noFill/>
            <a:ln w="11"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4" name="Freeform 124"/>
            <p:cNvSpPr>
              <a:spLocks/>
            </p:cNvSpPr>
            <p:nvPr/>
          </p:nvSpPr>
          <p:spPr bwMode="auto">
            <a:xfrm>
              <a:off x="1052512" y="5123351"/>
              <a:ext cx="153988" cy="88900"/>
            </a:xfrm>
            <a:custGeom>
              <a:avLst/>
              <a:gdLst>
                <a:gd name="T0" fmla="*/ 0 w 109"/>
                <a:gd name="T1" fmla="*/ 63 h 63"/>
                <a:gd name="T2" fmla="*/ 37 w 109"/>
                <a:gd name="T3" fmla="*/ 45 h 63"/>
                <a:gd name="T4" fmla="*/ 56 w 109"/>
                <a:gd name="T5" fmla="*/ 35 h 63"/>
                <a:gd name="T6" fmla="*/ 109 w 109"/>
                <a:gd name="T7" fmla="*/ 0 h 63"/>
              </a:gdLst>
              <a:ahLst/>
              <a:cxnLst>
                <a:cxn ang="0">
                  <a:pos x="T0" y="T1"/>
                </a:cxn>
                <a:cxn ang="0">
                  <a:pos x="T2" y="T3"/>
                </a:cxn>
                <a:cxn ang="0">
                  <a:pos x="T4" y="T5"/>
                </a:cxn>
                <a:cxn ang="0">
                  <a:pos x="T6" y="T7"/>
                </a:cxn>
              </a:cxnLst>
              <a:rect l="0" t="0" r="r" b="b"/>
              <a:pathLst>
                <a:path w="109" h="63">
                  <a:moveTo>
                    <a:pt x="0" y="63"/>
                  </a:moveTo>
                  <a:cubicBezTo>
                    <a:pt x="12" y="58"/>
                    <a:pt x="24" y="52"/>
                    <a:pt x="37" y="45"/>
                  </a:cubicBezTo>
                  <a:cubicBezTo>
                    <a:pt x="43" y="42"/>
                    <a:pt x="50" y="38"/>
                    <a:pt x="56" y="35"/>
                  </a:cubicBezTo>
                  <a:cubicBezTo>
                    <a:pt x="75" y="24"/>
                    <a:pt x="92" y="12"/>
                    <a:pt x="109" y="0"/>
                  </a:cubicBezTo>
                </a:path>
              </a:pathLst>
            </a:custGeom>
            <a:noFill/>
            <a:ln w="11"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5" name="Freeform 125"/>
            <p:cNvSpPr>
              <a:spLocks/>
            </p:cNvSpPr>
            <p:nvPr/>
          </p:nvSpPr>
          <p:spPr bwMode="auto">
            <a:xfrm>
              <a:off x="711200" y="4947139"/>
              <a:ext cx="187325" cy="311150"/>
            </a:xfrm>
            <a:custGeom>
              <a:avLst/>
              <a:gdLst>
                <a:gd name="T0" fmla="*/ 94 w 134"/>
                <a:gd name="T1" fmla="*/ 222 h 222"/>
                <a:gd name="T2" fmla="*/ 26 w 134"/>
                <a:gd name="T3" fmla="*/ 189 h 222"/>
                <a:gd name="T4" fmla="*/ 134 w 134"/>
                <a:gd name="T5" fmla="*/ 0 h 222"/>
              </a:gdLst>
              <a:ahLst/>
              <a:cxnLst>
                <a:cxn ang="0">
                  <a:pos x="T0" y="T1"/>
                </a:cxn>
                <a:cxn ang="0">
                  <a:pos x="T2" y="T3"/>
                </a:cxn>
                <a:cxn ang="0">
                  <a:pos x="T4" y="T5"/>
                </a:cxn>
              </a:cxnLst>
              <a:rect l="0" t="0" r="r" b="b"/>
              <a:pathLst>
                <a:path w="134" h="222">
                  <a:moveTo>
                    <a:pt x="94" y="222"/>
                  </a:moveTo>
                  <a:cubicBezTo>
                    <a:pt x="62" y="220"/>
                    <a:pt x="38" y="209"/>
                    <a:pt x="26" y="189"/>
                  </a:cubicBezTo>
                  <a:cubicBezTo>
                    <a:pt x="0" y="143"/>
                    <a:pt x="47" y="65"/>
                    <a:pt x="134" y="0"/>
                  </a:cubicBezTo>
                </a:path>
              </a:pathLst>
            </a:custGeom>
            <a:noFill/>
            <a:ln w="11"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6" name="Oval 126"/>
            <p:cNvSpPr>
              <a:spLocks noChangeArrowheads="1"/>
            </p:cNvSpPr>
            <p:nvPr/>
          </p:nvSpPr>
          <p:spPr bwMode="auto">
            <a:xfrm>
              <a:off x="1300162" y="4901101"/>
              <a:ext cx="103188" cy="101600"/>
            </a:xfrm>
            <a:prstGeom prst="ellipse">
              <a:avLst/>
            </a:prstGeom>
            <a:noFill/>
            <a:ln w="11"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7" name="Oval 127"/>
            <p:cNvSpPr>
              <a:spLocks noChangeArrowheads="1"/>
            </p:cNvSpPr>
            <p:nvPr/>
          </p:nvSpPr>
          <p:spPr bwMode="auto">
            <a:xfrm>
              <a:off x="776287" y="4764576"/>
              <a:ext cx="103188" cy="101600"/>
            </a:xfrm>
            <a:prstGeom prst="ellipse">
              <a:avLst/>
            </a:prstGeom>
            <a:noFill/>
            <a:ln w="11"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8" name="Oval 128"/>
            <p:cNvSpPr>
              <a:spLocks noChangeArrowheads="1"/>
            </p:cNvSpPr>
            <p:nvPr/>
          </p:nvSpPr>
          <p:spPr bwMode="auto">
            <a:xfrm>
              <a:off x="820737" y="4809026"/>
              <a:ext cx="12700" cy="12700"/>
            </a:xfrm>
            <a:prstGeom prst="ellipse">
              <a:avLst/>
            </a:prstGeom>
            <a:noFill/>
            <a:ln w="11"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9" name="Oval 129"/>
            <p:cNvSpPr>
              <a:spLocks noChangeArrowheads="1"/>
            </p:cNvSpPr>
            <p:nvPr/>
          </p:nvSpPr>
          <p:spPr bwMode="auto">
            <a:xfrm>
              <a:off x="1344612" y="4945551"/>
              <a:ext cx="12700" cy="12700"/>
            </a:xfrm>
            <a:prstGeom prst="ellipse">
              <a:avLst/>
            </a:prstGeom>
            <a:noFill/>
            <a:ln w="11"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0" name="Oval 130"/>
            <p:cNvSpPr>
              <a:spLocks noChangeArrowheads="1"/>
            </p:cNvSpPr>
            <p:nvPr/>
          </p:nvSpPr>
          <p:spPr bwMode="auto">
            <a:xfrm>
              <a:off x="939800" y="5293214"/>
              <a:ext cx="12700" cy="12700"/>
            </a:xfrm>
            <a:prstGeom prst="ellipse">
              <a:avLst/>
            </a:prstGeom>
            <a:noFill/>
            <a:ln w="11"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1" name="Oval 131"/>
            <p:cNvSpPr>
              <a:spLocks noChangeArrowheads="1"/>
            </p:cNvSpPr>
            <p:nvPr/>
          </p:nvSpPr>
          <p:spPr bwMode="auto">
            <a:xfrm>
              <a:off x="893762" y="5248764"/>
              <a:ext cx="103188" cy="103188"/>
            </a:xfrm>
            <a:prstGeom prst="ellipse">
              <a:avLst/>
            </a:prstGeom>
            <a:noFill/>
            <a:ln w="11" cap="rnd">
              <a:solidFill>
                <a:srgbClr val="344154"/>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2" name="Freeform 132"/>
            <p:cNvSpPr>
              <a:spLocks/>
            </p:cNvSpPr>
            <p:nvPr/>
          </p:nvSpPr>
          <p:spPr bwMode="auto">
            <a:xfrm>
              <a:off x="703262" y="4859826"/>
              <a:ext cx="698500" cy="409575"/>
            </a:xfrm>
            <a:custGeom>
              <a:avLst/>
              <a:gdLst>
                <a:gd name="T0" fmla="*/ 176 w 497"/>
                <a:gd name="T1" fmla="*/ 41 h 291"/>
                <a:gd name="T2" fmla="*/ 254 w 497"/>
                <a:gd name="T3" fmla="*/ 1 h 291"/>
                <a:gd name="T4" fmla="*/ 305 w 497"/>
                <a:gd name="T5" fmla="*/ 27 h 291"/>
                <a:gd name="T6" fmla="*/ 466 w 497"/>
                <a:gd name="T7" fmla="*/ 251 h 291"/>
                <a:gd name="T8" fmla="*/ 338 w 497"/>
                <a:gd name="T9" fmla="*/ 279 h 291"/>
                <a:gd name="T10" fmla="*/ 192 w 497"/>
                <a:gd name="T11" fmla="*/ 223 h 291"/>
                <a:gd name="T12" fmla="*/ 31 w 497"/>
                <a:gd name="T13" fmla="*/ 0 h 291"/>
              </a:gdLst>
              <a:ahLst/>
              <a:cxnLst>
                <a:cxn ang="0">
                  <a:pos x="T0" y="T1"/>
                </a:cxn>
                <a:cxn ang="0">
                  <a:pos x="T2" y="T3"/>
                </a:cxn>
                <a:cxn ang="0">
                  <a:pos x="T4" y="T5"/>
                </a:cxn>
                <a:cxn ang="0">
                  <a:pos x="T6" y="T7"/>
                </a:cxn>
                <a:cxn ang="0">
                  <a:pos x="T8" y="T9"/>
                </a:cxn>
                <a:cxn ang="0">
                  <a:pos x="T10" y="T11"/>
                </a:cxn>
                <a:cxn ang="0">
                  <a:pos x="T12" y="T13"/>
                </a:cxn>
              </a:cxnLst>
              <a:rect l="0" t="0" r="r" b="b"/>
              <a:pathLst>
                <a:path w="497" h="291">
                  <a:moveTo>
                    <a:pt x="176" y="41"/>
                  </a:moveTo>
                  <a:cubicBezTo>
                    <a:pt x="204" y="24"/>
                    <a:pt x="254" y="1"/>
                    <a:pt x="254" y="1"/>
                  </a:cubicBezTo>
                  <a:cubicBezTo>
                    <a:pt x="271" y="9"/>
                    <a:pt x="288" y="18"/>
                    <a:pt x="305" y="27"/>
                  </a:cubicBezTo>
                  <a:cubicBezTo>
                    <a:pt x="425" y="97"/>
                    <a:pt x="497" y="197"/>
                    <a:pt x="466" y="251"/>
                  </a:cubicBezTo>
                  <a:cubicBezTo>
                    <a:pt x="448" y="282"/>
                    <a:pt x="399" y="291"/>
                    <a:pt x="338" y="279"/>
                  </a:cubicBezTo>
                  <a:cubicBezTo>
                    <a:pt x="293" y="271"/>
                    <a:pt x="242" y="252"/>
                    <a:pt x="192" y="223"/>
                  </a:cubicBezTo>
                  <a:cubicBezTo>
                    <a:pt x="72" y="154"/>
                    <a:pt x="0" y="54"/>
                    <a:pt x="31" y="0"/>
                  </a:cubicBezTo>
                </a:path>
              </a:pathLst>
            </a:custGeom>
            <a:noFill/>
            <a:ln w="11" cap="rnd">
              <a:solidFill>
                <a:srgbClr val="34415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grpSp>
      <p:sp>
        <p:nvSpPr>
          <p:cNvPr id="23" name="Rectangle 22"/>
          <p:cNvSpPr/>
          <p:nvPr/>
        </p:nvSpPr>
        <p:spPr>
          <a:xfrm>
            <a:off x="4730204" y="3187214"/>
            <a:ext cx="4320480" cy="1754326"/>
          </a:xfrm>
          <a:prstGeom prst="rect">
            <a:avLst/>
          </a:prstGeom>
        </p:spPr>
        <p:txBody>
          <a:bodyPr wrap="square">
            <a:spAutoFit/>
          </a:bodyPr>
          <a:lstStyle/>
          <a:p>
            <a:r>
              <a:rPr lang="fr-CH" dirty="0" smtClean="0"/>
              <a:t>Les </a:t>
            </a:r>
            <a:r>
              <a:rPr lang="fr-CH" b="1" dirty="0" smtClean="0"/>
              <a:t>seuils de soutenabilité </a:t>
            </a:r>
            <a:r>
              <a:rPr lang="fr-CH" dirty="0" smtClean="0"/>
              <a:t>du Bhoutan</a:t>
            </a:r>
          </a:p>
          <a:p>
            <a:r>
              <a:rPr lang="fr-CH" i="1" dirty="0" smtClean="0"/>
              <a:t>«</a:t>
            </a:r>
            <a:r>
              <a:rPr lang="fr-CH" i="1" dirty="0"/>
              <a:t> How </a:t>
            </a:r>
            <a:r>
              <a:rPr lang="fr-CH" i="1" dirty="0" err="1"/>
              <a:t>much</a:t>
            </a:r>
            <a:r>
              <a:rPr lang="fr-CH" i="1" dirty="0"/>
              <a:t> </a:t>
            </a:r>
            <a:r>
              <a:rPr lang="fr-CH" i="1" dirty="0" err="1"/>
              <a:t>is</a:t>
            </a:r>
            <a:r>
              <a:rPr lang="fr-CH" i="1" dirty="0"/>
              <a:t> </a:t>
            </a:r>
            <a:r>
              <a:rPr lang="fr-CH" i="1" dirty="0" err="1"/>
              <a:t>enough</a:t>
            </a:r>
            <a:r>
              <a:rPr lang="fr-CH" i="1" dirty="0"/>
              <a:t> ? Qu'est-ce qui est assez ? </a:t>
            </a:r>
            <a:r>
              <a:rPr lang="fr-CH" i="1" dirty="0" smtClean="0"/>
              <a:t>» </a:t>
            </a:r>
            <a:endParaRPr lang="fr-CH" dirty="0"/>
          </a:p>
          <a:p>
            <a:r>
              <a:rPr lang="fr-CH" dirty="0" smtClean="0">
                <a:sym typeface="Wingdings" panose="05000000000000000000" pitchFamily="2" charset="2"/>
              </a:rPr>
              <a:t> </a:t>
            </a:r>
            <a:r>
              <a:rPr lang="fr-CH" dirty="0" smtClean="0"/>
              <a:t>Définir </a:t>
            </a:r>
            <a:r>
              <a:rPr lang="fr-CH" dirty="0"/>
              <a:t>collectivement ce qui est juste au regard du bien vivre et ce qui permet à chacun et chacune de vivre dignement. </a:t>
            </a:r>
            <a:endParaRPr lang="fr-FR" dirty="0"/>
          </a:p>
        </p:txBody>
      </p:sp>
      <p:pic>
        <p:nvPicPr>
          <p:cNvPr id="24" name="Espace réservé du contenu 5"/>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151408" y="5126285"/>
            <a:ext cx="3401792" cy="1731715"/>
          </a:xfrm>
        </p:spPr>
      </p:pic>
    </p:spTree>
    <p:extLst>
      <p:ext uri="{BB962C8B-B14F-4D97-AF65-F5344CB8AC3E}">
        <p14:creationId xmlns:p14="http://schemas.microsoft.com/office/powerpoint/2010/main" val="1545340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0" y="2225675"/>
            <a:ext cx="4078515" cy="1362075"/>
          </a:xfrm>
        </p:spPr>
        <p:txBody>
          <a:bodyPr/>
          <a:lstStyle/>
          <a:p>
            <a:r>
              <a:rPr lang="fr-FR" sz="5400" cap="small" dirty="0" smtClean="0"/>
              <a:t>IBEST</a:t>
            </a:r>
            <a:endParaRPr lang="fr-FR" sz="5400" dirty="0"/>
          </a:p>
        </p:txBody>
      </p:sp>
      <p:sp>
        <p:nvSpPr>
          <p:cNvPr id="3" name="Espace réservé du texte 2"/>
          <p:cNvSpPr>
            <a:spLocks noGrp="1"/>
          </p:cNvSpPr>
          <p:nvPr>
            <p:ph type="body" idx="1"/>
          </p:nvPr>
        </p:nvSpPr>
        <p:spPr/>
        <p:txBody>
          <a:bodyPr/>
          <a:lstStyle/>
          <a:p>
            <a:r>
              <a:rPr lang="fr-FR" dirty="0" smtClean="0"/>
              <a:t>Un indicateur? </a:t>
            </a:r>
          </a:p>
          <a:p>
            <a:r>
              <a:rPr lang="fr-FR" dirty="0" smtClean="0"/>
              <a:t>Des indices… </a:t>
            </a:r>
            <a:endParaRPr lang="fr-FR" dirty="0"/>
          </a:p>
        </p:txBody>
      </p:sp>
      <p:sp>
        <p:nvSpPr>
          <p:cNvPr id="4" name="Espace réservé du texte 3"/>
          <p:cNvSpPr>
            <a:spLocks noGrp="1"/>
          </p:cNvSpPr>
          <p:nvPr>
            <p:ph type="body" sz="quarter" idx="10"/>
          </p:nvPr>
        </p:nvSpPr>
        <p:spPr/>
        <p:txBody>
          <a:bodyPr/>
          <a:lstStyle/>
          <a:p>
            <a:r>
              <a:rPr lang="fr-FR" dirty="0" smtClean="0"/>
              <a:t>2</a:t>
            </a:r>
            <a:endParaRPr lang="fr-FR" dirty="0"/>
          </a:p>
        </p:txBody>
      </p:sp>
    </p:spTree>
    <p:extLst>
      <p:ext uri="{BB962C8B-B14F-4D97-AF65-F5344CB8AC3E}">
        <p14:creationId xmlns:p14="http://schemas.microsoft.com/office/powerpoint/2010/main" val="3287425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1"/>
            <p:extLst>
              <p:ext uri="{D42A27DB-BD31-4B8C-83A1-F6EECF244321}">
                <p14:modId xmlns:p14="http://schemas.microsoft.com/office/powerpoint/2010/main" val="1065448084"/>
              </p:ext>
            </p:extLst>
          </p:nvPr>
        </p:nvGraphicFramePr>
        <p:xfrm>
          <a:off x="404538" y="1124744"/>
          <a:ext cx="7632848" cy="46060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e 7"/>
          <p:cNvGrpSpPr/>
          <p:nvPr/>
        </p:nvGrpSpPr>
        <p:grpSpPr>
          <a:xfrm>
            <a:off x="7317306" y="1671277"/>
            <a:ext cx="1719190" cy="4590341"/>
            <a:chOff x="8967367" y="1515390"/>
            <a:chExt cx="2603560" cy="4590341"/>
          </a:xfrm>
        </p:grpSpPr>
        <p:sp>
          <p:nvSpPr>
            <p:cNvPr id="9" name="Rectangle 8"/>
            <p:cNvSpPr/>
            <p:nvPr/>
          </p:nvSpPr>
          <p:spPr>
            <a:xfrm>
              <a:off x="8967367" y="1515390"/>
              <a:ext cx="2603560" cy="4439964"/>
            </a:xfrm>
            <a:prstGeom prst="rect">
              <a:avLst/>
            </a:prstGeom>
          </p:spPr>
          <p:style>
            <a:lnRef idx="1">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ZoneTexte 9"/>
            <p:cNvSpPr txBox="1"/>
            <p:nvPr/>
          </p:nvSpPr>
          <p:spPr>
            <a:xfrm>
              <a:off x="8967367" y="2067166"/>
              <a:ext cx="2480955" cy="403856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06832" tIns="0" rIns="0" bIns="0" numCol="1" spcCol="1270" anchor="t" anchorCtr="0">
              <a:noAutofit/>
            </a:bodyPr>
            <a:lstStyle/>
            <a:p>
              <a:pPr marL="0" lvl="0" indent="0" algn="l" defTabSz="711200">
                <a:lnSpc>
                  <a:spcPct val="90000"/>
                </a:lnSpc>
                <a:spcBef>
                  <a:spcPct val="0"/>
                </a:spcBef>
                <a:spcAft>
                  <a:spcPct val="35000"/>
                </a:spcAft>
                <a:buNone/>
              </a:pPr>
              <a:r>
                <a:rPr lang="fr-FR" sz="1600" i="0" kern="1200" dirty="0" smtClean="0">
                  <a:solidFill>
                    <a:schemeClr val="tx1"/>
                  </a:solidFill>
                  <a:latin typeface="Calibri" panose="020F0502020204030204"/>
                </a:rPr>
                <a:t>2021-2023</a:t>
              </a:r>
              <a:endParaRPr lang="fr-FR" sz="1600" dirty="0">
                <a:solidFill>
                  <a:schemeClr val="tx1"/>
                </a:solidFill>
                <a:latin typeface="Calibri" panose="020F0502020204030204"/>
              </a:endParaRPr>
            </a:p>
            <a:p>
              <a:pPr marL="0" lvl="0" indent="0" algn="l" defTabSz="711200">
                <a:lnSpc>
                  <a:spcPct val="90000"/>
                </a:lnSpc>
                <a:spcBef>
                  <a:spcPct val="0"/>
                </a:spcBef>
                <a:spcAft>
                  <a:spcPct val="35000"/>
                </a:spcAft>
                <a:buNone/>
              </a:pPr>
              <a:r>
                <a:rPr lang="fr-FR" sz="1600" i="0" kern="1200" dirty="0" smtClean="0">
                  <a:solidFill>
                    <a:schemeClr val="tx1"/>
                  </a:solidFill>
                  <a:latin typeface="Calibri" panose="020F0502020204030204"/>
                </a:rPr>
                <a:t>Construction du « baromètre des transitions »: outil d’enquête régulier + tests donut</a:t>
              </a:r>
            </a:p>
          </p:txBody>
        </p:sp>
      </p:grpSp>
      <p:sp>
        <p:nvSpPr>
          <p:cNvPr id="12" name="Titre 1"/>
          <p:cNvSpPr>
            <a:spLocks noGrp="1"/>
          </p:cNvSpPr>
          <p:nvPr>
            <p:ph type="title"/>
          </p:nvPr>
        </p:nvSpPr>
        <p:spPr>
          <a:xfrm>
            <a:off x="2008262" y="109943"/>
            <a:ext cx="6427734" cy="1143000"/>
          </a:xfrm>
        </p:spPr>
        <p:txBody>
          <a:bodyPr/>
          <a:lstStyle/>
          <a:p>
            <a:r>
              <a:rPr lang="fr-FR" sz="2800" dirty="0" smtClean="0">
                <a:latin typeface="+mn-lt"/>
              </a:rPr>
              <a:t>Une démarche inscrite dans un temps long, mobilisant une pluralité d’acteurs</a:t>
            </a:r>
            <a:endParaRPr lang="fr-FR" sz="2800" dirty="0">
              <a:latin typeface="+mn-lt"/>
            </a:endParaRPr>
          </a:p>
        </p:txBody>
      </p:sp>
      <p:sp>
        <p:nvSpPr>
          <p:cNvPr id="13" name="Ellipse 12"/>
          <p:cNvSpPr/>
          <p:nvPr/>
        </p:nvSpPr>
        <p:spPr>
          <a:xfrm>
            <a:off x="7317306" y="1585008"/>
            <a:ext cx="720080" cy="648134"/>
          </a:xfrm>
          <a:prstGeom prst="ellipse">
            <a:avLst/>
          </a:pr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shade val="50000"/>
              <a:hueOff val="0"/>
              <a:satOff val="-23533"/>
              <a:lumOff val="20534"/>
              <a:alphaOff val="0"/>
            </a:schemeClr>
          </a:fillRef>
          <a:effectRef idx="2">
            <a:schemeClr val="accent1">
              <a:shade val="50000"/>
              <a:hueOff val="0"/>
              <a:satOff val="-23533"/>
              <a:lumOff val="20534"/>
              <a:alphaOff val="0"/>
            </a:schemeClr>
          </a:effectRef>
          <a:fontRef idx="minor">
            <a:schemeClr val="lt1"/>
          </a:fontRef>
        </p:style>
      </p:sp>
    </p:spTree>
    <p:extLst>
      <p:ext uri="{BB962C8B-B14F-4D97-AF65-F5344CB8AC3E}">
        <p14:creationId xmlns:p14="http://schemas.microsoft.com/office/powerpoint/2010/main" val="1026596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re 5"/>
          <p:cNvSpPr>
            <a:spLocks noGrp="1"/>
          </p:cNvSpPr>
          <p:nvPr>
            <p:ph type="title"/>
          </p:nvPr>
        </p:nvSpPr>
        <p:spPr>
          <a:xfrm>
            <a:off x="2366754" y="143635"/>
            <a:ext cx="6597733" cy="1143000"/>
          </a:xfrm>
        </p:spPr>
        <p:txBody>
          <a:bodyPr/>
          <a:lstStyle/>
          <a:p>
            <a:r>
              <a:rPr lang="fr-FR" dirty="0" smtClean="0"/>
              <a:t>7 positionnements </a:t>
            </a:r>
            <a:r>
              <a:rPr lang="fr-FR" dirty="0"/>
              <a:t>fondamentaux</a:t>
            </a:r>
          </a:p>
        </p:txBody>
      </p:sp>
      <p:sp>
        <p:nvSpPr>
          <p:cNvPr id="7" name="Espace réservé du contenu 6"/>
          <p:cNvSpPr>
            <a:spLocks noGrp="1"/>
          </p:cNvSpPr>
          <p:nvPr>
            <p:ph idx="1"/>
          </p:nvPr>
        </p:nvSpPr>
        <p:spPr>
          <a:xfrm>
            <a:off x="467544" y="1628800"/>
            <a:ext cx="8676456" cy="4910983"/>
          </a:xfrm>
        </p:spPr>
        <p:txBody>
          <a:bodyPr>
            <a:normAutofit fontScale="85000" lnSpcReduction="10000"/>
          </a:bodyPr>
          <a:lstStyle/>
          <a:p>
            <a:pPr marL="514350" indent="-514350">
              <a:buFont typeface="+mj-lt"/>
              <a:buAutoNum type="arabicPeriod"/>
            </a:pPr>
            <a:r>
              <a:rPr lang="fr-FR" dirty="0"/>
              <a:t>Approche en termes de bien-être doit prendre en considération l’articulation, d’une part, entre biens marchands et biens non marchands et, d’autre part, entre biens matériels et biens </a:t>
            </a:r>
            <a:r>
              <a:rPr lang="fr-FR" dirty="0" smtClean="0"/>
              <a:t>immatériels</a:t>
            </a:r>
            <a:endParaRPr lang="fr-FR" dirty="0"/>
          </a:p>
          <a:p>
            <a:pPr marL="514350" indent="-514350">
              <a:buFont typeface="+mj-lt"/>
              <a:buAutoNum type="arabicPeriod"/>
            </a:pPr>
            <a:r>
              <a:rPr lang="fr-FR" dirty="0"/>
              <a:t>Interdépendance entre la personne et le collectif</a:t>
            </a:r>
          </a:p>
          <a:p>
            <a:pPr marL="514350" indent="-514350">
              <a:buFont typeface="+mj-lt"/>
              <a:buAutoNum type="arabicPeriod"/>
            </a:pPr>
            <a:r>
              <a:rPr lang="fr-FR" dirty="0"/>
              <a:t>Approche du bien-être en termes de </a:t>
            </a:r>
            <a:r>
              <a:rPr lang="fr-FR" i="1" dirty="0" err="1"/>
              <a:t>capabilities</a:t>
            </a:r>
            <a:r>
              <a:rPr lang="fr-FR" dirty="0"/>
              <a:t> (Sen, 1992)</a:t>
            </a:r>
          </a:p>
          <a:p>
            <a:pPr marL="514350" indent="-514350">
              <a:buFont typeface="+mj-lt"/>
              <a:buAutoNum type="arabicPeriod"/>
            </a:pPr>
            <a:r>
              <a:rPr lang="fr-FR" dirty="0"/>
              <a:t>Articulation des perceptions/du déclaratif à des données sur les conditions de vie/la situation du territoire</a:t>
            </a:r>
          </a:p>
          <a:p>
            <a:pPr marL="514350" indent="-514350">
              <a:buFont typeface="+mj-lt"/>
              <a:buAutoNum type="arabicPeriod"/>
            </a:pPr>
            <a:r>
              <a:rPr lang="fr-FR" dirty="0"/>
              <a:t>Ethique située du chercheur </a:t>
            </a:r>
          </a:p>
          <a:p>
            <a:pPr marL="514350" indent="-514350">
              <a:buFont typeface="+mj-lt"/>
              <a:buAutoNum type="arabicPeriod"/>
            </a:pPr>
            <a:r>
              <a:rPr lang="fr-FR" dirty="0"/>
              <a:t>Articulation du registre scientifique et du registre démocratique</a:t>
            </a:r>
          </a:p>
          <a:p>
            <a:pPr marL="514350" indent="-514350">
              <a:buFont typeface="+mj-lt"/>
              <a:buAutoNum type="arabicPeriod"/>
            </a:pPr>
            <a:r>
              <a:rPr lang="fr-FR" dirty="0"/>
              <a:t>Approche par les besoins &amp; </a:t>
            </a:r>
            <a:r>
              <a:rPr lang="fr-FR" dirty="0" smtClean="0"/>
              <a:t>la soutenabilité</a:t>
            </a:r>
            <a:endParaRPr lang="fr-FR" dirty="0"/>
          </a:p>
        </p:txBody>
      </p:sp>
    </p:spTree>
    <p:extLst>
      <p:ext uri="{BB962C8B-B14F-4D97-AF65-F5344CB8AC3E}">
        <p14:creationId xmlns:p14="http://schemas.microsoft.com/office/powerpoint/2010/main" val="334741902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u contenu 7"/>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47644" y="1676400"/>
            <a:ext cx="7468792" cy="4852198"/>
          </a:xfrm>
        </p:spPr>
      </p:pic>
      <p:sp>
        <p:nvSpPr>
          <p:cNvPr id="2" name="Espace réservé du numéro de diapositive 1"/>
          <p:cNvSpPr>
            <a:spLocks noGrp="1"/>
          </p:cNvSpPr>
          <p:nvPr>
            <p:ph type="sldNum" sz="quarter" idx="12"/>
          </p:nvPr>
        </p:nvSpPr>
        <p:spPr/>
        <p:txBody>
          <a:bodyPr/>
          <a:lstStyle/>
          <a:p>
            <a:fld id="{CF4668DC-857F-487D-BFFA-8C0CA5037977}" type="slidenum">
              <a:rPr lang="fr-BE" smtClean="0">
                <a:solidFill>
                  <a:prstClr val="black">
                    <a:tint val="75000"/>
                  </a:prstClr>
                </a:solidFill>
              </a:rPr>
              <a:pPr/>
              <a:t>9</a:t>
            </a:fld>
            <a:endParaRPr lang="fr-BE" dirty="0">
              <a:solidFill>
                <a:prstClr val="black">
                  <a:tint val="75000"/>
                </a:prstClr>
              </a:solidFill>
            </a:endParaRPr>
          </a:p>
        </p:txBody>
      </p:sp>
      <p:sp>
        <p:nvSpPr>
          <p:cNvPr id="4" name="Titre 3"/>
          <p:cNvSpPr>
            <a:spLocks noGrp="1"/>
          </p:cNvSpPr>
          <p:nvPr>
            <p:ph type="title"/>
          </p:nvPr>
        </p:nvSpPr>
        <p:spPr/>
        <p:txBody>
          <a:bodyPr anchor="ctr"/>
          <a:lstStyle/>
          <a:p>
            <a:r>
              <a:rPr lang="fr-FR" dirty="0" smtClean="0"/>
              <a:t>Une approche capacitaire</a:t>
            </a:r>
            <a:endParaRPr lang="fr-FR" dirty="0"/>
          </a:p>
        </p:txBody>
      </p:sp>
      <p:sp>
        <p:nvSpPr>
          <p:cNvPr id="3" name="Sous-titre 2"/>
          <p:cNvSpPr>
            <a:spLocks noGrp="1"/>
          </p:cNvSpPr>
          <p:nvPr>
            <p:ph type="subTitle" idx="13"/>
          </p:nvPr>
        </p:nvSpPr>
        <p:spPr/>
        <p:txBody>
          <a:bodyPr/>
          <a:lstStyle/>
          <a:p>
            <a:r>
              <a:rPr lang="fr-FR" dirty="0" smtClean="0"/>
              <a:t>Le bien-être comme rapport</a:t>
            </a:r>
            <a:endParaRPr lang="fr-FR" dirty="0"/>
          </a:p>
        </p:txBody>
      </p:sp>
    </p:spTree>
    <p:extLst>
      <p:ext uri="{BB962C8B-B14F-4D97-AF65-F5344CB8AC3E}">
        <p14:creationId xmlns:p14="http://schemas.microsoft.com/office/powerpoint/2010/main" val="231827767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2"/>
</p:tagLst>
</file>

<file path=ppt/tags/tag11.xml><?xml version="1.0" encoding="utf-8"?>
<p:tagLst xmlns:a="http://schemas.openxmlformats.org/drawingml/2006/main" xmlns:r="http://schemas.openxmlformats.org/officeDocument/2006/relationships" xmlns:p="http://schemas.openxmlformats.org/presentationml/2006/main">
  <p:tag name="NUM" val="13"/>
</p:tagLst>
</file>

<file path=ppt/tags/tag12.xml><?xml version="1.0" encoding="utf-8"?>
<p:tagLst xmlns:a="http://schemas.openxmlformats.org/drawingml/2006/main" xmlns:r="http://schemas.openxmlformats.org/officeDocument/2006/relationships" xmlns:p="http://schemas.openxmlformats.org/presentationml/2006/main">
  <p:tag name="NUM" val="14"/>
</p:tagLst>
</file>

<file path=ppt/tags/tag13.xml><?xml version="1.0" encoding="utf-8"?>
<p:tagLst xmlns:a="http://schemas.openxmlformats.org/drawingml/2006/main" xmlns:r="http://schemas.openxmlformats.org/officeDocument/2006/relationships" xmlns:p="http://schemas.openxmlformats.org/presentationml/2006/main">
  <p:tag name="NUM" val="15"/>
</p:tagLst>
</file>

<file path=ppt/tags/tag14.xml><?xml version="1.0" encoding="utf-8"?>
<p:tagLst xmlns:a="http://schemas.openxmlformats.org/drawingml/2006/main" xmlns:r="http://schemas.openxmlformats.org/officeDocument/2006/relationships" xmlns:p="http://schemas.openxmlformats.org/presentationml/2006/main">
  <p:tag name="NUM" val="16"/>
</p:tagLst>
</file>

<file path=ppt/tags/tag15.xml><?xml version="1.0" encoding="utf-8"?>
<p:tagLst xmlns:a="http://schemas.openxmlformats.org/drawingml/2006/main" xmlns:r="http://schemas.openxmlformats.org/officeDocument/2006/relationships" xmlns:p="http://schemas.openxmlformats.org/presentationml/2006/main">
  <p:tag name="NUM" val="17"/>
</p:tagLst>
</file>

<file path=ppt/tags/tag16.xml><?xml version="1.0" encoding="utf-8"?>
<p:tagLst xmlns:a="http://schemas.openxmlformats.org/drawingml/2006/main" xmlns:r="http://schemas.openxmlformats.org/officeDocument/2006/relationships" xmlns:p="http://schemas.openxmlformats.org/presentationml/2006/main">
  <p:tag name="NUM" val="18"/>
</p:tagLst>
</file>

<file path=ppt/tags/tag17.xml><?xml version="1.0" encoding="utf-8"?>
<p:tagLst xmlns:a="http://schemas.openxmlformats.org/drawingml/2006/main" xmlns:r="http://schemas.openxmlformats.org/officeDocument/2006/relationships" xmlns:p="http://schemas.openxmlformats.org/presentationml/2006/main">
  <p:tag name="NUM" val="19"/>
</p:tagLst>
</file>

<file path=ppt/tags/tag18.xml><?xml version="1.0" encoding="utf-8"?>
<p:tagLst xmlns:a="http://schemas.openxmlformats.org/drawingml/2006/main" xmlns:r="http://schemas.openxmlformats.org/officeDocument/2006/relationships" xmlns:p="http://schemas.openxmlformats.org/presentationml/2006/main">
  <p:tag name="NUM" val="20"/>
</p:tagLst>
</file>

<file path=ppt/tags/tag19.xml><?xml version="1.0" encoding="utf-8"?>
<p:tagLst xmlns:a="http://schemas.openxmlformats.org/drawingml/2006/main" xmlns:r="http://schemas.openxmlformats.org/officeDocument/2006/relationships" xmlns:p="http://schemas.openxmlformats.org/presentationml/2006/main">
  <p:tag name="NUM" val="21"/>
</p:tagLst>
</file>

<file path=ppt/tags/tag2.xml><?xml version="1.0" encoding="utf-8"?>
<p:tagLst xmlns:a="http://schemas.openxmlformats.org/drawingml/2006/main" xmlns:r="http://schemas.openxmlformats.org/officeDocument/2006/relationships" xmlns:p="http://schemas.openxmlformats.org/presentationml/2006/main">
  <p:tag name="NUM" val="4"/>
</p:tagLst>
</file>

<file path=ppt/tags/tag20.xml><?xml version="1.0" encoding="utf-8"?>
<p:tagLst xmlns:a="http://schemas.openxmlformats.org/drawingml/2006/main" xmlns:r="http://schemas.openxmlformats.org/officeDocument/2006/relationships" xmlns:p="http://schemas.openxmlformats.org/presentationml/2006/main">
  <p:tag name="NUM" val="22"/>
</p:tagLst>
</file>

<file path=ppt/tags/tag21.xml><?xml version="1.0" encoding="utf-8"?>
<p:tagLst xmlns:a="http://schemas.openxmlformats.org/drawingml/2006/main" xmlns:r="http://schemas.openxmlformats.org/officeDocument/2006/relationships" xmlns:p="http://schemas.openxmlformats.org/presentationml/2006/main">
  <p:tag name="NUM" val="23"/>
</p:tagLst>
</file>

<file path=ppt/tags/tag22.xml><?xml version="1.0" encoding="utf-8"?>
<p:tagLst xmlns:a="http://schemas.openxmlformats.org/drawingml/2006/main" xmlns:r="http://schemas.openxmlformats.org/officeDocument/2006/relationships" xmlns:p="http://schemas.openxmlformats.org/presentationml/2006/main">
  <p:tag name="NUM" val="24"/>
</p:tagLst>
</file>

<file path=ppt/tags/tag23.xml><?xml version="1.0" encoding="utf-8"?>
<p:tagLst xmlns:a="http://schemas.openxmlformats.org/drawingml/2006/main" xmlns:r="http://schemas.openxmlformats.org/officeDocument/2006/relationships" xmlns:p="http://schemas.openxmlformats.org/presentationml/2006/main">
  <p:tag name="NUM" val="25"/>
</p:tagLst>
</file>

<file path=ppt/tags/tag24.xml><?xml version="1.0" encoding="utf-8"?>
<p:tagLst xmlns:a="http://schemas.openxmlformats.org/drawingml/2006/main" xmlns:r="http://schemas.openxmlformats.org/officeDocument/2006/relationships" xmlns:p="http://schemas.openxmlformats.org/presentationml/2006/main">
  <p:tag name="NUM" val="26"/>
</p:tagLst>
</file>

<file path=ppt/tags/tag25.xml><?xml version="1.0" encoding="utf-8"?>
<p:tagLst xmlns:a="http://schemas.openxmlformats.org/drawingml/2006/main" xmlns:r="http://schemas.openxmlformats.org/officeDocument/2006/relationships" xmlns:p="http://schemas.openxmlformats.org/presentationml/2006/main">
  <p:tag name="NUM" val="27"/>
</p:tagLst>
</file>

<file path=ppt/tags/tag26.xml><?xml version="1.0" encoding="utf-8"?>
<p:tagLst xmlns:a="http://schemas.openxmlformats.org/drawingml/2006/main" xmlns:r="http://schemas.openxmlformats.org/officeDocument/2006/relationships" xmlns:p="http://schemas.openxmlformats.org/presentationml/2006/main">
  <p:tag name="NUM" val="28"/>
</p:tagLst>
</file>

<file path=ppt/tags/tag27.xml><?xml version="1.0" encoding="utf-8"?>
<p:tagLst xmlns:a="http://schemas.openxmlformats.org/drawingml/2006/main" xmlns:r="http://schemas.openxmlformats.org/officeDocument/2006/relationships" xmlns:p="http://schemas.openxmlformats.org/presentationml/2006/main">
  <p:tag name="NUM" val="29"/>
</p:tagLst>
</file>

<file path=ppt/tags/tag28.xml><?xml version="1.0" encoding="utf-8"?>
<p:tagLst xmlns:a="http://schemas.openxmlformats.org/drawingml/2006/main" xmlns:r="http://schemas.openxmlformats.org/officeDocument/2006/relationships" xmlns:p="http://schemas.openxmlformats.org/presentationml/2006/main">
  <p:tag name="NUM" val="30"/>
</p:tagLst>
</file>

<file path=ppt/tags/tag29.xml><?xml version="1.0" encoding="utf-8"?>
<p:tagLst xmlns:a="http://schemas.openxmlformats.org/drawingml/2006/main" xmlns:r="http://schemas.openxmlformats.org/officeDocument/2006/relationships" xmlns:p="http://schemas.openxmlformats.org/presentationml/2006/main">
  <p:tag name="NUM" val="31"/>
</p:tagLst>
</file>

<file path=ppt/tags/tag3.xml><?xml version="1.0" encoding="utf-8"?>
<p:tagLst xmlns:a="http://schemas.openxmlformats.org/drawingml/2006/main" xmlns:r="http://schemas.openxmlformats.org/officeDocument/2006/relationships" xmlns:p="http://schemas.openxmlformats.org/presentationml/2006/main">
  <p:tag name="NUM" val="5"/>
</p:tagLst>
</file>

<file path=ppt/tags/tag30.xml><?xml version="1.0" encoding="utf-8"?>
<p:tagLst xmlns:a="http://schemas.openxmlformats.org/drawingml/2006/main" xmlns:r="http://schemas.openxmlformats.org/officeDocument/2006/relationships" xmlns:p="http://schemas.openxmlformats.org/presentationml/2006/main">
  <p:tag name="NUM" val="32"/>
</p:tagLst>
</file>

<file path=ppt/tags/tag31.xml><?xml version="1.0" encoding="utf-8"?>
<p:tagLst xmlns:a="http://schemas.openxmlformats.org/drawingml/2006/main" xmlns:r="http://schemas.openxmlformats.org/officeDocument/2006/relationships" xmlns:p="http://schemas.openxmlformats.org/presentationml/2006/main">
  <p:tag name="NUM" val="33"/>
</p:tagLst>
</file>

<file path=ppt/tags/tag32.xml><?xml version="1.0" encoding="utf-8"?>
<p:tagLst xmlns:a="http://schemas.openxmlformats.org/drawingml/2006/main" xmlns:r="http://schemas.openxmlformats.org/officeDocument/2006/relationships" xmlns:p="http://schemas.openxmlformats.org/presentationml/2006/main">
  <p:tag name="NUM" val="34"/>
</p:tagLst>
</file>

<file path=ppt/tags/tag33.xml><?xml version="1.0" encoding="utf-8"?>
<p:tagLst xmlns:a="http://schemas.openxmlformats.org/drawingml/2006/main" xmlns:r="http://schemas.openxmlformats.org/officeDocument/2006/relationships" xmlns:p="http://schemas.openxmlformats.org/presentationml/2006/main">
  <p:tag name="NUM" val="35"/>
</p:tagLst>
</file>

<file path=ppt/tags/tag34.xml><?xml version="1.0" encoding="utf-8"?>
<p:tagLst xmlns:a="http://schemas.openxmlformats.org/drawingml/2006/main" xmlns:r="http://schemas.openxmlformats.org/officeDocument/2006/relationships" xmlns:p="http://schemas.openxmlformats.org/presentationml/2006/main">
  <p:tag name="NUM" val="36"/>
</p:tagLst>
</file>

<file path=ppt/tags/tag35.xml><?xml version="1.0" encoding="utf-8"?>
<p:tagLst xmlns:a="http://schemas.openxmlformats.org/drawingml/2006/main" xmlns:r="http://schemas.openxmlformats.org/officeDocument/2006/relationships" xmlns:p="http://schemas.openxmlformats.org/presentationml/2006/main">
  <p:tag name="NUM" val="37"/>
</p:tagLst>
</file>

<file path=ppt/tags/tag36.xml><?xml version="1.0" encoding="utf-8"?>
<p:tagLst xmlns:a="http://schemas.openxmlformats.org/drawingml/2006/main" xmlns:r="http://schemas.openxmlformats.org/officeDocument/2006/relationships" xmlns:p="http://schemas.openxmlformats.org/presentationml/2006/main">
  <p:tag name="NUM" val="38"/>
</p:tagLst>
</file>

<file path=ppt/tags/tag37.xml><?xml version="1.0" encoding="utf-8"?>
<p:tagLst xmlns:a="http://schemas.openxmlformats.org/drawingml/2006/main" xmlns:r="http://schemas.openxmlformats.org/officeDocument/2006/relationships" xmlns:p="http://schemas.openxmlformats.org/presentationml/2006/main">
  <p:tag name="NUM" val="39"/>
</p:tagLst>
</file>

<file path=ppt/tags/tag38.xml><?xml version="1.0" encoding="utf-8"?>
<p:tagLst xmlns:a="http://schemas.openxmlformats.org/drawingml/2006/main" xmlns:r="http://schemas.openxmlformats.org/officeDocument/2006/relationships" xmlns:p="http://schemas.openxmlformats.org/presentationml/2006/main">
  <p:tag name="NUM" val="40"/>
</p:tagLst>
</file>

<file path=ppt/tags/tag39.xml><?xml version="1.0" encoding="utf-8"?>
<p:tagLst xmlns:a="http://schemas.openxmlformats.org/drawingml/2006/main" xmlns:r="http://schemas.openxmlformats.org/officeDocument/2006/relationships" xmlns:p="http://schemas.openxmlformats.org/presentationml/2006/main">
  <p:tag name="NUM" val="41"/>
</p:tagLst>
</file>

<file path=ppt/tags/tag4.xml><?xml version="1.0" encoding="utf-8"?>
<p:tagLst xmlns:a="http://schemas.openxmlformats.org/drawingml/2006/main" xmlns:r="http://schemas.openxmlformats.org/officeDocument/2006/relationships" xmlns:p="http://schemas.openxmlformats.org/presentationml/2006/main">
  <p:tag name="NUM" val="6"/>
</p:tagLst>
</file>

<file path=ppt/tags/tag40.xml><?xml version="1.0" encoding="utf-8"?>
<p:tagLst xmlns:a="http://schemas.openxmlformats.org/drawingml/2006/main" xmlns:r="http://schemas.openxmlformats.org/officeDocument/2006/relationships" xmlns:p="http://schemas.openxmlformats.org/presentationml/2006/main">
  <p:tag name="NUM" val="42"/>
</p:tagLst>
</file>

<file path=ppt/tags/tag41.xml><?xml version="1.0" encoding="utf-8"?>
<p:tagLst xmlns:a="http://schemas.openxmlformats.org/drawingml/2006/main" xmlns:r="http://schemas.openxmlformats.org/officeDocument/2006/relationships" xmlns:p="http://schemas.openxmlformats.org/presentationml/2006/main">
  <p:tag name="NUM" val="43"/>
</p:tagLst>
</file>

<file path=ppt/tags/tag42.xml><?xml version="1.0" encoding="utf-8"?>
<p:tagLst xmlns:a="http://schemas.openxmlformats.org/drawingml/2006/main" xmlns:r="http://schemas.openxmlformats.org/officeDocument/2006/relationships" xmlns:p="http://schemas.openxmlformats.org/presentationml/2006/main">
  <p:tag name="NUM" val="44"/>
</p:tagLst>
</file>

<file path=ppt/tags/tag43.xml><?xml version="1.0" encoding="utf-8"?>
<p:tagLst xmlns:a="http://schemas.openxmlformats.org/drawingml/2006/main" xmlns:r="http://schemas.openxmlformats.org/officeDocument/2006/relationships" xmlns:p="http://schemas.openxmlformats.org/presentationml/2006/main">
  <p:tag name="NUM" val="45"/>
</p:tagLst>
</file>

<file path=ppt/tags/tag44.xml><?xml version="1.0" encoding="utf-8"?>
<p:tagLst xmlns:a="http://schemas.openxmlformats.org/drawingml/2006/main" xmlns:r="http://schemas.openxmlformats.org/officeDocument/2006/relationships" xmlns:p="http://schemas.openxmlformats.org/presentationml/2006/main">
  <p:tag name="NUM" val="46"/>
</p:tagLst>
</file>

<file path=ppt/tags/tag45.xml><?xml version="1.0" encoding="utf-8"?>
<p:tagLst xmlns:a="http://schemas.openxmlformats.org/drawingml/2006/main" xmlns:r="http://schemas.openxmlformats.org/officeDocument/2006/relationships" xmlns:p="http://schemas.openxmlformats.org/presentationml/2006/main">
  <p:tag name="NUM" val="47"/>
</p:tagLst>
</file>

<file path=ppt/tags/tag46.xml><?xml version="1.0" encoding="utf-8"?>
<p:tagLst xmlns:a="http://schemas.openxmlformats.org/drawingml/2006/main" xmlns:r="http://schemas.openxmlformats.org/officeDocument/2006/relationships" xmlns:p="http://schemas.openxmlformats.org/presentationml/2006/main">
  <p:tag name="NUM" val="48"/>
</p:tagLst>
</file>

<file path=ppt/tags/tag47.xml><?xml version="1.0" encoding="utf-8"?>
<p:tagLst xmlns:a="http://schemas.openxmlformats.org/drawingml/2006/main" xmlns:r="http://schemas.openxmlformats.org/officeDocument/2006/relationships" xmlns:p="http://schemas.openxmlformats.org/presentationml/2006/main">
  <p:tag name="NUM" val="49"/>
</p:tagLst>
</file>

<file path=ppt/tags/tag48.xml><?xml version="1.0" encoding="utf-8"?>
<p:tagLst xmlns:a="http://schemas.openxmlformats.org/drawingml/2006/main" xmlns:r="http://schemas.openxmlformats.org/officeDocument/2006/relationships" xmlns:p="http://schemas.openxmlformats.org/presentationml/2006/main">
  <p:tag name="NUM" val="50"/>
</p:tagLst>
</file>

<file path=ppt/tags/tag49.xml><?xml version="1.0" encoding="utf-8"?>
<p:tagLst xmlns:a="http://schemas.openxmlformats.org/drawingml/2006/main" xmlns:r="http://schemas.openxmlformats.org/officeDocument/2006/relationships" xmlns:p="http://schemas.openxmlformats.org/presentationml/2006/main">
  <p:tag name="NUM" val="51"/>
</p:tagLst>
</file>

<file path=ppt/tags/tag5.xml><?xml version="1.0" encoding="utf-8"?>
<p:tagLst xmlns:a="http://schemas.openxmlformats.org/drawingml/2006/main" xmlns:r="http://schemas.openxmlformats.org/officeDocument/2006/relationships" xmlns:p="http://schemas.openxmlformats.org/presentationml/2006/main">
  <p:tag name="NUM" val="7"/>
</p:tagLst>
</file>

<file path=ppt/tags/tag50.xml><?xml version="1.0" encoding="utf-8"?>
<p:tagLst xmlns:a="http://schemas.openxmlformats.org/drawingml/2006/main" xmlns:r="http://schemas.openxmlformats.org/officeDocument/2006/relationships" xmlns:p="http://schemas.openxmlformats.org/presentationml/2006/main">
  <p:tag name="NUM" val="52"/>
</p:tagLst>
</file>

<file path=ppt/tags/tag51.xml><?xml version="1.0" encoding="utf-8"?>
<p:tagLst xmlns:a="http://schemas.openxmlformats.org/drawingml/2006/main" xmlns:r="http://schemas.openxmlformats.org/officeDocument/2006/relationships" xmlns:p="http://schemas.openxmlformats.org/presentationml/2006/main">
  <p:tag name="NUM" val="53"/>
</p:tagLst>
</file>

<file path=ppt/tags/tag52.xml><?xml version="1.0" encoding="utf-8"?>
<p:tagLst xmlns:a="http://schemas.openxmlformats.org/drawingml/2006/main" xmlns:r="http://schemas.openxmlformats.org/officeDocument/2006/relationships" xmlns:p="http://schemas.openxmlformats.org/presentationml/2006/main">
  <p:tag name="NUM" val="54"/>
</p:tagLst>
</file>

<file path=ppt/tags/tag53.xml><?xml version="1.0" encoding="utf-8"?>
<p:tagLst xmlns:a="http://schemas.openxmlformats.org/drawingml/2006/main" xmlns:r="http://schemas.openxmlformats.org/officeDocument/2006/relationships" xmlns:p="http://schemas.openxmlformats.org/presentationml/2006/main">
  <p:tag name="NUM" val="55"/>
</p:tagLst>
</file>

<file path=ppt/tags/tag54.xml><?xml version="1.0" encoding="utf-8"?>
<p:tagLst xmlns:a="http://schemas.openxmlformats.org/drawingml/2006/main" xmlns:r="http://schemas.openxmlformats.org/officeDocument/2006/relationships" xmlns:p="http://schemas.openxmlformats.org/presentationml/2006/main">
  <p:tag name="NUM" val="56"/>
</p:tagLst>
</file>

<file path=ppt/tags/tag55.xml><?xml version="1.0" encoding="utf-8"?>
<p:tagLst xmlns:a="http://schemas.openxmlformats.org/drawingml/2006/main" xmlns:r="http://schemas.openxmlformats.org/officeDocument/2006/relationships" xmlns:p="http://schemas.openxmlformats.org/presentationml/2006/main">
  <p:tag name="NUM" val="57"/>
</p:tagLst>
</file>

<file path=ppt/tags/tag56.xml><?xml version="1.0" encoding="utf-8"?>
<p:tagLst xmlns:a="http://schemas.openxmlformats.org/drawingml/2006/main" xmlns:r="http://schemas.openxmlformats.org/officeDocument/2006/relationships" xmlns:p="http://schemas.openxmlformats.org/presentationml/2006/main">
  <p:tag name="NUM" val="58"/>
</p:tagLst>
</file>

<file path=ppt/tags/tag57.xml><?xml version="1.0" encoding="utf-8"?>
<p:tagLst xmlns:a="http://schemas.openxmlformats.org/drawingml/2006/main" xmlns:r="http://schemas.openxmlformats.org/officeDocument/2006/relationships" xmlns:p="http://schemas.openxmlformats.org/presentationml/2006/main">
  <p:tag name="NUM" val="59"/>
</p:tagLst>
</file>

<file path=ppt/tags/tag58.xml><?xml version="1.0" encoding="utf-8"?>
<p:tagLst xmlns:a="http://schemas.openxmlformats.org/drawingml/2006/main" xmlns:r="http://schemas.openxmlformats.org/officeDocument/2006/relationships" xmlns:p="http://schemas.openxmlformats.org/presentationml/2006/main">
  <p:tag name="NUM" val="60"/>
</p:tagLst>
</file>

<file path=ppt/tags/tag59.xml><?xml version="1.0" encoding="utf-8"?>
<p:tagLst xmlns:a="http://schemas.openxmlformats.org/drawingml/2006/main" xmlns:r="http://schemas.openxmlformats.org/officeDocument/2006/relationships" xmlns:p="http://schemas.openxmlformats.org/presentationml/2006/main">
  <p:tag name="NUM" val="61"/>
</p:tagLst>
</file>

<file path=ppt/tags/tag6.xml><?xml version="1.0" encoding="utf-8"?>
<p:tagLst xmlns:a="http://schemas.openxmlformats.org/drawingml/2006/main" xmlns:r="http://schemas.openxmlformats.org/officeDocument/2006/relationships" xmlns:p="http://schemas.openxmlformats.org/presentationml/2006/main">
  <p:tag name="NUM" val="8"/>
</p:tagLst>
</file>

<file path=ppt/tags/tag60.xml><?xml version="1.0" encoding="utf-8"?>
<p:tagLst xmlns:a="http://schemas.openxmlformats.org/drawingml/2006/main" xmlns:r="http://schemas.openxmlformats.org/officeDocument/2006/relationships" xmlns:p="http://schemas.openxmlformats.org/presentationml/2006/main">
  <p:tag name="NUM" val="62"/>
</p:tagLst>
</file>

<file path=ppt/tags/tag61.xml><?xml version="1.0" encoding="utf-8"?>
<p:tagLst xmlns:a="http://schemas.openxmlformats.org/drawingml/2006/main" xmlns:r="http://schemas.openxmlformats.org/officeDocument/2006/relationships" xmlns:p="http://schemas.openxmlformats.org/presentationml/2006/main">
  <p:tag name="NUM" val="63"/>
</p:tagLst>
</file>

<file path=ppt/tags/tag62.xml><?xml version="1.0" encoding="utf-8"?>
<p:tagLst xmlns:a="http://schemas.openxmlformats.org/drawingml/2006/main" xmlns:r="http://schemas.openxmlformats.org/officeDocument/2006/relationships" xmlns:p="http://schemas.openxmlformats.org/presentationml/2006/main">
  <p:tag name="NUM" val="64"/>
</p:tagLst>
</file>

<file path=ppt/tags/tag63.xml><?xml version="1.0" encoding="utf-8"?>
<p:tagLst xmlns:a="http://schemas.openxmlformats.org/drawingml/2006/main" xmlns:r="http://schemas.openxmlformats.org/officeDocument/2006/relationships" xmlns:p="http://schemas.openxmlformats.org/presentationml/2006/main">
  <p:tag name="NUM" val="65"/>
</p:tagLst>
</file>

<file path=ppt/tags/tag64.xml><?xml version="1.0" encoding="utf-8"?>
<p:tagLst xmlns:a="http://schemas.openxmlformats.org/drawingml/2006/main" xmlns:r="http://schemas.openxmlformats.org/officeDocument/2006/relationships" xmlns:p="http://schemas.openxmlformats.org/presentationml/2006/main">
  <p:tag name="NUM" val="66"/>
</p:tagLst>
</file>

<file path=ppt/tags/tag65.xml><?xml version="1.0" encoding="utf-8"?>
<p:tagLst xmlns:a="http://schemas.openxmlformats.org/drawingml/2006/main" xmlns:r="http://schemas.openxmlformats.org/officeDocument/2006/relationships" xmlns:p="http://schemas.openxmlformats.org/presentationml/2006/main">
  <p:tag name="NUM" val="67"/>
</p:tagLst>
</file>

<file path=ppt/tags/tag66.xml><?xml version="1.0" encoding="utf-8"?>
<p:tagLst xmlns:a="http://schemas.openxmlformats.org/drawingml/2006/main" xmlns:r="http://schemas.openxmlformats.org/officeDocument/2006/relationships" xmlns:p="http://schemas.openxmlformats.org/presentationml/2006/main">
  <p:tag name="NUM" val="68"/>
</p:tagLst>
</file>

<file path=ppt/tags/tag67.xml><?xml version="1.0" encoding="utf-8"?>
<p:tagLst xmlns:a="http://schemas.openxmlformats.org/drawingml/2006/main" xmlns:r="http://schemas.openxmlformats.org/officeDocument/2006/relationships" xmlns:p="http://schemas.openxmlformats.org/presentationml/2006/main">
  <p:tag name="NUM" val="69"/>
</p:tagLst>
</file>

<file path=ppt/tags/tag68.xml><?xml version="1.0" encoding="utf-8"?>
<p:tagLst xmlns:a="http://schemas.openxmlformats.org/drawingml/2006/main" xmlns:r="http://schemas.openxmlformats.org/officeDocument/2006/relationships" xmlns:p="http://schemas.openxmlformats.org/presentationml/2006/main">
  <p:tag name="NUM" val="70"/>
</p:tagLst>
</file>

<file path=ppt/tags/tag69.xml><?xml version="1.0" encoding="utf-8"?>
<p:tagLst xmlns:a="http://schemas.openxmlformats.org/drawingml/2006/main" xmlns:r="http://schemas.openxmlformats.org/officeDocument/2006/relationships" xmlns:p="http://schemas.openxmlformats.org/presentationml/2006/main">
  <p:tag name="NUM" val="71"/>
</p:tagLst>
</file>

<file path=ppt/tags/tag7.xml><?xml version="1.0" encoding="utf-8"?>
<p:tagLst xmlns:a="http://schemas.openxmlformats.org/drawingml/2006/main" xmlns:r="http://schemas.openxmlformats.org/officeDocument/2006/relationships" xmlns:p="http://schemas.openxmlformats.org/presentationml/2006/main">
  <p:tag name="NUM" val="9"/>
</p:tagLst>
</file>

<file path=ppt/tags/tag70.xml><?xml version="1.0" encoding="utf-8"?>
<p:tagLst xmlns:a="http://schemas.openxmlformats.org/drawingml/2006/main" xmlns:r="http://schemas.openxmlformats.org/officeDocument/2006/relationships" xmlns:p="http://schemas.openxmlformats.org/presentationml/2006/main">
  <p:tag name="NUM" val="72"/>
</p:tagLst>
</file>

<file path=ppt/tags/tag71.xml><?xml version="1.0" encoding="utf-8"?>
<p:tagLst xmlns:a="http://schemas.openxmlformats.org/drawingml/2006/main" xmlns:r="http://schemas.openxmlformats.org/officeDocument/2006/relationships" xmlns:p="http://schemas.openxmlformats.org/presentationml/2006/main">
  <p:tag name="NUM" val="73"/>
</p:tagLst>
</file>

<file path=ppt/tags/tag72.xml><?xml version="1.0" encoding="utf-8"?>
<p:tagLst xmlns:a="http://schemas.openxmlformats.org/drawingml/2006/main" xmlns:r="http://schemas.openxmlformats.org/officeDocument/2006/relationships" xmlns:p="http://schemas.openxmlformats.org/presentationml/2006/main">
  <p:tag name="NUM" val="74"/>
</p:tagLst>
</file>

<file path=ppt/tags/tag73.xml><?xml version="1.0" encoding="utf-8"?>
<p:tagLst xmlns:a="http://schemas.openxmlformats.org/drawingml/2006/main" xmlns:r="http://schemas.openxmlformats.org/officeDocument/2006/relationships" xmlns:p="http://schemas.openxmlformats.org/presentationml/2006/main">
  <p:tag name="NUM" val="75"/>
</p:tagLst>
</file>

<file path=ppt/tags/tag74.xml><?xml version="1.0" encoding="utf-8"?>
<p:tagLst xmlns:a="http://schemas.openxmlformats.org/drawingml/2006/main" xmlns:r="http://schemas.openxmlformats.org/officeDocument/2006/relationships" xmlns:p="http://schemas.openxmlformats.org/presentationml/2006/main">
  <p:tag name="NUM" val="76"/>
</p:tagLst>
</file>

<file path=ppt/tags/tag75.xml><?xml version="1.0" encoding="utf-8"?>
<p:tagLst xmlns:a="http://schemas.openxmlformats.org/drawingml/2006/main" xmlns:r="http://schemas.openxmlformats.org/officeDocument/2006/relationships" xmlns:p="http://schemas.openxmlformats.org/presentationml/2006/main">
  <p:tag name="NUM" val="77"/>
</p:tagLst>
</file>

<file path=ppt/tags/tag76.xml><?xml version="1.0" encoding="utf-8"?>
<p:tagLst xmlns:a="http://schemas.openxmlformats.org/drawingml/2006/main" xmlns:r="http://schemas.openxmlformats.org/officeDocument/2006/relationships" xmlns:p="http://schemas.openxmlformats.org/presentationml/2006/main">
  <p:tag name="NUM" val="78"/>
</p:tagLst>
</file>

<file path=ppt/tags/tag77.xml><?xml version="1.0" encoding="utf-8"?>
<p:tagLst xmlns:a="http://schemas.openxmlformats.org/drawingml/2006/main" xmlns:r="http://schemas.openxmlformats.org/officeDocument/2006/relationships" xmlns:p="http://schemas.openxmlformats.org/presentationml/2006/main">
  <p:tag name="NUM" val="79"/>
</p:tagLst>
</file>

<file path=ppt/tags/tag78.xml><?xml version="1.0" encoding="utf-8"?>
<p:tagLst xmlns:a="http://schemas.openxmlformats.org/drawingml/2006/main" xmlns:r="http://schemas.openxmlformats.org/officeDocument/2006/relationships" xmlns:p="http://schemas.openxmlformats.org/presentationml/2006/main">
  <p:tag name="NUM" val="80"/>
</p:tagLst>
</file>

<file path=ppt/tags/tag79.xml><?xml version="1.0" encoding="utf-8"?>
<p:tagLst xmlns:a="http://schemas.openxmlformats.org/drawingml/2006/main" xmlns:r="http://schemas.openxmlformats.org/officeDocument/2006/relationships" xmlns:p="http://schemas.openxmlformats.org/presentationml/2006/main">
  <p:tag name="NUM" val="81"/>
</p:tagLst>
</file>

<file path=ppt/tags/tag8.xml><?xml version="1.0" encoding="utf-8"?>
<p:tagLst xmlns:a="http://schemas.openxmlformats.org/drawingml/2006/main" xmlns:r="http://schemas.openxmlformats.org/officeDocument/2006/relationships" xmlns:p="http://schemas.openxmlformats.org/presentationml/2006/main">
  <p:tag name="NUM" val="10"/>
</p:tagLst>
</file>

<file path=ppt/tags/tag80.xml><?xml version="1.0" encoding="utf-8"?>
<p:tagLst xmlns:a="http://schemas.openxmlformats.org/drawingml/2006/main" xmlns:r="http://schemas.openxmlformats.org/officeDocument/2006/relationships" xmlns:p="http://schemas.openxmlformats.org/presentationml/2006/main">
  <p:tag name="NUM" val="82"/>
</p:tagLst>
</file>

<file path=ppt/tags/tag81.xml><?xml version="1.0" encoding="utf-8"?>
<p:tagLst xmlns:a="http://schemas.openxmlformats.org/drawingml/2006/main" xmlns:r="http://schemas.openxmlformats.org/officeDocument/2006/relationships" xmlns:p="http://schemas.openxmlformats.org/presentationml/2006/main">
  <p:tag name="NUM" val="83"/>
</p:tagLst>
</file>

<file path=ppt/tags/tag82.xml><?xml version="1.0" encoding="utf-8"?>
<p:tagLst xmlns:a="http://schemas.openxmlformats.org/drawingml/2006/main" xmlns:r="http://schemas.openxmlformats.org/officeDocument/2006/relationships" xmlns:p="http://schemas.openxmlformats.org/presentationml/2006/main">
  <p:tag name="NUM" val="84"/>
</p:tagLst>
</file>

<file path=ppt/tags/tag83.xml><?xml version="1.0" encoding="utf-8"?>
<p:tagLst xmlns:a="http://schemas.openxmlformats.org/drawingml/2006/main" xmlns:r="http://schemas.openxmlformats.org/officeDocument/2006/relationships" xmlns:p="http://schemas.openxmlformats.org/presentationml/2006/main">
  <p:tag name="NUM" val="85"/>
</p:tagLst>
</file>

<file path=ppt/tags/tag84.xml><?xml version="1.0" encoding="utf-8"?>
<p:tagLst xmlns:a="http://schemas.openxmlformats.org/drawingml/2006/main" xmlns:r="http://schemas.openxmlformats.org/officeDocument/2006/relationships" xmlns:p="http://schemas.openxmlformats.org/presentationml/2006/main">
  <p:tag name="NUM" val="86"/>
</p:tagLst>
</file>

<file path=ppt/tags/tag85.xml><?xml version="1.0" encoding="utf-8"?>
<p:tagLst xmlns:a="http://schemas.openxmlformats.org/drawingml/2006/main" xmlns:r="http://schemas.openxmlformats.org/officeDocument/2006/relationships" xmlns:p="http://schemas.openxmlformats.org/presentationml/2006/main">
  <p:tag name="NUM" val="87"/>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1"/>
</p:tagLst>
</file>

<file path=ppt/tags/tag88.xml><?xml version="1.0" encoding="utf-8"?>
<p:tagLst xmlns:a="http://schemas.openxmlformats.org/drawingml/2006/main" xmlns:r="http://schemas.openxmlformats.org/officeDocument/2006/relationships" xmlns:p="http://schemas.openxmlformats.org/presentationml/2006/main">
  <p:tag name="NUM" val="2"/>
</p:tagLst>
</file>

<file path=ppt/tags/tag89.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11"/>
</p:tagLst>
</file>

<file path=ppt/theme/theme1.xml><?xml version="1.0" encoding="utf-8"?>
<a:theme xmlns:a="http://schemas.openxmlformats.org/drawingml/2006/main" name="modele_presentation_gam">
  <a:themeElements>
    <a:clrScheme name="La Métro">
      <a:dk1>
        <a:sysClr val="windowText" lastClr="000000"/>
      </a:dk1>
      <a:lt1>
        <a:sysClr val="window" lastClr="FFFFFF"/>
      </a:lt1>
      <a:dk2>
        <a:srgbClr val="4E5B6F"/>
      </a:dk2>
      <a:lt2>
        <a:srgbClr val="D6ECFF"/>
      </a:lt2>
      <a:accent1>
        <a:srgbClr val="FFF10B"/>
      </a:accent1>
      <a:accent2>
        <a:srgbClr val="D4398D"/>
      </a:accent2>
      <a:accent3>
        <a:srgbClr val="00666E"/>
      </a:accent3>
      <a:accent4>
        <a:srgbClr val="EE7321"/>
      </a:accent4>
      <a:accent5>
        <a:srgbClr val="353967"/>
      </a:accent5>
      <a:accent6>
        <a:srgbClr val="E84626"/>
      </a:accent6>
      <a:hlink>
        <a:srgbClr val="000000"/>
      </a:hlink>
      <a:folHlink>
        <a:srgbClr val="3F3F3F"/>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modele_presentation_gam</Template>
  <TotalTime>870</TotalTime>
  <Words>7038</Words>
  <Application>Microsoft Office PowerPoint</Application>
  <PresentationFormat>Affichage à l'écran (4:3)</PresentationFormat>
  <Paragraphs>466</Paragraphs>
  <Slides>35</Slides>
  <Notes>29</Notes>
  <HiddenSlides>6</HiddenSlides>
  <MMClips>0</MMClips>
  <ScaleCrop>false</ScaleCrop>
  <HeadingPairs>
    <vt:vector size="6" baseType="variant">
      <vt:variant>
        <vt:lpstr>Polices utilisées</vt:lpstr>
      </vt:variant>
      <vt:variant>
        <vt:i4>17</vt:i4>
      </vt:variant>
      <vt:variant>
        <vt:lpstr>Thème</vt:lpstr>
      </vt:variant>
      <vt:variant>
        <vt:i4>1</vt:i4>
      </vt:variant>
      <vt:variant>
        <vt:lpstr>Titres des diapositives</vt:lpstr>
      </vt:variant>
      <vt:variant>
        <vt:i4>35</vt:i4>
      </vt:variant>
    </vt:vector>
  </HeadingPairs>
  <TitlesOfParts>
    <vt:vector size="53" baseType="lpstr">
      <vt:lpstr>Arial Unicode MS</vt:lpstr>
      <vt:lpstr>SimSun</vt:lpstr>
      <vt:lpstr>Arial</vt:lpstr>
      <vt:lpstr>Arial Black</vt:lpstr>
      <vt:lpstr>Avenir Book</vt:lpstr>
      <vt:lpstr>Avenir Light</vt:lpstr>
      <vt:lpstr>Calibri</vt:lpstr>
      <vt:lpstr>Cambria</vt:lpstr>
      <vt:lpstr>Consolas</vt:lpstr>
      <vt:lpstr>Decima</vt:lpstr>
      <vt:lpstr>Lucida Bright</vt:lpstr>
      <vt:lpstr>MS Mincho</vt:lpstr>
      <vt:lpstr>Muli</vt:lpstr>
      <vt:lpstr>Times New Roman</vt:lpstr>
      <vt:lpstr>Trebuchet MS</vt:lpstr>
      <vt:lpstr>Wingdings</vt:lpstr>
      <vt:lpstr>Wingdings 3</vt:lpstr>
      <vt:lpstr>modele_presentation_gam</vt:lpstr>
      <vt:lpstr>IBEST : le bien-vivre, boussole des politiques publiques locales ?</vt:lpstr>
      <vt:lpstr>CHANGER D’INDICATEUR, CHANGER DE MODÈLE ?</vt:lpstr>
      <vt:lpstr>Pourquoi s’intéresser aux indicateurs de bien-vivre ? </vt:lpstr>
      <vt:lpstr>L’épineuse question des mots  et de la définition du bien-être</vt:lpstr>
      <vt:lpstr>BNB et buen-vivir : ce que nous apprennent les expériences d’ailleurs</vt:lpstr>
      <vt:lpstr>IBEST</vt:lpstr>
      <vt:lpstr>Une démarche inscrite dans un temps long, mobilisant une pluralité d’acteurs</vt:lpstr>
      <vt:lpstr>7 positionnements fondamentaux</vt:lpstr>
      <vt:lpstr>Une approche capacitaire</vt:lpstr>
      <vt:lpstr>Une multiplicité de démarches existantes</vt:lpstr>
      <vt:lpstr>IBEST : démarche collective       en deux étapes</vt:lpstr>
      <vt:lpstr>Privilégier les réponses synergiques (Max-Neef, 1996)</vt:lpstr>
      <vt:lpstr>Une hybridation méthodologique</vt:lpstr>
      <vt:lpstr>Les 8 dimensions d’IBEST</vt:lpstr>
      <vt:lpstr>Présentation PowerPoint</vt:lpstr>
      <vt:lpstr>usages et impacts d’ibest</vt:lpstr>
      <vt:lpstr>Présentation PowerPoint</vt:lpstr>
      <vt:lpstr>Compléments d’observation</vt:lpstr>
      <vt:lpstr>Une approche globale des personnes</vt:lpstr>
      <vt:lpstr>Des données locales nouvelles…</vt:lpstr>
      <vt:lpstr>Des données nouvelles… et une nouvelle manière de les traiter</vt:lpstr>
      <vt:lpstr>Des croisements de données riches de sens</vt:lpstr>
      <vt:lpstr>Des données nouvelles et une nouvelle manière de les traiter</vt:lpstr>
      <vt:lpstr>Des croisements de données riches de sens</vt:lpstr>
      <vt:lpstr>Enrichir le questionnement évaluatif, centré « usager »</vt:lpstr>
      <vt:lpstr>Environnement naturel : l’enjeu de la jonction entre l’environnement et le social</vt:lpstr>
      <vt:lpstr>Exemple #1 : collecte de données intégrant le questionnement IBEST</vt:lpstr>
      <vt:lpstr>Exemple #2: une évaluation qui intègre le bien-être à toutes ses phases</vt:lpstr>
      <vt:lpstr>Quelques enseignements sur l’évaluation au regard du bien-vivre? </vt:lpstr>
      <vt:lpstr>Un outil de pilotage et de dialogue</vt:lpstr>
      <vt:lpstr>Les 8 cartes… et les seuils de soutenabilité</vt:lpstr>
      <vt:lpstr>Comment se parlent les dimensions sociales et environnementales? </vt:lpstr>
      <vt:lpstr>Cap bien-vivre:  un centre ressources à votre services</vt:lpstr>
      <vt:lpstr>Annexe</vt:lpstr>
      <vt:lpstr>Pré-sélection des indicateurs</vt:lpstr>
    </vt:vector>
  </TitlesOfParts>
  <Company>METRO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 PRÉSENTATION MÉTROPOLITAINE</dc:title>
  <dc:creator>Helene Clot</dc:creator>
  <cp:lastModifiedBy>CLOT HELENE</cp:lastModifiedBy>
  <cp:revision>98</cp:revision>
  <dcterms:created xsi:type="dcterms:W3CDTF">2019-06-12T12:25:45Z</dcterms:created>
  <dcterms:modified xsi:type="dcterms:W3CDTF">2023-06-30T16:06:42Z</dcterms:modified>
</cp:coreProperties>
</file>