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5"/>
  </p:notesMasterIdLst>
  <p:sldIdLst>
    <p:sldId id="306" r:id="rId2"/>
    <p:sldId id="307" r:id="rId3"/>
    <p:sldId id="308" r:id="rId4"/>
    <p:sldId id="383" r:id="rId5"/>
    <p:sldId id="381" r:id="rId6"/>
    <p:sldId id="390" r:id="rId7"/>
    <p:sldId id="391" r:id="rId8"/>
    <p:sldId id="392" r:id="rId9"/>
    <p:sldId id="393" r:id="rId10"/>
    <p:sldId id="394" r:id="rId11"/>
    <p:sldId id="395" r:id="rId12"/>
    <p:sldId id="384" r:id="rId13"/>
    <p:sldId id="324" r:id="rId14"/>
    <p:sldId id="325" r:id="rId15"/>
    <p:sldId id="326" r:id="rId16"/>
    <p:sldId id="327" r:id="rId17"/>
    <p:sldId id="328" r:id="rId18"/>
    <p:sldId id="329" r:id="rId19"/>
    <p:sldId id="330" r:id="rId20"/>
    <p:sldId id="335" r:id="rId21"/>
    <p:sldId id="336" r:id="rId22"/>
    <p:sldId id="337" r:id="rId23"/>
    <p:sldId id="338" r:id="rId24"/>
    <p:sldId id="339" r:id="rId25"/>
    <p:sldId id="340" r:id="rId26"/>
    <p:sldId id="342" r:id="rId27"/>
    <p:sldId id="343" r:id="rId28"/>
    <p:sldId id="344" r:id="rId29"/>
    <p:sldId id="345" r:id="rId30"/>
    <p:sldId id="347" r:id="rId31"/>
    <p:sldId id="348" r:id="rId32"/>
    <p:sldId id="349" r:id="rId33"/>
    <p:sldId id="350" r:id="rId34"/>
    <p:sldId id="351" r:id="rId35"/>
    <p:sldId id="352" r:id="rId36"/>
    <p:sldId id="353" r:id="rId37"/>
    <p:sldId id="356" r:id="rId38"/>
    <p:sldId id="357" r:id="rId39"/>
    <p:sldId id="358" r:id="rId40"/>
    <p:sldId id="359" r:id="rId41"/>
    <p:sldId id="360" r:id="rId42"/>
    <p:sldId id="361" r:id="rId43"/>
    <p:sldId id="362" r:id="rId44"/>
    <p:sldId id="363" r:id="rId45"/>
    <p:sldId id="364" r:id="rId46"/>
    <p:sldId id="365" r:id="rId47"/>
    <p:sldId id="366" r:id="rId48"/>
    <p:sldId id="367" r:id="rId49"/>
    <p:sldId id="368" r:id="rId50"/>
    <p:sldId id="369" r:id="rId51"/>
    <p:sldId id="370" r:id="rId52"/>
    <p:sldId id="371" r:id="rId53"/>
    <p:sldId id="372" r:id="rId54"/>
    <p:sldId id="375" r:id="rId55"/>
    <p:sldId id="376" r:id="rId56"/>
    <p:sldId id="377" r:id="rId57"/>
    <p:sldId id="259" r:id="rId58"/>
    <p:sldId id="260" r:id="rId59"/>
    <p:sldId id="261" r:id="rId60"/>
    <p:sldId id="262" r:id="rId61"/>
    <p:sldId id="263" r:id="rId62"/>
    <p:sldId id="378" r:id="rId63"/>
    <p:sldId id="379" r:id="rId64"/>
    <p:sldId id="264" r:id="rId65"/>
    <p:sldId id="265" r:id="rId66"/>
    <p:sldId id="266" r:id="rId67"/>
    <p:sldId id="267" r:id="rId68"/>
    <p:sldId id="312" r:id="rId69"/>
    <p:sldId id="268" r:id="rId70"/>
    <p:sldId id="269" r:id="rId71"/>
    <p:sldId id="315" r:id="rId72"/>
    <p:sldId id="270" r:id="rId73"/>
    <p:sldId id="271" r:id="rId74"/>
    <p:sldId id="396" r:id="rId75"/>
    <p:sldId id="397" r:id="rId76"/>
    <p:sldId id="398" r:id="rId77"/>
    <p:sldId id="399" r:id="rId78"/>
    <p:sldId id="400" r:id="rId79"/>
    <p:sldId id="413" r:id="rId80"/>
    <p:sldId id="401" r:id="rId81"/>
    <p:sldId id="402" r:id="rId82"/>
    <p:sldId id="403" r:id="rId83"/>
    <p:sldId id="404" r:id="rId84"/>
    <p:sldId id="405" r:id="rId85"/>
    <p:sldId id="406" r:id="rId86"/>
    <p:sldId id="407" r:id="rId87"/>
    <p:sldId id="408" r:id="rId88"/>
    <p:sldId id="409" r:id="rId89"/>
    <p:sldId id="410" r:id="rId90"/>
    <p:sldId id="411" r:id="rId91"/>
    <p:sldId id="412" r:id="rId92"/>
    <p:sldId id="387" r:id="rId93"/>
    <p:sldId id="388" r:id="rId9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Serota" initials="LS" lastIdx="3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0971"/>
    <p:restoredTop sz="94643"/>
  </p:normalViewPr>
  <p:slideViewPr>
    <p:cSldViewPr snapToGrid="0" snapToObjects="1">
      <p:cViewPr varScale="1">
        <p:scale>
          <a:sx n="96" d="100"/>
          <a:sy n="96" d="100"/>
        </p:scale>
        <p:origin x="-102" y="-3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439DB1A-68B6-2240-A4CE-9C8CBEB25151}" type="datetimeFigureOut">
              <a:rPr lang="en-US" smtClean="0"/>
              <a:t>10/23/2017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D5458C6-459E-FE41-8D6E-40644806A5E9}" type="slidenum">
              <a:rPr lang="en-US" smtClean="0"/>
              <a:t>‹#›</a:t>
            </a:fld>
            <a:endParaRPr lang="en-US"/>
          </a:p>
        </p:txBody>
      </p:sp>
    </p:spTree>
    <p:extLst>
      <p:ext uri="{BB962C8B-B14F-4D97-AF65-F5344CB8AC3E}">
        <p14:creationId xmlns:p14="http://schemas.microsoft.com/office/powerpoint/2010/main" val="810715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a:t>
            </a:fld>
            <a:endParaRPr lang="en-US"/>
          </a:p>
        </p:txBody>
      </p:sp>
    </p:spTree>
    <p:extLst>
      <p:ext uri="{BB962C8B-B14F-4D97-AF65-F5344CB8AC3E}">
        <p14:creationId xmlns:p14="http://schemas.microsoft.com/office/powerpoint/2010/main" val="1001905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1179" indent="-291179" defTabSz="931774">
              <a:lnSpc>
                <a:spcPts val="2242"/>
              </a:lnSpc>
              <a:spcAft>
                <a:spcPts val="204"/>
              </a:spcAft>
              <a:defRPr/>
            </a:pPr>
            <a:r>
              <a:rPr lang="en-US" b="1" dirty="0" smtClean="0"/>
              <a:t>LAUREN</a:t>
            </a: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Determine the right moments to bring in members of the extended team or other key stakeholders – bring them along” as you build understanding. </a:t>
            </a: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Balance your perspectives and bias by engaging stakeholders.</a:t>
            </a: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Help them connect the dots</a:t>
            </a: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Leverage them to challenge your work and progress your thinking and to “</a:t>
            </a:r>
          </a:p>
        </p:txBody>
      </p:sp>
      <p:sp>
        <p:nvSpPr>
          <p:cNvPr id="4" name="Slide Number Placeholder 3"/>
          <p:cNvSpPr>
            <a:spLocks noGrp="1"/>
          </p:cNvSpPr>
          <p:nvPr>
            <p:ph type="sldNum" sz="quarter" idx="10"/>
          </p:nvPr>
        </p:nvSpPr>
        <p:spPr/>
        <p:txBody>
          <a:bodyPr/>
          <a:lstStyle/>
          <a:p>
            <a:fld id="{80A5F7ED-EDC6-BB42-8EC4-91FE066D1AA9}" type="slidenum">
              <a:rPr lang="en-US" smtClean="0"/>
              <a:t>11</a:t>
            </a:fld>
            <a:endParaRPr lang="en-US"/>
          </a:p>
        </p:txBody>
      </p:sp>
    </p:spTree>
    <p:extLst>
      <p:ext uri="{BB962C8B-B14F-4D97-AF65-F5344CB8AC3E}">
        <p14:creationId xmlns:p14="http://schemas.microsoft.com/office/powerpoint/2010/main" val="983074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a:t>
            </a:r>
          </a:p>
          <a:p>
            <a:endParaRPr lang="en-US" dirty="0" smtClean="0"/>
          </a:p>
          <a:p>
            <a:r>
              <a:rPr lang="en-US" dirty="0" smtClean="0"/>
              <a:t>How</a:t>
            </a:r>
            <a:r>
              <a:rPr lang="en-US" baseline="0" dirty="0" smtClean="0"/>
              <a:t> do I make one? </a:t>
            </a:r>
          </a:p>
          <a:p>
            <a:endParaRPr lang="en-US" baseline="0" dirty="0" smtClean="0"/>
          </a:p>
          <a:p>
            <a:r>
              <a:rPr lang="en-US" baseline="0" dirty="0" smtClean="0"/>
              <a:t>There is a subjective nature to this work. The insights we form might not actually be true.</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13</a:t>
            </a:fld>
            <a:endParaRPr lang="en-US"/>
          </a:p>
        </p:txBody>
      </p:sp>
    </p:spTree>
    <p:extLst>
      <p:ext uri="{BB962C8B-B14F-4D97-AF65-F5344CB8AC3E}">
        <p14:creationId xmlns:p14="http://schemas.microsoft.com/office/powerpoint/2010/main" val="10010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endParaRPr lang="en-US" dirty="0" smtClean="0"/>
          </a:p>
          <a:p>
            <a:pPr defTabSz="931774">
              <a:defRPr/>
            </a:pPr>
            <a:endParaRPr lang="en-US" dirty="0" smtClean="0"/>
          </a:p>
          <a:p>
            <a:pPr defTabSz="931774">
              <a:defRPr/>
            </a:pPr>
            <a:r>
              <a:rPr lang="en-US" dirty="0" smtClean="0"/>
              <a:t>An insight is a combination of 2 things. </a:t>
            </a:r>
          </a:p>
          <a:p>
            <a:pPr defTabSz="931774">
              <a:defRPr/>
            </a:pPr>
            <a:endParaRPr lang="en-US" dirty="0" smtClean="0"/>
          </a:p>
          <a:p>
            <a:pPr defTabSz="931774">
              <a:defRPr/>
            </a:pPr>
            <a:r>
              <a:rPr lang="mr-IN" dirty="0" smtClean="0"/>
              <a:t>…</a:t>
            </a:r>
            <a:r>
              <a:rPr lang="en-US" dirty="0" smtClean="0"/>
              <a:t> we’ll let’s start on the right foot.</a:t>
            </a:r>
            <a:r>
              <a:rPr lang="en-US" baseline="0" dirty="0" smtClean="0"/>
              <a:t> </a:t>
            </a:r>
            <a:r>
              <a:rPr lang="en-US" dirty="0" err="1" smtClean="0"/>
              <a:t>Kolko’s</a:t>
            </a:r>
            <a:r>
              <a:rPr lang="en-US" dirty="0" smtClean="0"/>
              <a:t> materials</a:t>
            </a:r>
            <a:r>
              <a:rPr lang="en-US" baseline="0" dirty="0" smtClean="0"/>
              <a:t> are mostly about qualitative research, and so often refer to observation. Really </a:t>
            </a:r>
            <a:r>
              <a:rPr lang="en-US" baseline="0" dirty="0" err="1" smtClean="0"/>
              <a:t>tho</a:t>
            </a:r>
            <a:r>
              <a:rPr lang="en-US" baseline="0" dirty="0" smtClean="0"/>
              <a:t>, this process works for all data synthesis.</a:t>
            </a:r>
            <a:endParaRPr lang="en-US"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14</a:t>
            </a:fld>
            <a:endParaRPr lang="en-US"/>
          </a:p>
        </p:txBody>
      </p:sp>
    </p:spTree>
    <p:extLst>
      <p:ext uri="{BB962C8B-B14F-4D97-AF65-F5344CB8AC3E}">
        <p14:creationId xmlns:p14="http://schemas.microsoft.com/office/powerpoint/2010/main" val="2023726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a:t>
            </a:r>
          </a:p>
          <a:p>
            <a:endParaRPr lang="en-US" b="0" dirty="0"/>
          </a:p>
          <a:p>
            <a:pPr defTabSz="931774">
              <a:defRPr/>
            </a:pPr>
            <a:r>
              <a:rPr lang="en-US" dirty="0" smtClean="0"/>
              <a:t>An insight is a combination of 2 things. </a:t>
            </a:r>
          </a:p>
          <a:p>
            <a:endParaRPr lang="en-US" b="1" dirty="0" smtClean="0"/>
          </a:p>
          <a:p>
            <a:r>
              <a:rPr lang="en-US" b="1" dirty="0" smtClean="0"/>
              <a:t>Data</a:t>
            </a:r>
            <a:r>
              <a:rPr lang="en-US" b="1" baseline="0" dirty="0" smtClean="0"/>
              <a:t> and Knowledge</a:t>
            </a:r>
            <a:endParaRPr lang="en-US" b="1"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15</a:t>
            </a:fld>
            <a:endParaRPr lang="en-US"/>
          </a:p>
        </p:txBody>
      </p:sp>
    </p:spTree>
    <p:extLst>
      <p:ext uri="{BB962C8B-B14F-4D97-AF65-F5344CB8AC3E}">
        <p14:creationId xmlns:p14="http://schemas.microsoft.com/office/powerpoint/2010/main" val="1423260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pPr defTabSz="931774">
              <a:defRPr/>
            </a:pPr>
            <a:endParaRPr lang="en-US" dirty="0" smtClean="0"/>
          </a:p>
          <a:p>
            <a:pPr defTabSz="931774">
              <a:defRPr/>
            </a:pPr>
            <a:r>
              <a:rPr lang="en-US" dirty="0" smtClean="0"/>
              <a:t>What you’ve seen with your own eyes.</a:t>
            </a:r>
            <a:r>
              <a:rPr lang="en-US" baseline="0" dirty="0" smtClean="0"/>
              <a:t> </a:t>
            </a:r>
            <a:endParaRPr lang="en-US" dirty="0" smtClean="0"/>
          </a:p>
          <a:p>
            <a:endParaRPr lang="en-US" dirty="0" smtClean="0"/>
          </a:p>
          <a:p>
            <a:r>
              <a:rPr lang="en-US" dirty="0" smtClean="0"/>
              <a:t>What you’ve heard</a:t>
            </a:r>
            <a:r>
              <a:rPr lang="en-US" baseline="0" dirty="0" smtClean="0"/>
              <a:t> and recorded.</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16</a:t>
            </a:fld>
            <a:endParaRPr lang="en-US"/>
          </a:p>
        </p:txBody>
      </p:sp>
    </p:spTree>
    <p:extLst>
      <p:ext uri="{BB962C8B-B14F-4D97-AF65-F5344CB8AC3E}">
        <p14:creationId xmlns:p14="http://schemas.microsoft.com/office/powerpoint/2010/main" val="125842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endParaRPr lang="en-US" dirty="0" smtClean="0"/>
          </a:p>
          <a:p>
            <a:pPr defTabSz="931774">
              <a:defRPr/>
            </a:pPr>
            <a:endParaRPr lang="en-US" dirty="0" smtClean="0"/>
          </a:p>
          <a:p>
            <a:pPr defTabSz="931774">
              <a:defRPr/>
            </a:pPr>
            <a:r>
              <a:rPr lang="en-US" dirty="0" smtClean="0"/>
              <a:t>Your life experiences</a:t>
            </a:r>
            <a:r>
              <a:rPr lang="en-US" baseline="0" dirty="0" smtClean="0"/>
              <a:t> can come in here </a:t>
            </a:r>
            <a:r>
              <a:rPr lang="mr-IN" baseline="0" dirty="0" smtClean="0"/>
              <a:t>–</a:t>
            </a:r>
            <a:r>
              <a:rPr lang="en-US" baseline="0" dirty="0" smtClean="0"/>
              <a:t> certain biases serve a purpose in helping to shape information into a actionable direction.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17</a:t>
            </a:fld>
            <a:endParaRPr lang="en-US"/>
          </a:p>
        </p:txBody>
      </p:sp>
    </p:spTree>
    <p:extLst>
      <p:ext uri="{BB962C8B-B14F-4D97-AF65-F5344CB8AC3E}">
        <p14:creationId xmlns:p14="http://schemas.microsoft.com/office/powerpoint/2010/main" val="1769663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Not built</a:t>
            </a:r>
            <a:r>
              <a:rPr lang="en-US" baseline="0" dirty="0" smtClean="0"/>
              <a:t> purely out of data. Making sense means : </a:t>
            </a:r>
          </a:p>
          <a:p>
            <a:pPr marL="174708" indent="-174708">
              <a:buFont typeface="Arial" charset="0"/>
              <a:buChar char="•"/>
            </a:pPr>
            <a:r>
              <a:rPr lang="en-US" baseline="0" dirty="0" smtClean="0"/>
              <a:t>Determining where to investigate further </a:t>
            </a:r>
          </a:p>
          <a:p>
            <a:pPr marL="174708" indent="-174708">
              <a:buFont typeface="Arial" charset="0"/>
              <a:buChar char="•"/>
            </a:pPr>
            <a:r>
              <a:rPr lang="en-US" baseline="0" dirty="0" smtClean="0"/>
              <a:t>Making judgment calls</a:t>
            </a:r>
          </a:p>
          <a:p>
            <a:pPr marL="174708" indent="-174708">
              <a:buFont typeface="Arial" charset="0"/>
              <a:buChar char="•"/>
            </a:pPr>
            <a:r>
              <a:rPr lang="en-US" baseline="0" dirty="0" smtClean="0"/>
              <a:t>Interpreting what our data really means</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18</a:t>
            </a:fld>
            <a:endParaRPr lang="en-US"/>
          </a:p>
        </p:txBody>
      </p:sp>
    </p:spTree>
    <p:extLst>
      <p:ext uri="{BB962C8B-B14F-4D97-AF65-F5344CB8AC3E}">
        <p14:creationId xmlns:p14="http://schemas.microsoft.com/office/powerpoint/2010/main" val="128352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Requires</a:t>
            </a:r>
            <a:r>
              <a:rPr lang="en-US" baseline="0" dirty="0" smtClean="0"/>
              <a:t> heavy interpretation</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19</a:t>
            </a:fld>
            <a:endParaRPr lang="en-US"/>
          </a:p>
        </p:txBody>
      </p:sp>
    </p:spTree>
    <p:extLst>
      <p:ext uri="{BB962C8B-B14F-4D97-AF65-F5344CB8AC3E}">
        <p14:creationId xmlns:p14="http://schemas.microsoft.com/office/powerpoint/2010/main" val="919248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Enough Abstraction!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20</a:t>
            </a:fld>
            <a:endParaRPr lang="en-US"/>
          </a:p>
        </p:txBody>
      </p:sp>
    </p:spTree>
    <p:extLst>
      <p:ext uri="{BB962C8B-B14F-4D97-AF65-F5344CB8AC3E}">
        <p14:creationId xmlns:p14="http://schemas.microsoft.com/office/powerpoint/2010/main" val="172581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pPr defTabSz="931774">
              <a:defRPr/>
            </a:pPr>
            <a:endParaRPr lang="en-US"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21</a:t>
            </a:fld>
            <a:endParaRPr lang="en-US"/>
          </a:p>
        </p:txBody>
      </p:sp>
    </p:spTree>
    <p:extLst>
      <p:ext uri="{BB962C8B-B14F-4D97-AF65-F5344CB8AC3E}">
        <p14:creationId xmlns:p14="http://schemas.microsoft.com/office/powerpoint/2010/main" val="782644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2</a:t>
            </a:fld>
            <a:endParaRPr lang="en-US"/>
          </a:p>
        </p:txBody>
      </p:sp>
    </p:spTree>
    <p:extLst>
      <p:ext uri="{BB962C8B-B14F-4D97-AF65-F5344CB8AC3E}">
        <p14:creationId xmlns:p14="http://schemas.microsoft.com/office/powerpoint/2010/main" val="828104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8 min total </a:t>
            </a:r>
            <a:r>
              <a:rPr lang="mr-IN" b="1" baseline="0" dirty="0" smtClean="0"/>
              <a:t>–</a:t>
            </a:r>
            <a:r>
              <a:rPr lang="en-US" b="1" baseline="0" dirty="0" smtClean="0"/>
              <a:t> for this section. </a:t>
            </a:r>
          </a:p>
          <a:p>
            <a:r>
              <a:rPr lang="en-US" b="1" baseline="0" dirty="0" smtClean="0"/>
              <a:t>~2m to field questions</a:t>
            </a:r>
          </a:p>
          <a:p>
            <a:endParaRPr lang="en-US" b="1" baseline="0" dirty="0" smtClean="0"/>
          </a:p>
          <a:p>
            <a:r>
              <a:rPr lang="en-US" b="1" baseline="0" dirty="0" smtClean="0"/>
              <a:t>Josh / Ryan </a:t>
            </a:r>
            <a:r>
              <a:rPr lang="mr-IN" b="1" baseline="0" dirty="0" smtClean="0"/>
              <a:t>–</a:t>
            </a:r>
            <a:r>
              <a:rPr lang="en-US" b="1" baseline="0" dirty="0" smtClean="0"/>
              <a:t> 1 min</a:t>
            </a:r>
          </a:p>
          <a:p>
            <a:endParaRPr lang="en-US" baseline="0" dirty="0" smtClean="0"/>
          </a:p>
          <a:p>
            <a:r>
              <a:rPr lang="en-US" baseline="0" dirty="0" smtClean="0"/>
              <a:t>Offer background. </a:t>
            </a:r>
          </a:p>
          <a:p>
            <a:pPr marL="174708" indent="-174708">
              <a:buFont typeface="Arial" charset="0"/>
              <a:buChar char="•"/>
            </a:pPr>
            <a:r>
              <a:rPr lang="en-US" baseline="0" dirty="0" smtClean="0"/>
              <a:t>Quick intro. </a:t>
            </a:r>
          </a:p>
          <a:p>
            <a:pPr marL="174708" indent="-174708">
              <a:buFont typeface="Arial" charset="0"/>
              <a:buChar char="•"/>
            </a:pPr>
            <a:r>
              <a:rPr lang="en-US" baseline="0" dirty="0" smtClean="0"/>
              <a:t>Durham's priority &amp; when you started. </a:t>
            </a:r>
          </a:p>
          <a:p>
            <a:endParaRPr lang="en-US" baseline="0" dirty="0" smtClean="0"/>
          </a:p>
          <a:p>
            <a:pPr defTabSz="931774">
              <a:defRPr/>
            </a:pPr>
            <a:r>
              <a:rPr lang="en-US" baseline="0" dirty="0" smtClean="0"/>
              <a:t>Where you are in the process &amp; how you work together : </a:t>
            </a:r>
          </a:p>
          <a:p>
            <a:pPr marL="174708" indent="-174708">
              <a:buFont typeface="Arial" charset="0"/>
              <a:buChar char="•"/>
            </a:pPr>
            <a:r>
              <a:rPr lang="en-US" baseline="0" dirty="0" smtClean="0"/>
              <a:t>Just completed research. </a:t>
            </a:r>
          </a:p>
          <a:p>
            <a:pPr marL="640594" lvl="1" indent="-174708">
              <a:buFont typeface="Arial" charset="0"/>
              <a:buChar char="•"/>
            </a:pPr>
            <a:r>
              <a:rPr lang="en-US" baseline="0" dirty="0" smtClean="0"/>
              <a:t>Describe research focus</a:t>
            </a:r>
          </a:p>
          <a:p>
            <a:pPr marL="640594" lvl="1" indent="-174708">
              <a:buFont typeface="Arial" charset="0"/>
              <a:buChar char="•"/>
            </a:pPr>
            <a:r>
              <a:rPr lang="en-US" baseline="0" dirty="0" smtClean="0"/>
              <a:t>Number and type of session</a:t>
            </a:r>
          </a:p>
          <a:p>
            <a:pPr marL="174708" indent="-174708">
              <a:buFont typeface="Arial" charset="0"/>
              <a:buChar char="•"/>
            </a:pPr>
            <a:r>
              <a:rPr lang="en-US" baseline="0" dirty="0" smtClean="0"/>
              <a:t>We’re in the middle of coding our data and identifying patterns.</a:t>
            </a:r>
          </a:p>
          <a:p>
            <a:pPr marL="174708" indent="-174708">
              <a:buFont typeface="Arial" charset="0"/>
              <a:buChar char="•"/>
            </a:pPr>
            <a:r>
              <a:rPr lang="en-US" baseline="0" dirty="0" smtClean="0"/>
              <a:t>The full team has shared the workload. [describe your individual roles, if you’ve partitioned parts of the work] </a:t>
            </a:r>
          </a:p>
          <a:p>
            <a:pPr marL="174708" indent="-174708">
              <a:buFont typeface="Arial" charset="0"/>
              <a:buChar char="•"/>
            </a:pPr>
            <a:r>
              <a:rPr lang="en-US" baseline="0" dirty="0" smtClean="0"/>
              <a:t>We all bring our different approaches to table, which has allowed us to look at the data in new ways. We’ll cover a bit of that.</a:t>
            </a:r>
          </a:p>
        </p:txBody>
      </p:sp>
      <p:sp>
        <p:nvSpPr>
          <p:cNvPr id="4" name="Slide Number Placeholder 3"/>
          <p:cNvSpPr>
            <a:spLocks noGrp="1"/>
          </p:cNvSpPr>
          <p:nvPr>
            <p:ph type="sldNum" sz="quarter" idx="10"/>
          </p:nvPr>
        </p:nvSpPr>
        <p:spPr/>
        <p:txBody>
          <a:bodyPr/>
          <a:lstStyle/>
          <a:p>
            <a:fld id="{80A5F7ED-EDC6-BB42-8EC4-91FE066D1AA9}" type="slidenum">
              <a:rPr lang="en-US" smtClean="0"/>
              <a:t>22</a:t>
            </a:fld>
            <a:endParaRPr lang="en-US" dirty="0"/>
          </a:p>
        </p:txBody>
      </p:sp>
    </p:spTree>
    <p:extLst>
      <p:ext uri="{BB962C8B-B14F-4D97-AF65-F5344CB8AC3E}">
        <p14:creationId xmlns:p14="http://schemas.microsoft.com/office/powerpoint/2010/main" val="1755875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6355" defTabSz="931774">
              <a:lnSpc>
                <a:spcPts val="2446"/>
              </a:lnSpc>
              <a:spcAft>
                <a:spcPts val="611"/>
              </a:spcAft>
              <a:defRPr/>
            </a:pPr>
            <a:r>
              <a:rPr lang="en-US" b="1" dirty="0">
                <a:solidFill>
                  <a:schemeClr val="tx1">
                    <a:lumMod val="95000"/>
                    <a:lumOff val="5000"/>
                  </a:schemeClr>
                </a:solidFill>
                <a:latin typeface="Open Sans" charset="0"/>
                <a:ea typeface="Open Sans" charset="0"/>
                <a:cs typeface="Open Sans" charset="0"/>
              </a:rPr>
              <a:t>Erin </a:t>
            </a:r>
            <a:r>
              <a:rPr lang="mr-IN" b="1" baseline="0" dirty="0" smtClean="0"/>
              <a:t>–</a:t>
            </a:r>
            <a:r>
              <a:rPr lang="en-US" b="1" baseline="0" dirty="0" smtClean="0"/>
              <a:t> 2 min</a:t>
            </a:r>
            <a:endParaRPr lang="en-US" b="1" dirty="0">
              <a:solidFill>
                <a:schemeClr val="tx1">
                  <a:lumMod val="95000"/>
                  <a:lumOff val="5000"/>
                </a:schemeClr>
              </a:solidFill>
              <a:latin typeface="Open Sans" charset="0"/>
              <a:ea typeface="Open Sans" charset="0"/>
              <a:cs typeface="Open Sans" charset="0"/>
            </a:endParaRPr>
          </a:p>
          <a:p>
            <a:pPr indent="-186355" defTabSz="931774">
              <a:defRPr/>
            </a:pPr>
            <a:r>
              <a:rPr lang="en-US" sz="1100" dirty="0">
                <a:solidFill>
                  <a:schemeClr val="tx1">
                    <a:lumMod val="95000"/>
                    <a:lumOff val="5000"/>
                  </a:schemeClr>
                </a:solidFill>
                <a:latin typeface="Open Sans" charset="0"/>
                <a:ea typeface="Open Sans" charset="0"/>
                <a:cs typeface="Open Sans" charset="0"/>
              </a:rPr>
              <a:t>Take stock of everything you’ve captured before you try to make sense of it. </a:t>
            </a:r>
          </a:p>
          <a:p>
            <a:pPr indent="-186355"/>
            <a:endParaRPr lang="en-US" sz="1100" dirty="0">
              <a:solidFill>
                <a:srgbClr val="3B3E43"/>
              </a:solidFill>
              <a:latin typeface="Open Sans" charset="0"/>
              <a:ea typeface="Open Sans" charset="0"/>
              <a:cs typeface="Open Sans" charset="0"/>
            </a:endParaRPr>
          </a:p>
          <a:p>
            <a:pPr indent="-186355" defTabSz="931774">
              <a:defRPr/>
            </a:pPr>
            <a:r>
              <a:rPr lang="en-US" sz="1100" dirty="0">
                <a:solidFill>
                  <a:srgbClr val="3B3E43"/>
                </a:solidFill>
                <a:latin typeface="Open Sans" charset="0"/>
                <a:ea typeface="Open Sans" charset="0"/>
                <a:cs typeface="Open Sans" charset="0"/>
              </a:rPr>
              <a:t>Transcriptions. They can be a slog. Put on a pot of coffee and get at it. It’s </a:t>
            </a:r>
            <a:r>
              <a:rPr lang="en-US" sz="1100" dirty="0">
                <a:latin typeface="Open Sans" charset="0"/>
                <a:ea typeface="Open Sans" charset="0"/>
                <a:cs typeface="Open Sans" charset="0"/>
              </a:rPr>
              <a:t>best foundation on which to start</a:t>
            </a:r>
            <a:endParaRPr lang="en-US" sz="1100" dirty="0">
              <a:solidFill>
                <a:srgbClr val="3B3E43"/>
              </a:solidFill>
              <a:latin typeface="Open Sans" charset="0"/>
              <a:ea typeface="Open Sans" charset="0"/>
              <a:cs typeface="Open Sans" charset="0"/>
            </a:endParaRPr>
          </a:p>
          <a:p>
            <a:pPr marL="465887" lvl="1" indent="-186355">
              <a:buFont typeface="Arial" charset="0"/>
              <a:buChar char="•"/>
            </a:pPr>
            <a:r>
              <a:rPr lang="en-US" sz="1100" dirty="0">
                <a:solidFill>
                  <a:srgbClr val="3B3E43"/>
                </a:solidFill>
                <a:latin typeface="Open Sans" charset="0"/>
                <a:ea typeface="Open Sans" charset="0"/>
                <a:cs typeface="Open Sans" charset="0"/>
              </a:rPr>
              <a:t>Transcription can be a time-consuming but having “complete” data makes it worth it</a:t>
            </a:r>
          </a:p>
          <a:p>
            <a:pPr marL="465887" lvl="1" indent="-186355">
              <a:buFont typeface="Arial" charset="0"/>
              <a:buChar char="•"/>
            </a:pPr>
            <a:r>
              <a:rPr lang="en-US" sz="1100" dirty="0">
                <a:solidFill>
                  <a:srgbClr val="3B3E43"/>
                </a:solidFill>
                <a:latin typeface="Open Sans" charset="0"/>
                <a:ea typeface="Open Sans" charset="0"/>
                <a:cs typeface="Open Sans" charset="0"/>
              </a:rPr>
              <a:t>You might want to cut corners. E.g.: by only transcribing certain sections. We avoided cutting corners because it really limits how well you understand the data.</a:t>
            </a:r>
          </a:p>
          <a:p>
            <a:pPr marL="465887" lvl="1" indent="-186355">
              <a:buFont typeface="Arial" charset="0"/>
              <a:buChar char="•"/>
            </a:pPr>
            <a:r>
              <a:rPr lang="en-US" sz="1100" dirty="0">
                <a:latin typeface="Open Sans" charset="0"/>
                <a:ea typeface="Open Sans" charset="0"/>
                <a:cs typeface="Open Sans" charset="0"/>
              </a:rPr>
              <a:t>Spending </a:t>
            </a:r>
            <a:r>
              <a:rPr lang="en-US" sz="1100" dirty="0" err="1">
                <a:latin typeface="Open Sans" charset="0"/>
                <a:ea typeface="Open Sans" charset="0"/>
                <a:cs typeface="Open Sans" charset="0"/>
              </a:rPr>
              <a:t>tiem</a:t>
            </a:r>
            <a:r>
              <a:rPr lang="en-US" sz="1100" dirty="0">
                <a:latin typeface="Open Sans" charset="0"/>
                <a:ea typeface="Open Sans" charset="0"/>
                <a:cs typeface="Open Sans" charset="0"/>
              </a:rPr>
              <a:t> with the audio of the </a:t>
            </a:r>
            <a:r>
              <a:rPr lang="en-US" sz="1100" dirty="0" err="1">
                <a:latin typeface="Open Sans" charset="0"/>
                <a:ea typeface="Open Sans" charset="0"/>
                <a:cs typeface="Open Sans" charset="0"/>
              </a:rPr>
              <a:t>particpants</a:t>
            </a:r>
            <a:r>
              <a:rPr lang="en-US" sz="1100" dirty="0">
                <a:latin typeface="Open Sans" charset="0"/>
                <a:ea typeface="Open Sans" charset="0"/>
                <a:cs typeface="Open Sans" charset="0"/>
              </a:rPr>
              <a:t> helps you get </a:t>
            </a:r>
            <a:r>
              <a:rPr lang="en-US" sz="1100" dirty="0" err="1">
                <a:latin typeface="Open Sans" charset="0"/>
                <a:ea typeface="Open Sans" charset="0"/>
                <a:cs typeface="Open Sans" charset="0"/>
              </a:rPr>
              <a:t>clsoe</a:t>
            </a:r>
            <a:r>
              <a:rPr lang="en-US" sz="1100" dirty="0">
                <a:latin typeface="Open Sans" charset="0"/>
                <a:ea typeface="Open Sans" charset="0"/>
                <a:cs typeface="Open Sans" charset="0"/>
              </a:rPr>
              <a:t> to them ..</a:t>
            </a:r>
            <a:endParaRPr lang="en-US" sz="1100" dirty="0">
              <a:solidFill>
                <a:srgbClr val="3B3E43"/>
              </a:solidFill>
              <a:latin typeface="Open Sans" charset="0"/>
              <a:ea typeface="Open Sans" charset="0"/>
              <a:cs typeface="Open Sans" charset="0"/>
            </a:endParaRPr>
          </a:p>
          <a:p>
            <a:pPr marL="465887" lvl="1" indent="-186355">
              <a:buFont typeface="Arial" charset="0"/>
              <a:buChar char="•"/>
            </a:pPr>
            <a:r>
              <a:rPr lang="en-US" sz="1100" dirty="0">
                <a:solidFill>
                  <a:srgbClr val="3B3E43"/>
                </a:solidFill>
                <a:latin typeface="Open Sans" charset="0"/>
                <a:ea typeface="Open Sans" charset="0"/>
                <a:cs typeface="Open Sans" charset="0"/>
              </a:rPr>
              <a:t>Listening to your participants helps you better understand and internalize their needs</a:t>
            </a:r>
          </a:p>
          <a:p>
            <a:pPr marL="465887" lvl="1" indent="-186355">
              <a:buFont typeface="Arial" charset="0"/>
              <a:buChar char="•"/>
            </a:pPr>
            <a:r>
              <a:rPr lang="en-US" sz="1100" dirty="0">
                <a:latin typeface="Open Sans" charset="0"/>
                <a:ea typeface="Open Sans" charset="0"/>
                <a:cs typeface="Open Sans" charset="0"/>
              </a:rPr>
              <a:t>There a little hacks you can used to your advantage. E.g.: You can change the speed of the recording and get into a flow. </a:t>
            </a:r>
            <a:endParaRPr lang="en-US" sz="1100" dirty="0">
              <a:solidFill>
                <a:srgbClr val="3B3E43"/>
              </a:solidFill>
              <a:latin typeface="Open Sans" charset="0"/>
              <a:ea typeface="Open Sans" charset="0"/>
              <a:cs typeface="Open Sans" charset="0"/>
            </a:endParaRPr>
          </a:p>
          <a:p>
            <a:pPr defTabSz="931774">
              <a:defRPr/>
            </a:pPr>
            <a:endParaRPr lang="en-US" dirty="0" smtClean="0"/>
          </a:p>
          <a:p>
            <a:pPr defTabSz="931774">
              <a:defRPr/>
            </a:pPr>
            <a:r>
              <a:rPr lang="en-US" b="1" dirty="0" smtClean="0"/>
              <a:t>Ryan </a:t>
            </a:r>
            <a:r>
              <a:rPr lang="mr-IN" b="1" baseline="0" dirty="0" smtClean="0"/>
              <a:t>–</a:t>
            </a:r>
            <a:r>
              <a:rPr lang="en-US" b="1" baseline="0" dirty="0" smtClean="0"/>
              <a:t> 1 min</a:t>
            </a:r>
            <a:endParaRPr lang="en-US" b="1" dirty="0" smtClean="0"/>
          </a:p>
          <a:p>
            <a:r>
              <a:rPr lang="en-US" sz="1100" dirty="0">
                <a:latin typeface="Open Sans" charset="0"/>
                <a:ea typeface="Open Sans" charset="0"/>
                <a:cs typeface="Open Sans" charset="0"/>
              </a:rPr>
              <a:t>You might have session you can’t audio record. </a:t>
            </a:r>
          </a:p>
          <a:p>
            <a:pPr marL="640594" lvl="1" indent="-174708">
              <a:buFont typeface="Arial" charset="0"/>
              <a:buChar char="•"/>
            </a:pPr>
            <a:r>
              <a:rPr lang="en-US" sz="1100" dirty="0">
                <a:latin typeface="Open Sans" charset="0"/>
                <a:ea typeface="Open Sans" charset="0"/>
                <a:cs typeface="Open Sans" charset="0"/>
              </a:rPr>
              <a:t>For example We couldn’t bring the audio gear into any sensitive areas like prisons, </a:t>
            </a:r>
            <a:r>
              <a:rPr lang="en-US" sz="1100" dirty="0" err="1">
                <a:latin typeface="Open Sans" charset="0"/>
                <a:ea typeface="Open Sans" charset="0"/>
                <a:cs typeface="Open Sans" charset="0"/>
              </a:rPr>
              <a:t>etc</a:t>
            </a:r>
            <a:r>
              <a:rPr lang="mr-IN" sz="1100" dirty="0">
                <a:latin typeface="Open Sans" charset="0"/>
                <a:ea typeface="Open Sans" charset="0"/>
                <a:cs typeface="Open Sans" charset="0"/>
              </a:rPr>
              <a:t>…</a:t>
            </a:r>
            <a:r>
              <a:rPr lang="en-US" sz="1100" dirty="0">
                <a:latin typeface="Open Sans" charset="0"/>
                <a:ea typeface="Open Sans" charset="0"/>
                <a:cs typeface="Open Sans" charset="0"/>
              </a:rPr>
              <a:t> </a:t>
            </a:r>
          </a:p>
          <a:p>
            <a:pPr marL="640594" lvl="1" indent="-174708">
              <a:buFont typeface="Arial" charset="0"/>
              <a:buChar char="•"/>
            </a:pPr>
            <a:r>
              <a:rPr lang="en-US" sz="1100" dirty="0">
                <a:latin typeface="Open Sans" charset="0"/>
                <a:ea typeface="Open Sans" charset="0"/>
                <a:cs typeface="Open Sans" charset="0"/>
              </a:rPr>
              <a:t>In this case, review your notes and fill in any gaps you can remember to make sure they are complete. Do this as soon as you can after the interview. It can impossible to remember important details the longer you wait.</a:t>
            </a:r>
            <a:endParaRPr lang="en-US" sz="1100" dirty="0">
              <a:solidFill>
                <a:schemeClr val="tx1">
                  <a:lumMod val="95000"/>
                  <a:lumOff val="5000"/>
                </a:schemeClr>
              </a:solidFill>
              <a:latin typeface="Open Sans" charset="0"/>
              <a:ea typeface="Open Sans" charset="0"/>
              <a:cs typeface="Open Sans" charset="0"/>
            </a:endParaRPr>
          </a:p>
          <a:p>
            <a:pPr defTabSz="931774">
              <a:defRPr/>
            </a:pPr>
            <a:endParaRPr lang="en-US" sz="1100" dirty="0">
              <a:solidFill>
                <a:schemeClr val="tx1">
                  <a:lumMod val="95000"/>
                  <a:lumOff val="5000"/>
                </a:schemeClr>
              </a:solidFill>
              <a:latin typeface="Open Sans" charset="0"/>
              <a:ea typeface="Open Sans" charset="0"/>
              <a:cs typeface="Open Sans" charset="0"/>
            </a:endParaRPr>
          </a:p>
          <a:p>
            <a:pPr defTabSz="931774">
              <a:defRPr/>
            </a:pPr>
            <a:r>
              <a:rPr lang="en-US" sz="1100" dirty="0">
                <a:solidFill>
                  <a:schemeClr val="tx1">
                    <a:lumMod val="95000"/>
                    <a:lumOff val="5000"/>
                  </a:schemeClr>
                </a:solidFill>
                <a:latin typeface="Open Sans" charset="0"/>
                <a:ea typeface="Open Sans" charset="0"/>
                <a:cs typeface="Open Sans" charset="0"/>
              </a:rPr>
              <a:t>Get all of our notes in to a consistent format :</a:t>
            </a:r>
          </a:p>
          <a:p>
            <a:pPr marL="174708" indent="-174708" defTabSz="931774">
              <a:buFont typeface="Arial" charset="0"/>
              <a:buChar char="•"/>
              <a:defRPr/>
            </a:pPr>
            <a:r>
              <a:rPr lang="en-US" sz="1100" dirty="0">
                <a:solidFill>
                  <a:schemeClr val="tx1">
                    <a:lumMod val="95000"/>
                    <a:lumOff val="5000"/>
                  </a:schemeClr>
                </a:solidFill>
                <a:latin typeface="Open Sans" charset="0"/>
                <a:ea typeface="Open Sans" charset="0"/>
                <a:cs typeface="Open Sans" charset="0"/>
              </a:rPr>
              <a:t>We tried a few different tools but landed on One note. I</a:t>
            </a:r>
            <a:r>
              <a:rPr lang="en-US" sz="1100" dirty="0">
                <a:latin typeface="Open Sans" charset="0"/>
                <a:ea typeface="Open Sans" charset="0"/>
                <a:cs typeface="Open Sans" charset="0"/>
              </a:rPr>
              <a:t>t was the easiest tool we found for sharing all the data </a:t>
            </a:r>
          </a:p>
          <a:p>
            <a:pPr marL="174708" indent="-174708" defTabSz="931774">
              <a:buFont typeface="Arial" charset="0"/>
              <a:buChar char="•"/>
              <a:defRPr/>
            </a:pPr>
            <a:r>
              <a:rPr lang="en-US" sz="1100" dirty="0">
                <a:latin typeface="Open Sans" charset="0"/>
                <a:ea typeface="Open Sans" charset="0"/>
                <a:cs typeface="Open Sans" charset="0"/>
              </a:rPr>
              <a:t>Naming conventions and coding data : </a:t>
            </a:r>
          </a:p>
          <a:p>
            <a:pPr marL="640594" lvl="1" indent="-174708" defTabSz="931774">
              <a:buFont typeface="Arial" charset="0"/>
              <a:buChar char="•"/>
              <a:defRPr/>
            </a:pPr>
            <a:r>
              <a:rPr lang="en-US" sz="1100" dirty="0">
                <a:latin typeface="Open Sans" charset="0"/>
                <a:ea typeface="Open Sans" charset="0"/>
                <a:cs typeface="Open Sans" charset="0"/>
              </a:rPr>
              <a:t>Find a system that works for you team. Nothing will be perfect. Even this is iterative!</a:t>
            </a:r>
          </a:p>
          <a:p>
            <a:pPr marL="640594" lvl="1" indent="-174708" defTabSz="931774">
              <a:buFont typeface="Arial" charset="0"/>
              <a:buChar char="•"/>
              <a:defRPr/>
            </a:pPr>
            <a:r>
              <a:rPr lang="en-US" sz="1100" dirty="0">
                <a:latin typeface="Open Sans" charset="0"/>
                <a:ea typeface="Open Sans" charset="0"/>
                <a:cs typeface="Open Sans" charset="0"/>
              </a:rPr>
              <a:t>The default is to code by participant name but we’re constantly experiment with different codes. </a:t>
            </a:r>
          </a:p>
          <a:p>
            <a:pPr marL="174708" indent="-174708" defTabSz="931774">
              <a:buFont typeface="Arial" charset="0"/>
              <a:buChar char="•"/>
              <a:defRPr/>
            </a:pPr>
            <a:r>
              <a:rPr lang="en-US" sz="1100" dirty="0">
                <a:latin typeface="Open Sans" charset="0"/>
                <a:ea typeface="Open Sans" charset="0"/>
                <a:cs typeface="Open Sans" charset="0"/>
              </a:rPr>
              <a:t>Building a shared model for organizing content is the start of building a shared language and shared brain for synthesis</a:t>
            </a:r>
          </a:p>
        </p:txBody>
      </p:sp>
      <p:sp>
        <p:nvSpPr>
          <p:cNvPr id="4" name="Slide Number Placeholder 3"/>
          <p:cNvSpPr>
            <a:spLocks noGrp="1"/>
          </p:cNvSpPr>
          <p:nvPr>
            <p:ph type="sldNum" sz="quarter" idx="10"/>
          </p:nvPr>
        </p:nvSpPr>
        <p:spPr/>
        <p:txBody>
          <a:bodyPr/>
          <a:lstStyle/>
          <a:p>
            <a:fld id="{80A5F7ED-EDC6-BB42-8EC4-91FE066D1AA9}" type="slidenum">
              <a:rPr lang="en-US" smtClean="0"/>
              <a:t>23</a:t>
            </a:fld>
            <a:endParaRPr lang="en-US"/>
          </a:p>
        </p:txBody>
      </p:sp>
    </p:spTree>
    <p:extLst>
      <p:ext uri="{BB962C8B-B14F-4D97-AF65-F5344CB8AC3E}">
        <p14:creationId xmlns:p14="http://schemas.microsoft.com/office/powerpoint/2010/main" val="262728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solidFill>
                  <a:schemeClr val="tx1">
                    <a:lumMod val="95000"/>
                    <a:lumOff val="5000"/>
                  </a:schemeClr>
                </a:solidFill>
                <a:latin typeface="Open Sans" charset="0"/>
                <a:ea typeface="Open Sans" charset="0"/>
                <a:cs typeface="Open Sans" charset="0"/>
              </a:rPr>
              <a:t>Erin </a:t>
            </a:r>
            <a:r>
              <a:rPr lang="mr-IN" b="1" baseline="0" dirty="0" smtClean="0"/>
              <a:t>–</a:t>
            </a:r>
            <a:r>
              <a:rPr lang="en-US" b="1" baseline="0" dirty="0" smtClean="0"/>
              <a:t> 1 min</a:t>
            </a:r>
          </a:p>
          <a:p>
            <a:endParaRPr lang="en-US" b="1"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We didn’t stop at One Note. The next step was to land on a tool that would allow us to see all of the data at once, instead of have to jump from interview to interview.</a:t>
            </a:r>
          </a:p>
          <a:p>
            <a:endParaRPr lang="en-US"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Per Ryan’s recommendation, we ended up using a spread sheet </a:t>
            </a:r>
          </a:p>
          <a:p>
            <a:r>
              <a:rPr lang="en-US" dirty="0">
                <a:solidFill>
                  <a:schemeClr val="tx1">
                    <a:lumMod val="95000"/>
                    <a:lumOff val="5000"/>
                  </a:schemeClr>
                </a:solidFill>
                <a:latin typeface="Open Sans" charset="0"/>
                <a:ea typeface="Open Sans" charset="0"/>
                <a:cs typeface="Open Sans" charset="0"/>
              </a:rPr>
              <a:t>At first, I didn’t like it but it grew on me. There are some practical benefits to using a spreadsheet.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You’re able to process and move around more easily than I thought.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Can sort a lot of different data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Using the spreadsheet allowed us to test different ways of group and structuring the data. Because it’s digital, it’s easy to try something new, go back, change your direction. </a:t>
            </a:r>
          </a:p>
          <a:p>
            <a:pPr defTabSz="931774">
              <a:defRPr/>
            </a:pPr>
            <a:endParaRPr lang="en-US" dirty="0">
              <a:solidFill>
                <a:schemeClr val="tx1">
                  <a:lumMod val="95000"/>
                  <a:lumOff val="5000"/>
                </a:schemeClr>
              </a:solidFill>
              <a:latin typeface="Open Sans" charset="0"/>
              <a:ea typeface="Open Sans" charset="0"/>
              <a:cs typeface="Open Sans" charset="0"/>
            </a:endParaRPr>
          </a:p>
          <a:p>
            <a:pPr defTabSz="931774">
              <a:defRPr/>
            </a:pPr>
            <a:r>
              <a:rPr lang="en-US" dirty="0">
                <a:solidFill>
                  <a:schemeClr val="tx1">
                    <a:lumMod val="95000"/>
                    <a:lumOff val="5000"/>
                  </a:schemeClr>
                </a:solidFill>
                <a:latin typeface="Open Sans" charset="0"/>
                <a:ea typeface="Open Sans" charset="0"/>
                <a:cs typeface="Open Sans" charset="0"/>
              </a:rPr>
              <a:t>Because we were able to easily move through our data, and move our data around, we were able to get pretty far in our journey through synthesis using the spreadsheet.</a:t>
            </a:r>
          </a:p>
        </p:txBody>
      </p:sp>
      <p:sp>
        <p:nvSpPr>
          <p:cNvPr id="4" name="Slide Number Placeholder 3"/>
          <p:cNvSpPr>
            <a:spLocks noGrp="1"/>
          </p:cNvSpPr>
          <p:nvPr>
            <p:ph type="sldNum" sz="quarter" idx="10"/>
          </p:nvPr>
        </p:nvSpPr>
        <p:spPr/>
        <p:txBody>
          <a:bodyPr/>
          <a:lstStyle/>
          <a:p>
            <a:fld id="{80A5F7ED-EDC6-BB42-8EC4-91FE066D1AA9}" type="slidenum">
              <a:rPr lang="en-US" smtClean="0"/>
              <a:t>24</a:t>
            </a:fld>
            <a:endParaRPr lang="en-US"/>
          </a:p>
        </p:txBody>
      </p:sp>
    </p:spTree>
    <p:extLst>
      <p:ext uri="{BB962C8B-B14F-4D97-AF65-F5344CB8AC3E}">
        <p14:creationId xmlns:p14="http://schemas.microsoft.com/office/powerpoint/2010/main" val="1038796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solidFill>
                  <a:schemeClr val="tx1">
                    <a:lumMod val="95000"/>
                    <a:lumOff val="5000"/>
                  </a:schemeClr>
                </a:solidFill>
                <a:latin typeface="Open Sans" charset="0"/>
                <a:ea typeface="Open Sans" charset="0"/>
                <a:cs typeface="Open Sans" charset="0"/>
              </a:rPr>
              <a:t>Erin </a:t>
            </a:r>
            <a:r>
              <a:rPr lang="mr-IN" b="1" baseline="0" dirty="0" smtClean="0"/>
              <a:t>–</a:t>
            </a:r>
            <a:r>
              <a:rPr lang="en-US" b="1" baseline="0" dirty="0" smtClean="0"/>
              <a:t> 1 min</a:t>
            </a:r>
          </a:p>
          <a:p>
            <a:endParaRPr lang="en-US" b="1"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We were only able to go so far with the spreadsheet. It’s still useful but we need to push beyond it. The next step was get all of the data that we were using out of the laptop and on to the walls.</a:t>
            </a:r>
          </a:p>
          <a:p>
            <a:endParaRPr lang="en-US"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The form factor matters :</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It changes the way you interact with the data. You can make new connections by physically moving things around. </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It acts as a low-fi data visualization. You can clearly see where you have a lot of data and where you don’t.</a:t>
            </a:r>
          </a:p>
          <a:p>
            <a:endParaRPr lang="en-US" dirty="0">
              <a:solidFill>
                <a:schemeClr val="tx1">
                  <a:lumMod val="95000"/>
                  <a:lumOff val="5000"/>
                </a:schemeClr>
              </a:solidFill>
              <a:latin typeface="Open Sans" charset="0"/>
              <a:ea typeface="Open Sans" charset="0"/>
              <a:cs typeface="Open Sans" charset="0"/>
            </a:endParaRPr>
          </a:p>
          <a:p>
            <a:pPr defTabSz="931774">
              <a:defRPr/>
            </a:pPr>
            <a:r>
              <a:rPr lang="en-US" b="1" dirty="0">
                <a:solidFill>
                  <a:schemeClr val="tx1">
                    <a:lumMod val="95000"/>
                    <a:lumOff val="5000"/>
                  </a:schemeClr>
                </a:solidFill>
                <a:latin typeface="Open Sans" charset="0"/>
                <a:ea typeface="Open Sans" charset="0"/>
                <a:cs typeface="Open Sans" charset="0"/>
              </a:rPr>
              <a:t>Ryan </a:t>
            </a:r>
            <a:r>
              <a:rPr lang="mr-IN" b="1" baseline="0" dirty="0" smtClean="0"/>
              <a:t>–</a:t>
            </a:r>
            <a:r>
              <a:rPr lang="en-US" b="1" baseline="0" dirty="0" smtClean="0"/>
              <a:t> 2 min</a:t>
            </a:r>
            <a:endParaRPr lang="en-US" b="1" dirty="0">
              <a:solidFill>
                <a:schemeClr val="tx1">
                  <a:lumMod val="95000"/>
                  <a:lumOff val="5000"/>
                </a:schemeClr>
              </a:solidFill>
              <a:latin typeface="Open Sans" charset="0"/>
              <a:ea typeface="Open Sans" charset="0"/>
              <a:cs typeface="Open Sans" charset="0"/>
            </a:endParaRPr>
          </a:p>
          <a:p>
            <a:endParaRPr lang="en-US"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The two systems, using the spreadsheet and getting everything on the walls, actually work well together. </a:t>
            </a:r>
          </a:p>
          <a:p>
            <a:r>
              <a:rPr lang="en-US" dirty="0">
                <a:solidFill>
                  <a:schemeClr val="tx1">
                    <a:lumMod val="95000"/>
                    <a:lumOff val="5000"/>
                  </a:schemeClr>
                </a:solidFill>
                <a:latin typeface="Open Sans" charset="0"/>
                <a:ea typeface="Open Sans" charset="0"/>
                <a:cs typeface="Open Sans" charset="0"/>
              </a:rPr>
              <a:t>To create the wall :</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we printed the spreadsheet</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Each cell in the spreadsheet is a single data-point. </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All we have to do is cut up the cell and pin them to the board.</a:t>
            </a:r>
          </a:p>
          <a:p>
            <a:pPr marL="640594" lvl="1" indent="-174708">
              <a:buFont typeface="Arial" charset="0"/>
              <a:buChar char="•"/>
            </a:pPr>
            <a:r>
              <a:rPr lang="en-US" dirty="0">
                <a:solidFill>
                  <a:schemeClr val="tx1">
                    <a:lumMod val="95000"/>
                    <a:lumOff val="5000"/>
                  </a:schemeClr>
                </a:solidFill>
                <a:latin typeface="Open Sans" charset="0"/>
                <a:ea typeface="Open Sans" charset="0"/>
                <a:cs typeface="Open Sans" charset="0"/>
              </a:rPr>
              <a:t>All of the individual data points are easily moved</a:t>
            </a:r>
          </a:p>
          <a:p>
            <a:endParaRPr lang="en-US" dirty="0">
              <a:solidFill>
                <a:schemeClr val="tx1">
                  <a:lumMod val="95000"/>
                  <a:lumOff val="5000"/>
                </a:schemeClr>
              </a:solidFill>
              <a:latin typeface="Open Sans" charset="0"/>
              <a:ea typeface="Open Sans" charset="0"/>
              <a:cs typeface="Open Sans" charset="0"/>
            </a:endParaRPr>
          </a:p>
          <a:p>
            <a:r>
              <a:rPr lang="en-US" dirty="0">
                <a:solidFill>
                  <a:schemeClr val="tx1">
                    <a:lumMod val="95000"/>
                    <a:lumOff val="5000"/>
                  </a:schemeClr>
                </a:solidFill>
                <a:latin typeface="Open Sans" charset="0"/>
                <a:ea typeface="Open Sans" charset="0"/>
                <a:cs typeface="Open Sans" charset="0"/>
              </a:rPr>
              <a:t>The huge benefit of having a physical space</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You can bring people through it. The data being physical makes it feel more accessible and approachable. Anyone can jump in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We’re getting ready to bring city leadership through. The board allows us to structure a walkthrough and tell our story</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Our goal is immerse them in the data, so we can build shared understanding </a:t>
            </a:r>
            <a:r>
              <a:rPr lang="mr-IN" dirty="0">
                <a:solidFill>
                  <a:schemeClr val="tx1">
                    <a:lumMod val="95000"/>
                    <a:lumOff val="5000"/>
                  </a:schemeClr>
                </a:solidFill>
                <a:latin typeface="Open Sans" charset="0"/>
                <a:ea typeface="Open Sans" charset="0"/>
                <a:cs typeface="Open Sans" charset="0"/>
              </a:rPr>
              <a:t>–</a:t>
            </a:r>
            <a:r>
              <a:rPr lang="en-US" dirty="0">
                <a:solidFill>
                  <a:schemeClr val="tx1">
                    <a:lumMod val="95000"/>
                    <a:lumOff val="5000"/>
                  </a:schemeClr>
                </a:solidFill>
                <a:latin typeface="Open Sans" charset="0"/>
                <a:ea typeface="Open Sans" charset="0"/>
                <a:cs typeface="Open Sans" charset="0"/>
              </a:rPr>
              <a:t> extend our synthesis brain.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We don’t want to have a polished deck because we’re not done yet. That would give the wrong message at this stage in the work. </a:t>
            </a:r>
          </a:p>
          <a:p>
            <a:pPr marL="640594" lvl="1" indent="-174708" defTabSz="931774">
              <a:buFont typeface="Arial" charset="0"/>
              <a:buChar char="•"/>
              <a:defRPr/>
            </a:pPr>
            <a:r>
              <a:rPr lang="en-US" dirty="0">
                <a:solidFill>
                  <a:schemeClr val="tx1">
                    <a:lumMod val="95000"/>
                    <a:lumOff val="5000"/>
                  </a:schemeClr>
                </a:solidFill>
                <a:latin typeface="Open Sans" charset="0"/>
                <a:ea typeface="Open Sans" charset="0"/>
                <a:cs typeface="Open Sans" charset="0"/>
              </a:rPr>
              <a:t>We’re trying to get people to think differently. Getting them to interact with data in a new way is a part of fit.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25</a:t>
            </a:fld>
            <a:endParaRPr lang="en-US"/>
          </a:p>
        </p:txBody>
      </p:sp>
    </p:spTree>
    <p:extLst>
      <p:ext uri="{BB962C8B-B14F-4D97-AF65-F5344CB8AC3E}">
        <p14:creationId xmlns:p14="http://schemas.microsoft.com/office/powerpoint/2010/main" val="1543604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SAM – 5 minutes total </a:t>
            </a:r>
            <a:r>
              <a:rPr lang="mr-IN" b="1" baseline="0" dirty="0" smtClean="0"/>
              <a:t>–</a:t>
            </a:r>
            <a:r>
              <a:rPr lang="en-US" b="1" baseline="0" dirty="0" smtClean="0"/>
              <a:t> ~2min to field questions</a:t>
            </a:r>
          </a:p>
          <a:p>
            <a:endParaRPr lang="en-US" baseline="0" dirty="0" smtClean="0"/>
          </a:p>
          <a:p>
            <a:r>
              <a:rPr lang="en-US" baseline="0" dirty="0" smtClean="0"/>
              <a:t>Offer background. </a:t>
            </a:r>
          </a:p>
          <a:p>
            <a:pPr marL="174708" indent="-174708">
              <a:buFont typeface="Arial" charset="0"/>
              <a:buChar char="•"/>
            </a:pPr>
            <a:r>
              <a:rPr lang="en-US" baseline="0" dirty="0" smtClean="0"/>
              <a:t>Quick intro. </a:t>
            </a:r>
          </a:p>
          <a:p>
            <a:pPr marL="174708" indent="-174708">
              <a:buFont typeface="Arial" charset="0"/>
              <a:buChar char="•"/>
            </a:pPr>
            <a:r>
              <a:rPr lang="en-US" baseline="0" dirty="0" smtClean="0"/>
              <a:t>Syracuse’s priority &amp; when you started. </a:t>
            </a:r>
          </a:p>
          <a:p>
            <a:endParaRPr lang="en-US" baseline="0" dirty="0" smtClean="0"/>
          </a:p>
          <a:p>
            <a:r>
              <a:rPr lang="en-US" baseline="0" dirty="0" smtClean="0"/>
              <a:t>On our first priority, Improving Infrastructure for our Water System, we were mining data that hadn’t been fully explored. It was full of gold. Heavy data analysis yielded tremendous value. </a:t>
            </a:r>
          </a:p>
          <a:p>
            <a:endParaRPr lang="en-US" baseline="0" dirty="0" smtClean="0"/>
          </a:p>
          <a:p>
            <a:r>
              <a:rPr lang="en-US" baseline="0" dirty="0" smtClean="0"/>
              <a:t>On our current priority, we’re mining data that has already been explored countless times and from multiple angles. The gold is harder to find. This requires us to be more creative in how we approach our data. </a:t>
            </a:r>
          </a:p>
          <a:p>
            <a:endParaRPr lang="en-US" baseline="0"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26</a:t>
            </a:fld>
            <a:endParaRPr lang="en-US" dirty="0"/>
          </a:p>
        </p:txBody>
      </p:sp>
    </p:spTree>
    <p:extLst>
      <p:ext uri="{BB962C8B-B14F-4D97-AF65-F5344CB8AC3E}">
        <p14:creationId xmlns:p14="http://schemas.microsoft.com/office/powerpoint/2010/main" val="1705360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baseline="0" dirty="0" smtClean="0"/>
              <a:t>SAM</a:t>
            </a:r>
          </a:p>
          <a:p>
            <a:endParaRPr lang="en-US" baseline="0" dirty="0" smtClean="0"/>
          </a:p>
          <a:p>
            <a:r>
              <a:rPr lang="en-US" baseline="0" dirty="0" smtClean="0"/>
              <a:t>It’s not worth cleaning up data that isn’t going to be useful. Get a sense of you want to explore. Define your mission first : </a:t>
            </a:r>
          </a:p>
          <a:p>
            <a:pPr marL="174708" lvl="2" indent="-174708" defTabSz="931774">
              <a:buFont typeface="Arial" charset="0"/>
              <a:buChar char="•"/>
              <a:defRPr/>
            </a:pPr>
            <a:r>
              <a:rPr lang="en-US" baseline="0" dirty="0" smtClean="0"/>
              <a:t>The real challenge is less about knowing how to create the formula in excel. It’s more about knowing how to ask the right questions. What questions are you and your team interested in?</a:t>
            </a:r>
          </a:p>
          <a:p>
            <a:pPr marL="174708" indent="-174708">
              <a:buFont typeface="Arial" charset="0"/>
              <a:buChar char="•"/>
            </a:pPr>
            <a:r>
              <a:rPr lang="en-US" baseline="0" dirty="0" smtClean="0"/>
              <a:t>To define our mission : </a:t>
            </a:r>
          </a:p>
          <a:p>
            <a:pPr marL="640594" lvl="1" indent="-174708">
              <a:buFont typeface="Arial" charset="0"/>
              <a:buChar char="•"/>
            </a:pPr>
            <a:r>
              <a:rPr lang="en-US" baseline="0" dirty="0" smtClean="0"/>
              <a:t>Generally, we’ll have a lot of conversations with our stakeholders and partners. </a:t>
            </a:r>
          </a:p>
          <a:p>
            <a:pPr marL="1106481" lvl="2" indent="-174708">
              <a:buFont typeface="Arial" charset="0"/>
              <a:buChar char="•"/>
            </a:pPr>
            <a:r>
              <a:rPr lang="en-US" baseline="0" dirty="0" smtClean="0"/>
              <a:t>Understanding what they are doing in terms of analysis and replicated it. See where they are headed and understand their view.</a:t>
            </a:r>
          </a:p>
          <a:p>
            <a:pPr marL="1106481" lvl="2" indent="-174708">
              <a:buFont typeface="Arial" charset="0"/>
              <a:buChar char="•"/>
            </a:pPr>
            <a:r>
              <a:rPr lang="en-US" baseline="0" dirty="0" smtClean="0"/>
              <a:t>Will work alongside with them and watch them in action. That might not mean doing data analysis. It can mean filling potholes and collecting trash so we can spend time with the data.</a:t>
            </a:r>
          </a:p>
          <a:p>
            <a:pPr marL="1106481" lvl="2" indent="-174708">
              <a:buFont typeface="Arial" charset="0"/>
              <a:buChar char="•"/>
            </a:pPr>
            <a:endParaRPr lang="en-US" baseline="0" dirty="0" smtClean="0"/>
          </a:p>
          <a:p>
            <a:r>
              <a:rPr lang="en-US" baseline="0" dirty="0" smtClean="0"/>
              <a:t>You won’t know that you have missing data until you speak with people. Sometimes it’s obvious and other times it isn’t</a:t>
            </a:r>
          </a:p>
          <a:p>
            <a:endParaRPr lang="en-US" baseline="0" dirty="0" smtClean="0"/>
          </a:p>
          <a:p>
            <a:r>
              <a:rPr lang="en-US" baseline="0" dirty="0" smtClean="0"/>
              <a:t>Alex has spoken to some of the teams about the challenges of City data. In the worst case it doesn’t exist. Having a mission helps you think of where you want to invest your time</a:t>
            </a:r>
          </a:p>
          <a:p>
            <a:pPr marL="174708" indent="-174708">
              <a:buFont typeface="Arial" charset="0"/>
              <a:buChar char="•"/>
            </a:pPr>
            <a:r>
              <a:rPr lang="en-US" baseline="0" dirty="0" smtClean="0"/>
              <a:t>You’ll have leverage data that’s similar but not exactly what you were looking for</a:t>
            </a:r>
          </a:p>
          <a:p>
            <a:pPr marL="174708" indent="-174708">
              <a:buFont typeface="Arial" charset="0"/>
              <a:buChar char="•"/>
            </a:pPr>
            <a:r>
              <a:rPr lang="en-US" baseline="0" dirty="0" smtClean="0"/>
              <a:t>You’ll have to use messy data. You’ll probably have misspellings. You’ll need clean things that so you have a data set that is ready to use. It’s time consuming</a:t>
            </a:r>
          </a:p>
        </p:txBody>
      </p:sp>
      <p:sp>
        <p:nvSpPr>
          <p:cNvPr id="4" name="Slide Number Placeholder 3"/>
          <p:cNvSpPr>
            <a:spLocks noGrp="1"/>
          </p:cNvSpPr>
          <p:nvPr>
            <p:ph type="sldNum" sz="quarter" idx="10"/>
          </p:nvPr>
        </p:nvSpPr>
        <p:spPr/>
        <p:txBody>
          <a:bodyPr/>
          <a:lstStyle/>
          <a:p>
            <a:fld id="{80A5F7ED-EDC6-BB42-8EC4-91FE066D1AA9}" type="slidenum">
              <a:rPr lang="en-US" smtClean="0"/>
              <a:t>27</a:t>
            </a:fld>
            <a:endParaRPr lang="en-US"/>
          </a:p>
        </p:txBody>
      </p:sp>
    </p:spTree>
    <p:extLst>
      <p:ext uri="{BB962C8B-B14F-4D97-AF65-F5344CB8AC3E}">
        <p14:creationId xmlns:p14="http://schemas.microsoft.com/office/powerpoint/2010/main" val="308952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baseline="0" dirty="0" smtClean="0"/>
              <a:t>SAM</a:t>
            </a:r>
          </a:p>
          <a:p>
            <a:endParaRPr lang="en-US" baseline="0" dirty="0" smtClean="0"/>
          </a:p>
          <a:p>
            <a:r>
              <a:rPr lang="en-US" baseline="0" dirty="0" smtClean="0"/>
              <a:t>Here’s a quick example. </a:t>
            </a:r>
          </a:p>
          <a:p>
            <a:endParaRPr lang="en-US" baseline="0" dirty="0" smtClean="0"/>
          </a:p>
          <a:p>
            <a:r>
              <a:rPr lang="en-US" baseline="0" dirty="0" smtClean="0"/>
              <a:t>There are time where the data has to be perfect. But often, there are times when good enough is ok.</a:t>
            </a:r>
          </a:p>
          <a:p>
            <a:endParaRPr lang="en-US" baseline="0" dirty="0" smtClean="0"/>
          </a:p>
          <a:p>
            <a:pPr marL="174708" indent="-174708">
              <a:buFont typeface="Arial" charset="0"/>
              <a:buChar char="•"/>
            </a:pPr>
            <a:r>
              <a:rPr lang="en-US" baseline="0" dirty="0" smtClean="0"/>
              <a:t>E.g. number of properties in a neighborhood. </a:t>
            </a:r>
          </a:p>
          <a:p>
            <a:pPr marL="640594" lvl="1" indent="-174708">
              <a:buFont typeface="Arial" charset="0"/>
              <a:buChar char="•"/>
            </a:pPr>
            <a:r>
              <a:rPr lang="en-US" baseline="0" dirty="0" smtClean="0"/>
              <a:t>10 won’t work for the chart. </a:t>
            </a:r>
          </a:p>
          <a:p>
            <a:pPr marL="640594" lvl="1" indent="-174708">
              <a:buFont typeface="Arial" charset="0"/>
              <a:buChar char="•"/>
            </a:pPr>
            <a:r>
              <a:rPr lang="en-US" baseline="0" dirty="0" smtClean="0"/>
              <a:t>You might remove those. You have to make that judgement. </a:t>
            </a:r>
          </a:p>
          <a:p>
            <a:pPr marL="640594" lvl="1" indent="-174708">
              <a:buFont typeface="Arial" charset="0"/>
              <a:buChar char="•"/>
            </a:pPr>
            <a:r>
              <a:rPr lang="en-US" baseline="0" dirty="0" smtClean="0"/>
              <a:t>If you know that the unclean data points won’t make a difference in your analysis. If you have an idea of what is the mission of this analysis</a:t>
            </a:r>
            <a:r>
              <a:rPr lang="mr-IN" baseline="0" dirty="0" smtClean="0"/>
              <a:t>…</a:t>
            </a:r>
            <a:r>
              <a:rPr lang="en-US" baseline="0" dirty="0" smtClean="0"/>
              <a:t> that your are not just doing open investigation</a:t>
            </a:r>
          </a:p>
          <a:p>
            <a:pPr marL="640594" lvl="1" indent="-174708">
              <a:buFont typeface="Arial" charset="0"/>
              <a:buChar char="•"/>
            </a:pPr>
            <a:r>
              <a:rPr lang="en-US" baseline="0" dirty="0" smtClean="0"/>
              <a:t>Sometimes it’s useful to make sure the data is clean but for these quick high-level.</a:t>
            </a:r>
          </a:p>
          <a:p>
            <a:endParaRPr lang="en-US" baseline="0" dirty="0" smtClean="0"/>
          </a:p>
          <a:p>
            <a:r>
              <a:rPr lang="en-US" baseline="0" dirty="0" smtClean="0"/>
              <a:t>As we go through this process, we’re constantly asking ourselves :</a:t>
            </a:r>
          </a:p>
          <a:p>
            <a:pPr marL="174708" indent="-174708">
              <a:buFont typeface="Arial" charset="0"/>
              <a:buChar char="•"/>
            </a:pPr>
            <a:r>
              <a:rPr lang="en-US" baseline="0" dirty="0" smtClean="0"/>
              <a:t>Whether or not the imperfections in our data affect how we’re interpreting it</a:t>
            </a:r>
          </a:p>
          <a:p>
            <a:pPr marL="174708" indent="-174708">
              <a:buFont typeface="Arial" charset="0"/>
              <a:buChar char="•"/>
            </a:pPr>
            <a:r>
              <a:rPr lang="en-US" baseline="0" dirty="0" smtClean="0"/>
              <a:t>Are we on the right path. How does this line up with out mission? </a:t>
            </a:r>
          </a:p>
          <a:p>
            <a:endParaRPr lang="en-US" baseline="0" dirty="0" smtClean="0"/>
          </a:p>
          <a:p>
            <a:r>
              <a:rPr lang="en-US" baseline="0" dirty="0" smtClean="0"/>
              <a:t>On our current priority, we’re mining data that has already been explored countless times and from multiple angles. The gold is harder to find. This requires us to be more creative in how we approach our data. </a:t>
            </a:r>
          </a:p>
        </p:txBody>
      </p:sp>
      <p:sp>
        <p:nvSpPr>
          <p:cNvPr id="4" name="Slide Number Placeholder 3"/>
          <p:cNvSpPr>
            <a:spLocks noGrp="1"/>
          </p:cNvSpPr>
          <p:nvPr>
            <p:ph type="sldNum" sz="quarter" idx="10"/>
          </p:nvPr>
        </p:nvSpPr>
        <p:spPr/>
        <p:txBody>
          <a:bodyPr/>
          <a:lstStyle/>
          <a:p>
            <a:fld id="{80A5F7ED-EDC6-BB42-8EC4-91FE066D1AA9}" type="slidenum">
              <a:rPr lang="en-US" smtClean="0"/>
              <a:t>28</a:t>
            </a:fld>
            <a:endParaRPr lang="en-US"/>
          </a:p>
        </p:txBody>
      </p:sp>
    </p:spTree>
    <p:extLst>
      <p:ext uri="{BB962C8B-B14F-4D97-AF65-F5344CB8AC3E}">
        <p14:creationId xmlns:p14="http://schemas.microsoft.com/office/powerpoint/2010/main" val="694595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baseline="0" dirty="0" smtClean="0"/>
              <a:t>SAM</a:t>
            </a:r>
          </a:p>
          <a:p>
            <a:endParaRPr lang="en-US" baseline="0" dirty="0" smtClean="0"/>
          </a:p>
          <a:p>
            <a:r>
              <a:rPr lang="en-US" baseline="0" dirty="0" smtClean="0"/>
              <a:t>This is where the real challenge begins.</a:t>
            </a:r>
          </a:p>
          <a:p>
            <a:pPr marL="174708" indent="-174708">
              <a:buFont typeface="Arial" charset="0"/>
              <a:buChar char="•"/>
            </a:pPr>
            <a:r>
              <a:rPr lang="en-US" baseline="0" dirty="0" smtClean="0"/>
              <a:t>This process is non linear. A lot of this process can just be trial and error. Investigating dead ends. Running into errors</a:t>
            </a:r>
          </a:p>
          <a:p>
            <a:pPr marL="174708" lvl="2" indent="-174708" defTabSz="931774">
              <a:buFont typeface="Arial" charset="0"/>
              <a:buChar char="•"/>
              <a:defRPr/>
            </a:pPr>
            <a:r>
              <a:rPr lang="en-US" baseline="0" dirty="0" smtClean="0"/>
              <a:t>Along the way, we are continually coming up with some hypotheses about which important factors are most important. </a:t>
            </a:r>
          </a:p>
          <a:p>
            <a:pPr marL="640594" lvl="3" indent="-174708" defTabSz="931774">
              <a:buFont typeface="Arial" charset="0"/>
              <a:buChar char="•"/>
              <a:defRPr/>
            </a:pPr>
            <a:r>
              <a:rPr lang="en-US" baseline="0" dirty="0" smtClean="0"/>
              <a:t>You can do quick exploratory investigation to prove or disprove your hypothesis. </a:t>
            </a:r>
          </a:p>
          <a:p>
            <a:pPr marL="640594" lvl="3" indent="-174708" defTabSz="931774">
              <a:buFont typeface="Arial" charset="0"/>
              <a:buChar char="•"/>
              <a:defRPr/>
            </a:pPr>
            <a:r>
              <a:rPr lang="en-US" baseline="0" dirty="0" smtClean="0"/>
              <a:t>Each exploration leads to new questions. Some of which can’t be answered with the data you have.</a:t>
            </a:r>
          </a:p>
          <a:p>
            <a:pPr marL="640594" lvl="3" indent="-174708" defTabSz="931774">
              <a:buFont typeface="Arial" charset="0"/>
              <a:buChar char="•"/>
              <a:defRPr/>
            </a:pPr>
            <a:r>
              <a:rPr lang="en-US" baseline="0" dirty="0" smtClean="0"/>
              <a:t>This is iterative. Require us to make leaps.</a:t>
            </a:r>
          </a:p>
          <a:p>
            <a:pPr marL="640594" lvl="3" indent="-174708" defTabSz="931774">
              <a:buFont typeface="Arial" charset="0"/>
              <a:buChar char="•"/>
              <a:defRPr/>
            </a:pPr>
            <a:endParaRPr lang="en-US" baseline="0" dirty="0" smtClean="0"/>
          </a:p>
          <a:p>
            <a:pPr marL="0" lvl="2" defTabSz="931774">
              <a:defRPr/>
            </a:pPr>
            <a:r>
              <a:rPr lang="en-US" baseline="0" dirty="0" smtClean="0"/>
              <a:t>The way we pull this together, is something we’re always experimenting with. We used this example both internally to help our investigation &amp; with our stakeholder so that we could bring them into the data. </a:t>
            </a:r>
          </a:p>
          <a:p>
            <a:pPr marL="0" lvl="2" defTabSz="931774">
              <a:defRPr/>
            </a:pPr>
            <a:endParaRPr lang="en-US" baseline="0" dirty="0" smtClean="0"/>
          </a:p>
          <a:p>
            <a:pPr marL="0" lvl="2" defTabSz="931774">
              <a:defRPr/>
            </a:pPr>
            <a:r>
              <a:rPr lang="en-US" baseline="0" dirty="0" smtClean="0"/>
              <a:t>The next we’ll find ways to stage this because it can still be heavy. Experimenting.</a:t>
            </a:r>
          </a:p>
          <a:p>
            <a:pPr marL="0" lvl="2" defTabSz="931774">
              <a:defRPr/>
            </a:pPr>
            <a:endParaRPr lang="en-US" baseline="0" dirty="0" smtClean="0"/>
          </a:p>
          <a:p>
            <a:pPr marL="0" lvl="2" defTabSz="931774">
              <a:defRPr/>
            </a:pPr>
            <a:r>
              <a:rPr lang="en-US" baseline="0" dirty="0" smtClean="0"/>
              <a:t>Ultimately, this exploration is about building a perspective that clarifies what problems we should focus on, and why. </a:t>
            </a:r>
          </a:p>
        </p:txBody>
      </p:sp>
      <p:sp>
        <p:nvSpPr>
          <p:cNvPr id="4" name="Slide Number Placeholder 3"/>
          <p:cNvSpPr>
            <a:spLocks noGrp="1"/>
          </p:cNvSpPr>
          <p:nvPr>
            <p:ph type="sldNum" sz="quarter" idx="10"/>
          </p:nvPr>
        </p:nvSpPr>
        <p:spPr/>
        <p:txBody>
          <a:bodyPr/>
          <a:lstStyle/>
          <a:p>
            <a:fld id="{80A5F7ED-EDC6-BB42-8EC4-91FE066D1AA9}" type="slidenum">
              <a:rPr lang="en-US" smtClean="0"/>
              <a:t>29</a:t>
            </a:fld>
            <a:endParaRPr lang="en-US"/>
          </a:p>
        </p:txBody>
      </p:sp>
    </p:spTree>
    <p:extLst>
      <p:ext uri="{BB962C8B-B14F-4D97-AF65-F5344CB8AC3E}">
        <p14:creationId xmlns:p14="http://schemas.microsoft.com/office/powerpoint/2010/main" val="18820791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baseline="0" dirty="0" smtClean="0"/>
              <a:t>LAUREN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30</a:t>
            </a:fld>
            <a:endParaRPr lang="en-US"/>
          </a:p>
        </p:txBody>
      </p:sp>
    </p:spTree>
    <p:extLst>
      <p:ext uri="{BB962C8B-B14F-4D97-AF65-F5344CB8AC3E}">
        <p14:creationId xmlns:p14="http://schemas.microsoft.com/office/powerpoint/2010/main" val="1553749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Enough Abstraction!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31</a:t>
            </a:fld>
            <a:endParaRPr lang="en-US"/>
          </a:p>
        </p:txBody>
      </p:sp>
    </p:spTree>
    <p:extLst>
      <p:ext uri="{BB962C8B-B14F-4D97-AF65-F5344CB8AC3E}">
        <p14:creationId xmlns:p14="http://schemas.microsoft.com/office/powerpoint/2010/main" val="276680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a:t>
            </a:fld>
            <a:endParaRPr lang="en-US"/>
          </a:p>
        </p:txBody>
      </p:sp>
    </p:spTree>
    <p:extLst>
      <p:ext uri="{BB962C8B-B14F-4D97-AF65-F5344CB8AC3E}">
        <p14:creationId xmlns:p14="http://schemas.microsoft.com/office/powerpoint/2010/main" val="16562173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a:t>
            </a:r>
            <a:r>
              <a:rPr lang="mr-IN" b="1" dirty="0" smtClean="0"/>
              <a:t>–</a:t>
            </a:r>
            <a:r>
              <a:rPr lang="en-US" b="1" dirty="0" smtClean="0"/>
              <a:t> 5 min</a:t>
            </a:r>
          </a:p>
          <a:p>
            <a:pPr defTabSz="931774">
              <a:defRPr/>
            </a:pPr>
            <a:endParaRPr lang="en-US" baseline="0" dirty="0" smtClean="0"/>
          </a:p>
          <a:p>
            <a:pPr defTabSz="931774">
              <a:defRPr/>
            </a:pPr>
            <a:r>
              <a:rPr lang="en-US" baseline="0" dirty="0" smtClean="0"/>
              <a:t>We’ll start at the very bottom. Allow yourself to be open to the data you’ve gathered. Its important not to heavily interpret at this point </a:t>
            </a:r>
            <a:r>
              <a:rPr lang="mr-IN" baseline="0" dirty="0" smtClean="0"/>
              <a:t>–</a:t>
            </a:r>
            <a:r>
              <a:rPr lang="en-US" baseline="0" dirty="0" smtClean="0"/>
              <a:t> which is way easier to say than do.</a:t>
            </a:r>
          </a:p>
          <a:p>
            <a:pPr defTabSz="931774">
              <a:defRPr/>
            </a:pPr>
            <a:endParaRPr lang="en-US" baseline="0" dirty="0" smtClean="0"/>
          </a:p>
          <a:p>
            <a:pPr defTabSz="931774">
              <a:defRPr/>
            </a:pPr>
            <a:r>
              <a:rPr lang="en-US" baseline="0" dirty="0" smtClean="0"/>
              <a:t>[Mention affinity mapping]</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32</a:t>
            </a:fld>
            <a:endParaRPr lang="en-US"/>
          </a:p>
        </p:txBody>
      </p:sp>
    </p:spTree>
    <p:extLst>
      <p:ext uri="{BB962C8B-B14F-4D97-AF65-F5344CB8AC3E}">
        <p14:creationId xmlns:p14="http://schemas.microsoft.com/office/powerpoint/2010/main" val="837704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a:t>
            </a:r>
            <a:endParaRPr lang="en-US" baseline="0" dirty="0" smtClean="0"/>
          </a:p>
          <a:p>
            <a:endParaRPr lang="en-US" baseline="0" dirty="0" smtClean="0"/>
          </a:p>
          <a:p>
            <a:pPr defTabSz="931774">
              <a:defRPr/>
            </a:pPr>
            <a:r>
              <a:rPr lang="en-US" dirty="0">
                <a:solidFill>
                  <a:schemeClr val="tx1">
                    <a:lumMod val="75000"/>
                    <a:lumOff val="25000"/>
                  </a:schemeClr>
                </a:solidFill>
                <a:latin typeface="Open Sans" charset="0"/>
                <a:ea typeface="Open Sans" charset="0"/>
                <a:cs typeface="Open Sans" charset="0"/>
              </a:rPr>
              <a:t>“Swim in the data” – Avoid dividing and conquering at this stage.</a:t>
            </a:r>
          </a:p>
          <a:p>
            <a:pPr defTabSz="931774">
              <a:defRPr/>
            </a:pPr>
            <a:endParaRPr lang="en-US" dirty="0">
              <a:solidFill>
                <a:schemeClr val="tx1">
                  <a:lumMod val="75000"/>
                  <a:lumOff val="25000"/>
                </a:schemeClr>
              </a:solidFill>
              <a:latin typeface="Open Sans" charset="0"/>
              <a:ea typeface="Open Sans" charset="0"/>
              <a:cs typeface="Open Sans" charset="0"/>
            </a:endParaRPr>
          </a:p>
          <a:p>
            <a:pPr defTabSz="931774">
              <a:defRPr/>
            </a:pPr>
            <a:r>
              <a:rPr lang="en-US" dirty="0">
                <a:solidFill>
                  <a:schemeClr val="tx1">
                    <a:lumMod val="75000"/>
                    <a:lumOff val="25000"/>
                  </a:schemeClr>
                </a:solidFill>
                <a:latin typeface="Open Sans" charset="0"/>
                <a:ea typeface="Open Sans" charset="0"/>
                <a:cs typeface="Open Sans" charset="0"/>
              </a:rPr>
              <a:t>At this point we’re just highlighting and noticing. Let the data speak to you.</a:t>
            </a:r>
          </a:p>
          <a:p>
            <a:pPr defTabSz="931774">
              <a:defRPr/>
            </a:pPr>
            <a:endParaRPr lang="en-US" dirty="0">
              <a:solidFill>
                <a:schemeClr val="tx1">
                  <a:lumMod val="75000"/>
                  <a:lumOff val="25000"/>
                </a:schemeClr>
              </a:solidFill>
              <a:latin typeface="Open Sans" charset="0"/>
              <a:ea typeface="Open Sans" charset="0"/>
              <a:cs typeface="Open Sans" charset="0"/>
            </a:endParaRPr>
          </a:p>
          <a:p>
            <a:pPr defTabSz="931774">
              <a:defRPr/>
            </a:pPr>
            <a:r>
              <a:rPr lang="en-US" dirty="0">
                <a:solidFill>
                  <a:schemeClr val="tx1">
                    <a:lumMod val="75000"/>
                    <a:lumOff val="25000"/>
                  </a:schemeClr>
                </a:solidFill>
                <a:latin typeface="Open Sans" charset="0"/>
                <a:ea typeface="Open Sans" charset="0"/>
                <a:cs typeface="Open Sans" charset="0"/>
              </a:rPr>
              <a:t>This approach, treating this as a separate step where you highlight and prune, is also a best practice but not the only way to get started. You can get way more heavy, and start coding your highlighting. Each color can have meaning. Or you can create tags for for you highlighting scheme. You can go </a:t>
            </a:r>
            <a:r>
              <a:rPr lang="en-US">
                <a:solidFill>
                  <a:schemeClr val="tx1">
                    <a:lumMod val="75000"/>
                    <a:lumOff val="25000"/>
                  </a:schemeClr>
                </a:solidFill>
                <a:latin typeface="Open Sans" charset="0"/>
                <a:ea typeface="Open Sans" charset="0"/>
                <a:cs typeface="Open Sans" charset="0"/>
              </a:rPr>
              <a:t>pretty deep</a:t>
            </a:r>
            <a:r>
              <a:rPr lang="en-US" dirty="0">
                <a:solidFill>
                  <a:schemeClr val="tx1">
                    <a:lumMod val="75000"/>
                    <a:lumOff val="25000"/>
                  </a:schemeClr>
                </a:solidFill>
                <a:latin typeface="Open Sans" charset="0"/>
                <a:ea typeface="Open Sans" charset="0"/>
                <a:cs typeface="Open Sans" charset="0"/>
              </a:rPr>
              <a:t>.</a:t>
            </a:r>
          </a:p>
          <a:p>
            <a:pPr defTabSz="931774">
              <a:defRPr/>
            </a:pPr>
            <a:endParaRPr lang="en-US" dirty="0">
              <a:solidFill>
                <a:schemeClr val="tx1">
                  <a:lumMod val="75000"/>
                  <a:lumOff val="25000"/>
                </a:schemeClr>
              </a:solidFill>
              <a:latin typeface="Open Sans" charset="0"/>
              <a:ea typeface="Open Sans" charset="0"/>
              <a:cs typeface="Open Sans" charset="0"/>
            </a:endParaRPr>
          </a:p>
          <a:p>
            <a:pPr defTabSz="931774">
              <a:defRPr/>
            </a:pPr>
            <a:endParaRPr lang="en-US" dirty="0">
              <a:solidFill>
                <a:schemeClr val="tx1">
                  <a:lumMod val="75000"/>
                  <a:lumOff val="25000"/>
                </a:schemeClr>
              </a:solidFill>
              <a:latin typeface="Open Sans" charset="0"/>
              <a:ea typeface="Open Sans" charset="0"/>
              <a:cs typeface="Open Sans" charset="0"/>
            </a:endParaRPr>
          </a:p>
          <a:p>
            <a:pPr defTabSz="931774">
              <a:defRPr/>
            </a:pPr>
            <a:r>
              <a:rPr lang="en-US" b="1" dirty="0">
                <a:solidFill>
                  <a:schemeClr val="tx1">
                    <a:lumMod val="75000"/>
                    <a:lumOff val="25000"/>
                  </a:schemeClr>
                </a:solidFill>
                <a:latin typeface="Open Sans" charset="0"/>
                <a:ea typeface="Open Sans" charset="0"/>
                <a:cs typeface="Open Sans" charset="0"/>
              </a:rPr>
              <a:t>JESSE – Intro to Minneapolis project / problem space, we are using them as example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33</a:t>
            </a:fld>
            <a:endParaRPr lang="en-US"/>
          </a:p>
        </p:txBody>
      </p:sp>
    </p:spTree>
    <p:extLst>
      <p:ext uri="{BB962C8B-B14F-4D97-AF65-F5344CB8AC3E}">
        <p14:creationId xmlns:p14="http://schemas.microsoft.com/office/powerpoint/2010/main" val="7391344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600" b="1" dirty="0"/>
              <a:t>ANDRE</a:t>
            </a:r>
          </a:p>
          <a:p>
            <a:pPr defTabSz="931774">
              <a:defRPr/>
            </a:pPr>
            <a:endParaRPr lang="en-US" sz="1600" dirty="0"/>
          </a:p>
          <a:p>
            <a:pPr defTabSz="931774">
              <a:defRPr/>
            </a:pPr>
            <a:r>
              <a:rPr lang="en-US" sz="1600" dirty="0"/>
              <a:t>Identify which parts of your data are surprising or interesting. Allow yourself to be pulled by your curiosity. </a:t>
            </a:r>
          </a:p>
        </p:txBody>
      </p:sp>
      <p:sp>
        <p:nvSpPr>
          <p:cNvPr id="4" name="Slide Number Placeholder 3"/>
          <p:cNvSpPr>
            <a:spLocks noGrp="1"/>
          </p:cNvSpPr>
          <p:nvPr>
            <p:ph type="sldNum" sz="quarter" idx="10"/>
          </p:nvPr>
        </p:nvSpPr>
        <p:spPr/>
        <p:txBody>
          <a:bodyPr/>
          <a:lstStyle/>
          <a:p>
            <a:fld id="{80A5F7ED-EDC6-BB42-8EC4-91FE066D1AA9}" type="slidenum">
              <a:rPr lang="en-US" smtClean="0"/>
              <a:t>34</a:t>
            </a:fld>
            <a:endParaRPr lang="en-US"/>
          </a:p>
        </p:txBody>
      </p:sp>
    </p:spTree>
    <p:extLst>
      <p:ext uri="{BB962C8B-B14F-4D97-AF65-F5344CB8AC3E}">
        <p14:creationId xmlns:p14="http://schemas.microsoft.com/office/powerpoint/2010/main" val="36255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a:t>
            </a:r>
          </a:p>
          <a:p>
            <a:endParaRPr lang="en-US" dirty="0" smtClean="0"/>
          </a:p>
          <a:p>
            <a:r>
              <a:rPr lang="en-US" dirty="0" smtClean="0"/>
              <a:t>Here</a:t>
            </a:r>
            <a:r>
              <a:rPr lang="en-US" baseline="0" dirty="0" smtClean="0"/>
              <a:t> are a couple more example. Sometimes, your participants feelings and perspective won’t come out all at one. But when it does, capture and use the verbatim quote.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35</a:t>
            </a:fld>
            <a:endParaRPr lang="en-US"/>
          </a:p>
        </p:txBody>
      </p:sp>
    </p:spTree>
    <p:extLst>
      <p:ext uri="{BB962C8B-B14F-4D97-AF65-F5344CB8AC3E}">
        <p14:creationId xmlns:p14="http://schemas.microsoft.com/office/powerpoint/2010/main" val="15856172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a:t>
            </a:r>
          </a:p>
          <a:p>
            <a:pPr defTabSz="931774">
              <a:defRPr/>
            </a:pPr>
            <a:endParaRPr lang="en-US" dirty="0" smtClean="0"/>
          </a:p>
          <a:p>
            <a:pPr defTabSz="931774">
              <a:defRPr/>
            </a:pPr>
            <a:r>
              <a:rPr lang="en-US" dirty="0" smtClean="0"/>
              <a:t>If you’re working together as</a:t>
            </a:r>
            <a:r>
              <a:rPr lang="en-US" baseline="0" dirty="0" smtClean="0"/>
              <a:t> a team on a wall </a:t>
            </a:r>
            <a:r>
              <a:rPr lang="mr-IN" baseline="0" dirty="0" smtClean="0"/>
              <a:t>–</a:t>
            </a:r>
            <a:r>
              <a:rPr lang="en-US" baseline="0" dirty="0" smtClean="0"/>
              <a:t> put your initials and the participant code in the bottom corner of each post-it </a:t>
            </a:r>
            <a:r>
              <a:rPr lang="mr-IN" baseline="0" dirty="0" smtClean="0"/>
              <a:t>–</a:t>
            </a:r>
            <a:r>
              <a:rPr lang="en-US" baseline="0" dirty="0" smtClean="0"/>
              <a:t> this way, you can ask the right person on you team questions when you inevitably run into a confusing sticky. You might need more context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36</a:t>
            </a:fld>
            <a:endParaRPr lang="en-US"/>
          </a:p>
        </p:txBody>
      </p:sp>
    </p:spTree>
    <p:extLst>
      <p:ext uri="{BB962C8B-B14F-4D97-AF65-F5344CB8AC3E}">
        <p14:creationId xmlns:p14="http://schemas.microsoft.com/office/powerpoint/2010/main" val="12085495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- 5</a:t>
            </a:r>
          </a:p>
          <a:p>
            <a:endParaRPr lang="en-US" baseline="0" dirty="0" smtClean="0"/>
          </a:p>
          <a:p>
            <a:r>
              <a:rPr lang="en-US" baseline="0" dirty="0" smtClean="0"/>
              <a:t>When you start looking for patterns in your data, you might naturally build categorical groups. Things like ‘fear’ or ‘perception’ or ‘resources’</a:t>
            </a:r>
          </a:p>
          <a:p>
            <a:endParaRPr lang="en-US" baseline="0" dirty="0" smtClean="0"/>
          </a:p>
          <a:p>
            <a:pPr defTabSz="931774">
              <a:defRPr/>
            </a:pPr>
            <a:r>
              <a:rPr lang="en-US" baseline="0" dirty="0" smtClean="0"/>
              <a:t>The trap here is that the groupings are less helpful when they are described or summed up by a single word. The best trick is to be as descriptive as possible.</a:t>
            </a:r>
          </a:p>
          <a:p>
            <a:pPr defTabSz="931774">
              <a:defRPr/>
            </a:pPr>
            <a:endParaRPr lang="en-US" baseline="0" dirty="0" smtClean="0"/>
          </a:p>
          <a:p>
            <a:pPr defTabSz="931774">
              <a:defRPr/>
            </a:pPr>
            <a:r>
              <a:rPr lang="en-US" baseline="0" dirty="0" smtClean="0"/>
              <a:t>For example, </a:t>
            </a:r>
            <a:r>
              <a:rPr lang="mr-IN" baseline="0" dirty="0" smtClean="0"/>
              <a:t>…</a:t>
            </a:r>
            <a:endParaRPr lang="en-US" baseline="0" dirty="0" smtClean="0"/>
          </a:p>
          <a:p>
            <a:pPr defTabSz="931774">
              <a:defRPr/>
            </a:pPr>
            <a:endParaRPr lang="en-US" baseline="0" dirty="0" smtClean="0"/>
          </a:p>
          <a:p>
            <a:pPr defTabSz="931774">
              <a:defRPr/>
            </a:pPr>
            <a:r>
              <a:rPr lang="en-US" baseline="0" dirty="0" smtClean="0"/>
              <a:t>Work as a team to challenge any assumption or interpretation on the data. Ask </a:t>
            </a:r>
            <a:r>
              <a:rPr lang="en-US" baseline="0" dirty="0" err="1" smtClean="0"/>
              <a:t>youselves</a:t>
            </a:r>
            <a:r>
              <a:rPr lang="en-US" baseline="0" dirty="0" smtClean="0"/>
              <a:t> : Should these data point really be themed together? </a:t>
            </a:r>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37</a:t>
            </a:fld>
            <a:endParaRPr lang="en-US"/>
          </a:p>
        </p:txBody>
      </p:sp>
    </p:spTree>
    <p:extLst>
      <p:ext uri="{BB962C8B-B14F-4D97-AF65-F5344CB8AC3E}">
        <p14:creationId xmlns:p14="http://schemas.microsoft.com/office/powerpoint/2010/main" val="1447308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err="1" smtClean="0"/>
              <a:t>Hadas</a:t>
            </a:r>
            <a:r>
              <a:rPr lang="en-US" b="1" baseline="0" dirty="0" smtClean="0"/>
              <a:t> / Tamar </a:t>
            </a:r>
            <a:r>
              <a:rPr lang="mr-IN" b="1" baseline="0" dirty="0" smtClean="0"/>
              <a:t>–</a:t>
            </a:r>
            <a:r>
              <a:rPr lang="en-US" b="1" baseline="0" dirty="0" smtClean="0"/>
              <a:t> 10min total (including the 5 min for discussion)</a:t>
            </a:r>
            <a:endParaRPr lang="en-US" b="1"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38</a:t>
            </a:fld>
            <a:endParaRPr lang="en-US"/>
          </a:p>
        </p:txBody>
      </p:sp>
    </p:spTree>
    <p:extLst>
      <p:ext uri="{BB962C8B-B14F-4D97-AF65-F5344CB8AC3E}">
        <p14:creationId xmlns:p14="http://schemas.microsoft.com/office/powerpoint/2010/main" val="962128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i="0" dirty="0" smtClean="0"/>
              <a:t>One of our </a:t>
            </a:r>
            <a:r>
              <a:rPr lang="en-US" i="0" baseline="0" dirty="0" smtClean="0"/>
              <a:t>new </a:t>
            </a:r>
            <a:r>
              <a:rPr lang="en-US" dirty="0"/>
              <a:t>Priority </a:t>
            </a:r>
            <a:r>
              <a:rPr lang="en-US" i="0" dirty="0" smtClean="0"/>
              <a:t>areas </a:t>
            </a:r>
            <a:endParaRPr lang="en-US" i="0" dirty="0"/>
          </a:p>
        </p:txBody>
      </p:sp>
      <p:sp>
        <p:nvSpPr>
          <p:cNvPr id="4" name="Slide Number Placeholder 3"/>
          <p:cNvSpPr>
            <a:spLocks noGrp="1"/>
          </p:cNvSpPr>
          <p:nvPr>
            <p:ph type="sldNum" sz="quarter" idx="10"/>
          </p:nvPr>
        </p:nvSpPr>
        <p:spPr/>
        <p:txBody>
          <a:bodyPr/>
          <a:lstStyle/>
          <a:p>
            <a:fld id="{371D2B9F-EDE3-3443-B649-BB2F0EE31048}" type="slidenum">
              <a:rPr lang="en-US" smtClean="0"/>
              <a:t>39</a:t>
            </a:fld>
            <a:endParaRPr lang="en-US"/>
          </a:p>
        </p:txBody>
      </p:sp>
    </p:spTree>
    <p:extLst>
      <p:ext uri="{BB962C8B-B14F-4D97-AF65-F5344CB8AC3E}">
        <p14:creationId xmlns:p14="http://schemas.microsoft.com/office/powerpoint/2010/main" val="17572234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We started the work on this challenge at the end of May.</a:t>
            </a:r>
          </a:p>
          <a:p>
            <a:pPr defTabSz="931774"/>
            <a:r>
              <a:rPr lang="en-US" dirty="0" smtClean="0"/>
              <a:t>Why this</a:t>
            </a:r>
            <a:r>
              <a:rPr lang="en-US" baseline="0" dirty="0" smtClean="0"/>
              <a:t> challenge was chosen-</a:t>
            </a:r>
          </a:p>
          <a:p>
            <a:pPr defTabSz="931774"/>
            <a:r>
              <a:rPr lang="en-US" baseline="0" dirty="0" smtClean="0"/>
              <a:t>1/ 15% of the Tel Aviv`s population are above 65 years old</a:t>
            </a:r>
          </a:p>
          <a:p>
            <a:pPr defTabSz="931774"/>
            <a:r>
              <a:rPr lang="en-US" baseline="0" dirty="0" smtClean="0"/>
              <a:t>2/ it</a:t>
            </a:r>
            <a:r>
              <a:rPr lang="mr-IN" baseline="0" dirty="0" smtClean="0"/>
              <a:t>’</a:t>
            </a:r>
            <a:r>
              <a:rPr lang="en-US" baseline="0" dirty="0" smtClean="0"/>
              <a:t>s an issue that have not been addressed for a long time by the municipality</a:t>
            </a:r>
          </a:p>
        </p:txBody>
      </p:sp>
      <p:sp>
        <p:nvSpPr>
          <p:cNvPr id="4" name="Slide Number Placeholder 3"/>
          <p:cNvSpPr>
            <a:spLocks noGrp="1"/>
          </p:cNvSpPr>
          <p:nvPr>
            <p:ph type="sldNum" sz="quarter" idx="10"/>
          </p:nvPr>
        </p:nvSpPr>
        <p:spPr/>
        <p:txBody>
          <a:bodyPr/>
          <a:lstStyle/>
          <a:p>
            <a:fld id="{371D2B9F-EDE3-3443-B649-BB2F0EE31048}" type="slidenum">
              <a:rPr lang="en-US" smtClean="0"/>
              <a:t>40</a:t>
            </a:fld>
            <a:endParaRPr lang="en-US"/>
          </a:p>
        </p:txBody>
      </p:sp>
    </p:spTree>
    <p:extLst>
      <p:ext uri="{BB962C8B-B14F-4D97-AF65-F5344CB8AC3E}">
        <p14:creationId xmlns:p14="http://schemas.microsoft.com/office/powerpoint/2010/main" val="6611033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step was preliminary research,</a:t>
            </a:r>
          </a:p>
          <a:p>
            <a:r>
              <a:rPr lang="en-US" dirty="0" smtClean="0"/>
              <a:t>We conducted Desktop</a:t>
            </a:r>
            <a:r>
              <a:rPr lang="en-US" baseline="0" dirty="0" smtClean="0"/>
              <a:t> research, literature review, and we looked at international case studies</a:t>
            </a: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41</a:t>
            </a:fld>
            <a:endParaRPr lang="en-US"/>
          </a:p>
        </p:txBody>
      </p:sp>
    </p:spTree>
    <p:extLst>
      <p:ext uri="{BB962C8B-B14F-4D97-AF65-F5344CB8AC3E}">
        <p14:creationId xmlns:p14="http://schemas.microsoft.com/office/powerpoint/2010/main" val="1412350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4</a:t>
            </a:fld>
            <a:endParaRPr lang="en-US"/>
          </a:p>
        </p:txBody>
      </p:sp>
    </p:spTree>
    <p:extLst>
      <p:ext uri="{BB962C8B-B14F-4D97-AF65-F5344CB8AC3E}">
        <p14:creationId xmlns:p14="http://schemas.microsoft.com/office/powerpoint/2010/main" val="20381175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used what</a:t>
            </a:r>
            <a:r>
              <a:rPr lang="en-US" baseline="0" dirty="0" smtClean="0"/>
              <a:t> we learned from the preliminary research</a:t>
            </a:r>
            <a:endParaRPr lang="en-US" dirty="0" smtClean="0"/>
          </a:p>
          <a:p>
            <a:r>
              <a:rPr lang="en-US" dirty="0" smtClean="0"/>
              <a:t>To create our research map for the Ethnographic research</a:t>
            </a:r>
          </a:p>
          <a:p>
            <a:endParaRPr lang="en-US" dirty="0" smtClean="0"/>
          </a:p>
          <a:p>
            <a:r>
              <a:rPr lang="en-US" dirty="0" smtClean="0"/>
              <a:t>In the pic:</a:t>
            </a:r>
          </a:p>
          <a:p>
            <a:r>
              <a:rPr lang="en-US" dirty="0" smtClean="0"/>
              <a:t>Themes and findings from our preliminary research</a:t>
            </a:r>
          </a:p>
          <a:p>
            <a:pPr marL="174708" indent="-174708">
              <a:buFontTx/>
              <a:buChar char="-"/>
            </a:pPr>
            <a:r>
              <a:rPr lang="en-US" dirty="0" smtClean="0"/>
              <a:t>How</a:t>
            </a:r>
            <a:r>
              <a:rPr lang="en-US" baseline="0" dirty="0" smtClean="0"/>
              <a:t> does a day in a life look like</a:t>
            </a:r>
          </a:p>
          <a:p>
            <a:pPr marL="174708" indent="-174708">
              <a:buFontTx/>
              <a:buChar char="-"/>
            </a:pPr>
            <a:r>
              <a:rPr lang="en-US" baseline="0" dirty="0" smtClean="0"/>
              <a:t>social interactions, how, why and when do they occur, and what is their value</a:t>
            </a:r>
          </a:p>
          <a:p>
            <a:pPr marL="174708" indent="-174708">
              <a:buFontTx/>
              <a:buChar char="-"/>
            </a:pPr>
            <a:r>
              <a:rPr lang="en-US" baseline="0" dirty="0" smtClean="0"/>
              <a:t>What is their living territory and How do the seniors use and experience the public space,</a:t>
            </a:r>
          </a:p>
          <a:p>
            <a:pPr marL="174708" indent="-174708">
              <a:buFontTx/>
              <a:buChar char="-"/>
            </a:pPr>
            <a:r>
              <a:rPr lang="en-US" baseline="0" dirty="0" smtClean="0"/>
              <a:t>Learn about their use of services, their need and barriers  </a:t>
            </a:r>
          </a:p>
          <a:p>
            <a:pPr marL="174708" indent="-174708">
              <a:buFontTx/>
              <a:buChar char="-"/>
            </a:pPr>
            <a:endParaRPr lang="en-US" baseline="0" dirty="0" smtClean="0"/>
          </a:p>
          <a:p>
            <a:pPr marL="174708" indent="-174708">
              <a:buFontTx/>
              <a:buChar char="-"/>
            </a:pPr>
            <a:endParaRPr lang="en-US" baseline="0" dirty="0" smtClean="0"/>
          </a:p>
          <a:p>
            <a:pPr marL="174708" indent="-174708">
              <a:buFontTx/>
              <a:buChar char="-"/>
            </a:pP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42</a:t>
            </a:fld>
            <a:endParaRPr lang="en-US"/>
          </a:p>
        </p:txBody>
      </p:sp>
    </p:spTree>
    <p:extLst>
      <p:ext uri="{BB962C8B-B14F-4D97-AF65-F5344CB8AC3E}">
        <p14:creationId xmlns:p14="http://schemas.microsoft.com/office/powerpoint/2010/main" val="3889726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at </a:t>
            </a:r>
            <a:r>
              <a:rPr lang="en-US" baseline="0" dirty="0" smtClean="0"/>
              <a:t>the middle of the ethnographic research,</a:t>
            </a:r>
          </a:p>
          <a:p>
            <a:r>
              <a:rPr lang="en-US" baseline="0" dirty="0" smtClean="0"/>
              <a:t>Up until now we </a:t>
            </a:r>
            <a:r>
              <a:rPr lang="en-US" dirty="0" smtClean="0"/>
              <a:t>interviewed</a:t>
            </a:r>
            <a:r>
              <a:rPr lang="en-US" baseline="0" dirty="0" smtClean="0"/>
              <a:t> 30 people</a:t>
            </a:r>
            <a:r>
              <a:rPr lang="en-US" dirty="0" smtClean="0"/>
              <a:t>,</a:t>
            </a:r>
          </a:p>
          <a:p>
            <a:r>
              <a:rPr lang="en-US" dirty="0" smtClean="0"/>
              <a:t>We are doing group interviews,</a:t>
            </a:r>
          </a:p>
          <a:p>
            <a:r>
              <a:rPr lang="en-US" dirty="0" smtClean="0"/>
              <a:t>Shadowing</a:t>
            </a:r>
          </a:p>
          <a:p>
            <a:r>
              <a:rPr lang="en-US" dirty="0" smtClean="0"/>
              <a:t>Ongoing synthesis process</a:t>
            </a:r>
          </a:p>
          <a:p>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43</a:t>
            </a:fld>
            <a:endParaRPr lang="en-US"/>
          </a:p>
        </p:txBody>
      </p:sp>
    </p:spTree>
    <p:extLst>
      <p:ext uri="{BB962C8B-B14F-4D97-AF65-F5344CB8AC3E}">
        <p14:creationId xmlns:p14="http://schemas.microsoft.com/office/powerpoint/2010/main" val="15295323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One of the Ethnographic Research activities</a:t>
            </a:r>
            <a:r>
              <a:rPr lang="en-US" baseline="0" dirty="0" smtClean="0"/>
              <a:t> that we do</a:t>
            </a:r>
            <a:endParaRPr lang="en-US" dirty="0" smtClean="0"/>
          </a:p>
          <a:p>
            <a:pPr defTabSz="931774"/>
            <a:endParaRPr lang="en-US" dirty="0" smtClean="0"/>
          </a:p>
          <a:p>
            <a:pPr defTabSz="931774"/>
            <a:r>
              <a:rPr lang="en-US" dirty="0" smtClean="0"/>
              <a:t>We meet our</a:t>
            </a:r>
            <a:r>
              <a:rPr lang="en-US" baseline="0" dirty="0" smtClean="0"/>
              <a:t> interviewees at their place of choosing, their home, favorite café..</a:t>
            </a:r>
          </a:p>
          <a:p>
            <a:pPr defTabSz="931774"/>
            <a:r>
              <a:rPr lang="en-US" baseline="0" dirty="0" smtClean="0"/>
              <a:t>Each interview takes between an 1.5 to 2 hours</a:t>
            </a:r>
          </a:p>
          <a:p>
            <a:pPr defTabSz="931774"/>
            <a:r>
              <a:rPr lang="en-US" baseline="0" dirty="0" smtClean="0"/>
              <a:t>We use our set of questions as a guide line, and we keep changing and reframing them throughout the research</a:t>
            </a:r>
          </a:p>
          <a:p>
            <a:pPr defTabSz="931774"/>
            <a:endParaRPr lang="en-US" baseline="0" dirty="0" smtClean="0"/>
          </a:p>
          <a:p>
            <a:pPr defTabSz="931774"/>
            <a:r>
              <a:rPr lang="en-US" baseline="0" dirty="0" smtClean="0"/>
              <a:t>The woman in the photo (her name is Lea..)  can’t leave her house without help, so this is where she spends most of her time at.</a:t>
            </a:r>
          </a:p>
          <a:p>
            <a:pPr defTabSz="931774"/>
            <a:r>
              <a:rPr lang="en-US" baseline="0" dirty="0" smtClean="0"/>
              <a:t>We learned a lot from looking around the seniors apartments, because Lea has difficulties walking, her living room became the center of her life.</a:t>
            </a:r>
          </a:p>
          <a:p>
            <a:pPr defTabSz="931774"/>
            <a:r>
              <a:rPr lang="en-US" baseline="0" dirty="0" smtClean="0"/>
              <a:t>Sleeps, eats, take medicine, and spend her leisure time there.</a:t>
            </a:r>
          </a:p>
          <a:p>
            <a:pPr algn="r" defTabSz="931774" rtl="1"/>
            <a:endParaRPr lang="en-US" dirty="0" smtClean="0"/>
          </a:p>
          <a:p>
            <a:pPr algn="r" defTabSz="931774" rtl="1"/>
            <a:r>
              <a:rPr lang="he-IL" dirty="0" smtClean="0"/>
              <a:t>תמונות</a:t>
            </a:r>
            <a:r>
              <a:rPr lang="he-IL" baseline="0" dirty="0" smtClean="0"/>
              <a:t> מהראיונות</a:t>
            </a:r>
          </a:p>
          <a:p>
            <a:pPr algn="r" defTabSz="931774" rtl="1"/>
            <a:r>
              <a:rPr lang="he-IL" baseline="0" dirty="0" smtClean="0"/>
              <a:t>עשינו ראיונות של שעה וחצי, התייחסנו אל השאלון כאל מנחה ושינינו אותו ועדיין משנים לאורך המחקר</a:t>
            </a:r>
          </a:p>
          <a:p>
            <a:pPr algn="r" defTabSz="931774" rtl="1">
              <a:defRPr/>
            </a:pPr>
            <a:r>
              <a:rPr lang="en-US" dirty="0"/>
              <a:t>contextual research</a:t>
            </a:r>
          </a:p>
          <a:p>
            <a:pPr algn="r" defTabSz="931774" rtl="1">
              <a:defRPr/>
            </a:pPr>
            <a:endParaRPr lang="en-US" dirty="0"/>
          </a:p>
          <a:p>
            <a:pPr algn="r" defTabSz="931774" rtl="1">
              <a:defRPr/>
            </a:pPr>
            <a:endParaRPr lang="en-US" dirty="0"/>
          </a:p>
          <a:p>
            <a:pPr defTabSz="931774"/>
            <a:r>
              <a:rPr lang="en-US" dirty="0" smtClean="0"/>
              <a:t>The</a:t>
            </a:r>
            <a:r>
              <a:rPr lang="en-US" baseline="0" dirty="0" smtClean="0"/>
              <a:t> tool we are using during the interviews  is an empty schedule to help us gain a deep understanding of how a day in a life looks like.</a:t>
            </a:r>
          </a:p>
          <a:p>
            <a:pPr defTabSz="931774"/>
            <a:r>
              <a:rPr lang="en-US" baseline="0" dirty="0" smtClean="0"/>
              <a:t>We ask the person we are interviewing to tell us what he did yesterday, the day before, and so on..</a:t>
            </a:r>
          </a:p>
          <a:p>
            <a:pPr defTabSz="931774"/>
            <a:r>
              <a:rPr lang="en-US" baseline="0" dirty="0" smtClean="0"/>
              <a:t>We ask what do they love about their schedule, what are the things they would like to change about it, when do they feel lonely and so on..</a:t>
            </a:r>
          </a:p>
          <a:p>
            <a:pPr defTabSz="931774"/>
            <a:endParaRPr lang="en-US" baseline="0" dirty="0" smtClean="0"/>
          </a:p>
          <a:p>
            <a:pPr algn="r" defTabSz="931774" rtl="1"/>
            <a:endParaRPr lang="en-US" dirty="0" smtClean="0"/>
          </a:p>
          <a:p>
            <a:pPr algn="r" defTabSz="931774" rtl="1"/>
            <a:r>
              <a:rPr lang="he-IL" dirty="0" smtClean="0"/>
              <a:t>השתמשנו</a:t>
            </a:r>
            <a:r>
              <a:rPr lang="he-IL" baseline="0" dirty="0" smtClean="0"/>
              <a:t> בלוח שעות ריק כדי להבין לעומק איך האדם נראה היום יום של האדם שראיינו,</a:t>
            </a:r>
            <a:endParaRPr lang="en-US" baseline="0" dirty="0" smtClean="0"/>
          </a:p>
          <a:p>
            <a:pPr algn="r" defTabSz="931774" rtl="1"/>
            <a:r>
              <a:rPr lang="he-IL" baseline="0" dirty="0" smtClean="0"/>
              <a:t>מה הוא עושה בשעות המתות, בזמן שהוא בודד, איזה ערך הוא מקבל מכל פעילות</a:t>
            </a:r>
            <a:endParaRPr lang="en-US" dirty="0" smtClean="0"/>
          </a:p>
          <a:p>
            <a:pPr algn="r" defTabSz="931774" rtl="1">
              <a:defRPr/>
            </a:pPr>
            <a:r>
              <a:rPr lang="en-US" dirty="0"/>
              <a:t> </a:t>
            </a:r>
            <a:endParaRPr lang="en-US" dirty="0" smtClean="0"/>
          </a:p>
          <a:p>
            <a:pPr algn="r" defTabSz="931774" rtl="1"/>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44</a:t>
            </a:fld>
            <a:endParaRPr lang="en-US"/>
          </a:p>
        </p:txBody>
      </p:sp>
    </p:spTree>
    <p:extLst>
      <p:ext uri="{BB962C8B-B14F-4D97-AF65-F5344CB8AC3E}">
        <p14:creationId xmlns:p14="http://schemas.microsoft.com/office/powerpoint/2010/main" val="1703327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rtl="1">
              <a:defRPr/>
            </a:pPr>
            <a:r>
              <a:rPr lang="en-US" dirty="0" smtClean="0"/>
              <a:t>So</a:t>
            </a:r>
            <a:r>
              <a:rPr lang="en-US" baseline="0" dirty="0" smtClean="0"/>
              <a:t> this is our </a:t>
            </a:r>
            <a:r>
              <a:rPr lang="en-US" dirty="0"/>
              <a:t>Ongoing synthesis process</a:t>
            </a:r>
          </a:p>
          <a:p>
            <a:pPr defTabSz="931774" rtl="1"/>
            <a:endParaRPr lang="en-US" baseline="0" dirty="0" smtClean="0"/>
          </a:p>
          <a:p>
            <a:pPr defTabSz="931774" rtl="1"/>
            <a:r>
              <a:rPr lang="en-US" baseline="0" dirty="0" smtClean="0"/>
              <a:t>“War wall” in the office, it’s actually became a war room already.. With the amount of post its we generated.</a:t>
            </a:r>
          </a:p>
          <a:p>
            <a:pPr defTabSz="931774" rtl="1"/>
            <a:r>
              <a:rPr lang="en-US" baseline="0" dirty="0" smtClean="0"/>
              <a:t>We meet twice a week and do the download process for the interviews that were done the week before.</a:t>
            </a:r>
          </a:p>
          <a:p>
            <a:pPr defTabSz="931774" rtl="1"/>
            <a:r>
              <a:rPr lang="en-US" baseline="0" dirty="0" smtClean="0"/>
              <a:t>As part of the download process we look for patterns and relationships, and when we find one we give is a title and define it as a theme  (those are the green post its in the picture)</a:t>
            </a:r>
          </a:p>
          <a:p>
            <a:pPr algn="r" defTabSz="931774" rtl="1"/>
            <a:endParaRPr lang="en-US" dirty="0" smtClean="0"/>
          </a:p>
          <a:p>
            <a:pPr defTabSz="931774">
              <a:defRPr/>
            </a:pPr>
            <a:r>
              <a:rPr lang="en-US" dirty="0"/>
              <a:t>the discussion that occurs during this process is fundamentally more important than the output itself, because the conversation “ fills in the gaps” in the research </a:t>
            </a:r>
            <a:endParaRPr lang="he-IL" dirty="0"/>
          </a:p>
          <a:p>
            <a:pPr defTabSz="931774">
              <a:defRPr/>
            </a:pPr>
            <a:r>
              <a:rPr lang="en-US" dirty="0"/>
              <a:t>interpretations </a:t>
            </a:r>
          </a:p>
          <a:p>
            <a:pPr defTabSz="931774">
              <a:defRPr/>
            </a:pPr>
            <a:endParaRPr lang="en-US" dirty="0"/>
          </a:p>
          <a:p>
            <a:pPr defTabSz="931774">
              <a:defRPr/>
            </a:pPr>
            <a:r>
              <a:rPr lang="en-US" dirty="0"/>
              <a:t>so</a:t>
            </a:r>
            <a:endParaRPr lang="en-US" dirty="0" smtClean="0"/>
          </a:p>
          <a:p>
            <a:pPr algn="r" defTabSz="931774" rtl="1"/>
            <a:endParaRPr lang="en-US" dirty="0" smtClean="0"/>
          </a:p>
          <a:p>
            <a:pPr algn="r" defTabSz="931774" rtl="1"/>
            <a:endParaRPr lang="en-US" dirty="0" smtClean="0"/>
          </a:p>
          <a:p>
            <a:pPr defTabSz="931774"/>
            <a:r>
              <a:rPr lang="he-IL" dirty="0" smtClean="0"/>
              <a:t>תמונה של</a:t>
            </a:r>
            <a:r>
              <a:rPr lang="he-IL" baseline="0" dirty="0" smtClean="0"/>
              <a:t> חדר עם </a:t>
            </a:r>
            <a:r>
              <a:rPr lang="he-IL" baseline="0" dirty="0" err="1" smtClean="0"/>
              <a:t>פוסטאיטים</a:t>
            </a:r>
            <a:r>
              <a:rPr lang="he-IL" baseline="0" dirty="0" smtClean="0"/>
              <a:t> ולספר שנפגשנו פעמיים בשבוע ועבדנו את הראיונות שנעשו באותו שבוע</a:t>
            </a:r>
          </a:p>
          <a:p>
            <a:pPr defTabSz="931774"/>
            <a:r>
              <a:rPr lang="he-IL" baseline="0" dirty="0" smtClean="0"/>
              <a:t>בעיבוד אנחנו מחפשים אחרי דפוסים שחוזרים והקשרים, ואז אנחנו נותנים להם שם ומגדירים אותם כתובנה</a:t>
            </a:r>
          </a:p>
          <a:p>
            <a:pPr algn="r" defTabSz="931774" rtl="1">
              <a:defRPr/>
            </a:pPr>
            <a:endParaRPr lang="he-IL" dirty="0"/>
          </a:p>
          <a:p>
            <a:pPr algn="r" defTabSz="931774" rtl="1">
              <a:defRPr/>
            </a:pPr>
            <a:endParaRPr lang="en-US" dirty="0" smtClean="0"/>
          </a:p>
          <a:p>
            <a:pPr algn="r" defTabSz="931774" rtl="1"/>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45</a:t>
            </a:fld>
            <a:endParaRPr lang="en-US"/>
          </a:p>
        </p:txBody>
      </p:sp>
    </p:spTree>
    <p:extLst>
      <p:ext uri="{BB962C8B-B14F-4D97-AF65-F5344CB8AC3E}">
        <p14:creationId xmlns:p14="http://schemas.microsoft.com/office/powerpoint/2010/main" val="1690891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rtl="1"/>
            <a:r>
              <a:rPr lang="en-US" baseline="0" dirty="0" smtClean="0"/>
              <a:t>Now </a:t>
            </a:r>
            <a:r>
              <a:rPr lang="en-US" baseline="0" dirty="0" err="1" smtClean="0"/>
              <a:t>i</a:t>
            </a:r>
            <a:r>
              <a:rPr lang="en-US" baseline="0" dirty="0" smtClean="0"/>
              <a:t> am going to show An example from our process of forming a theme from different findings</a:t>
            </a:r>
          </a:p>
          <a:p>
            <a:pPr defTabSz="931774" rtl="1"/>
            <a:endParaRPr lang="en-US" baseline="0" dirty="0" smtClean="0"/>
          </a:p>
          <a:p>
            <a:pPr defTabSz="931774" rtl="1"/>
            <a:r>
              <a:rPr lang="en-US" baseline="0" dirty="0" smtClean="0"/>
              <a:t>“the women there look so old, they make me feel old old - like I am waiting to die”</a:t>
            </a:r>
          </a:p>
          <a:p>
            <a:pPr defTabSz="931774" rtl="1"/>
            <a:r>
              <a:rPr lang="en-US" baseline="0" dirty="0" smtClean="0"/>
              <a:t>A 75 years old woman who explained to me why she doesn't go to the to the municipality`s activities for seniors</a:t>
            </a:r>
          </a:p>
          <a:p>
            <a:pPr defTabSz="931774" rtl="1"/>
            <a:endParaRPr lang="en-US" baseline="0" dirty="0" smtClean="0"/>
          </a:p>
          <a:p>
            <a:pPr defTabSz="931774" rtl="1"/>
            <a:r>
              <a:rPr lang="en-US" baseline="0" dirty="0" smtClean="0"/>
              <a:t>We write interesting findings and quotes on post its</a:t>
            </a:r>
          </a:p>
          <a:p>
            <a:pPr defTabSz="931774" rtl="1"/>
            <a:endParaRPr lang="en-US" baseline="0" dirty="0" smtClean="0"/>
          </a:p>
          <a:p>
            <a:pPr defTabSz="931774" rtl="1"/>
            <a:endParaRPr lang="en-US" baseline="0" dirty="0" smtClean="0"/>
          </a:p>
          <a:p>
            <a:pPr defTabSz="931774" rtl="1"/>
            <a:endParaRPr lang="en-US" baseline="0" dirty="0" smtClean="0"/>
          </a:p>
          <a:p>
            <a:pPr defTabSz="931774" rtl="1"/>
            <a:endParaRPr lang="en-US" baseline="0" dirty="0" smtClean="0"/>
          </a:p>
        </p:txBody>
      </p:sp>
      <p:sp>
        <p:nvSpPr>
          <p:cNvPr id="4" name="Slide Number Placeholder 3"/>
          <p:cNvSpPr>
            <a:spLocks noGrp="1"/>
          </p:cNvSpPr>
          <p:nvPr>
            <p:ph type="sldNum" sz="quarter" idx="10"/>
          </p:nvPr>
        </p:nvSpPr>
        <p:spPr/>
        <p:txBody>
          <a:bodyPr/>
          <a:lstStyle/>
          <a:p>
            <a:fld id="{371D2B9F-EDE3-3443-B649-BB2F0EE31048}" type="slidenum">
              <a:rPr lang="en-US" smtClean="0"/>
              <a:t>46</a:t>
            </a:fld>
            <a:endParaRPr lang="en-US"/>
          </a:p>
        </p:txBody>
      </p:sp>
    </p:spTree>
    <p:extLst>
      <p:ext uri="{BB962C8B-B14F-4D97-AF65-F5344CB8AC3E}">
        <p14:creationId xmlns:p14="http://schemas.microsoft.com/office/powerpoint/2010/main" val="19756458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“I don</a:t>
            </a:r>
            <a:r>
              <a:rPr lang="mr-IN" dirty="0" smtClean="0"/>
              <a:t>’</a:t>
            </a:r>
            <a:r>
              <a:rPr lang="en-US" dirty="0" smtClean="0"/>
              <a:t>t want to be with people my age, I don</a:t>
            </a:r>
            <a:r>
              <a:rPr lang="mr-IN" dirty="0" smtClean="0"/>
              <a:t>’</a:t>
            </a:r>
            <a:r>
              <a:rPr lang="en-US" dirty="0" smtClean="0"/>
              <a:t>t need to be</a:t>
            </a:r>
            <a:r>
              <a:rPr lang="en-US" baseline="0" dirty="0" smtClean="0"/>
              <a:t> remained that I am old”</a:t>
            </a:r>
          </a:p>
          <a:p>
            <a:pPr defTabSz="931774"/>
            <a:endParaRPr lang="en-US" baseline="0" dirty="0" smtClean="0"/>
          </a:p>
          <a:p>
            <a:pPr defTabSz="931774"/>
            <a:r>
              <a:rPr lang="en-US" baseline="0" dirty="0" smtClean="0"/>
              <a:t>Another quote that talks about the need to be with younger people</a:t>
            </a: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47</a:t>
            </a:fld>
            <a:endParaRPr lang="en-US"/>
          </a:p>
        </p:txBody>
      </p:sp>
    </p:spTree>
    <p:extLst>
      <p:ext uri="{BB962C8B-B14F-4D97-AF65-F5344CB8AC3E}">
        <p14:creationId xmlns:p14="http://schemas.microsoft.com/office/powerpoint/2010/main" val="18074919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 I</a:t>
            </a:r>
            <a:r>
              <a:rPr lang="en-US" baseline="0" dirty="0" smtClean="0"/>
              <a:t> have a problem, I cant be with older woman, I connect better with young ones”</a:t>
            </a:r>
          </a:p>
          <a:p>
            <a:pPr defTabSz="931774"/>
            <a:r>
              <a:rPr lang="en-US" baseline="0" dirty="0" smtClean="0"/>
              <a:t>A 86 years old woman who told me about her swimming class, when she told me that I imagined her socializing with young woman around my age,</a:t>
            </a:r>
          </a:p>
          <a:p>
            <a:pPr defTabSz="931774"/>
            <a:r>
              <a:rPr lang="en-US" baseline="0" dirty="0" smtClean="0"/>
              <a:t>When I asked her about it she told me “no no’ I am talking about women who are 70, 72”</a:t>
            </a:r>
          </a:p>
          <a:p>
            <a:pPr defTabSz="931774"/>
            <a:endParaRPr lang="en-US" baseline="0" dirty="0" smtClean="0"/>
          </a:p>
          <a:p>
            <a:pPr defTabSz="931774"/>
            <a:r>
              <a:rPr lang="en-US" baseline="0" dirty="0" smtClean="0"/>
              <a:t>At this point we identify those findings as a pattern</a:t>
            </a: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48</a:t>
            </a:fld>
            <a:endParaRPr lang="en-US"/>
          </a:p>
        </p:txBody>
      </p:sp>
    </p:spTree>
    <p:extLst>
      <p:ext uri="{BB962C8B-B14F-4D97-AF65-F5344CB8AC3E}">
        <p14:creationId xmlns:p14="http://schemas.microsoft.com/office/powerpoint/2010/main" val="5160761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And then we give it a tile that define</a:t>
            </a:r>
            <a:r>
              <a:rPr lang="en-US" baseline="0" dirty="0" smtClean="0"/>
              <a:t> the theme we put together.</a:t>
            </a:r>
          </a:p>
          <a:p>
            <a:pPr defTabSz="931774"/>
            <a:r>
              <a:rPr lang="en-US" baseline="0" dirty="0" smtClean="0"/>
              <a:t>This is usually a long discussion.. The title`s purpose is to capture the essence of the theme and to get to that essence takes time</a:t>
            </a:r>
          </a:p>
          <a:p>
            <a:pPr defTabSz="931774"/>
            <a:endParaRPr lang="en-US" baseline="0" dirty="0" smtClean="0"/>
          </a:p>
          <a:p>
            <a:pPr defTabSz="931774"/>
            <a:r>
              <a:rPr lang="en-US" baseline="0" dirty="0" smtClean="0"/>
              <a:t>so after a long discussion we got to the conclusion that  The title is “Youth is infectious” </a:t>
            </a: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49</a:t>
            </a:fld>
            <a:endParaRPr lang="en-US"/>
          </a:p>
        </p:txBody>
      </p:sp>
    </p:spTree>
    <p:extLst>
      <p:ext uri="{BB962C8B-B14F-4D97-AF65-F5344CB8AC3E}">
        <p14:creationId xmlns:p14="http://schemas.microsoft.com/office/powerpoint/2010/main" val="8933073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We</a:t>
            </a:r>
            <a:r>
              <a:rPr lang="en-US" baseline="0" dirty="0" smtClean="0"/>
              <a:t> keep adding more findings to the theme - </a:t>
            </a:r>
          </a:p>
          <a:p>
            <a:pPr defTabSz="931774"/>
            <a:endParaRPr lang="en-US" baseline="0" dirty="0" smtClean="0"/>
          </a:p>
          <a:p>
            <a:pPr defTabSz="931774"/>
            <a:r>
              <a:rPr lang="en-US" baseline="0" dirty="0" smtClean="0"/>
              <a:t>“in young peoples places you feel how irrelevant you are”</a:t>
            </a:r>
          </a:p>
          <a:p>
            <a:pPr defTabSz="931774"/>
            <a:endParaRPr lang="en-US" baseline="0" dirty="0" smtClean="0"/>
          </a:p>
          <a:p>
            <a:pPr defTabSz="931774"/>
            <a:r>
              <a:rPr lang="en-US" baseline="0" dirty="0" smtClean="0"/>
              <a:t>“90% of the people at the gym are young - what can we talk about? I am invisible to them”</a:t>
            </a:r>
          </a:p>
          <a:p>
            <a:pPr defTabSz="931774"/>
            <a:endParaRPr lang="en-US" baseline="0" dirty="0" smtClean="0"/>
          </a:p>
          <a:p>
            <a:pPr defTabSz="931774"/>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50</a:t>
            </a:fld>
            <a:endParaRPr lang="en-US"/>
          </a:p>
        </p:txBody>
      </p:sp>
    </p:spTree>
    <p:extLst>
      <p:ext uri="{BB962C8B-B14F-4D97-AF65-F5344CB8AC3E}">
        <p14:creationId xmlns:p14="http://schemas.microsoft.com/office/powerpoint/2010/main" val="15863374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This new information is slightly different and</a:t>
            </a:r>
            <a:r>
              <a:rPr lang="en-US" baseline="0" dirty="0" smtClean="0"/>
              <a:t> adds another layer to the theme-</a:t>
            </a:r>
          </a:p>
          <a:p>
            <a:pPr defTabSz="931774"/>
            <a:r>
              <a:rPr lang="en-US" baseline="0" dirty="0" smtClean="0"/>
              <a:t>So we learned that youth is infectious, but to an extent - when the age gap is too wide, the interaction can be frustrating, having a negative effect on the seniors</a:t>
            </a:r>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51</a:t>
            </a:fld>
            <a:endParaRPr lang="en-US"/>
          </a:p>
        </p:txBody>
      </p:sp>
    </p:spTree>
    <p:extLst>
      <p:ext uri="{BB962C8B-B14F-4D97-AF65-F5344CB8AC3E}">
        <p14:creationId xmlns:p14="http://schemas.microsoft.com/office/powerpoint/2010/main" val="228261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pPr defTabSz="931774">
              <a:defRPr/>
            </a:pPr>
            <a:r>
              <a:rPr lang="en-US" baseline="0" dirty="0" smtClean="0"/>
              <a:t>During synthesis, we get to spend time with multiple sources of data. Quant and </a:t>
            </a:r>
            <a:r>
              <a:rPr lang="en-US" baseline="0" dirty="0" err="1" smtClean="0"/>
              <a:t>Qual</a:t>
            </a:r>
            <a:r>
              <a:rPr lang="en-US" baseline="0" dirty="0" smtClean="0"/>
              <a:t> and anything else you’ve collected.</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a:t>
            </a:fld>
            <a:endParaRPr lang="en-US"/>
          </a:p>
        </p:txBody>
      </p:sp>
    </p:spTree>
    <p:extLst>
      <p:ext uri="{BB962C8B-B14F-4D97-AF65-F5344CB8AC3E}">
        <p14:creationId xmlns:p14="http://schemas.microsoft.com/office/powerpoint/2010/main" val="12392460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baseline="0" dirty="0" smtClean="0"/>
              <a:t>So we keep developing and create depth to the theme with new findings from the field </a:t>
            </a:r>
          </a:p>
          <a:p>
            <a:pPr defTabSz="931774"/>
            <a:endParaRPr lang="en-US" baseline="0" dirty="0" smtClean="0"/>
          </a:p>
          <a:p>
            <a:pPr defTabSz="931774"/>
            <a:endParaRPr lang="en-US" baseline="0" dirty="0" smtClean="0"/>
          </a:p>
          <a:p>
            <a:pPr defTabSz="931774"/>
            <a:r>
              <a:rPr lang="en-US" baseline="0" dirty="0" smtClean="0"/>
              <a:t>‘I retired at the age of 75 and began lecturing. I am 85 years old, I </a:t>
            </a:r>
            <a:r>
              <a:rPr lang="en-US" b="1" baseline="0" dirty="0" smtClean="0"/>
              <a:t>need</a:t>
            </a:r>
            <a:r>
              <a:rPr lang="en-US" baseline="0" dirty="0" smtClean="0"/>
              <a:t> the lectures. They keep me young and fresh.</a:t>
            </a:r>
          </a:p>
          <a:p>
            <a:pPr defTabSz="931774"/>
            <a:r>
              <a:rPr lang="en-US" baseline="0" dirty="0" smtClean="0"/>
              <a:t>I love the interactions with the young audience”</a:t>
            </a:r>
          </a:p>
          <a:p>
            <a:pPr defTabSz="931774"/>
            <a:endParaRPr lang="en-US" baseline="0" dirty="0" smtClean="0"/>
          </a:p>
          <a:p>
            <a:pPr defTabSz="931774"/>
            <a:r>
              <a:rPr lang="en-US" baseline="0" dirty="0" smtClean="0"/>
              <a:t>From that interview we learned that when the interaction with much younger people is structured, when the senior has a role in it (like a mentor or a consoler) the effect is empowering and positive, un like the unstructured interactions like the gym we mentioned before.</a:t>
            </a:r>
          </a:p>
          <a:p>
            <a:pPr defTabSz="931774"/>
            <a:endParaRPr lang="en-US" baseline="0" dirty="0" smtClean="0"/>
          </a:p>
          <a:p>
            <a:pPr defTabSz="931774"/>
            <a:endParaRPr lang="en-US" baseline="0" dirty="0" smtClean="0"/>
          </a:p>
          <a:p>
            <a:pPr algn="r" defTabSz="931774" rtl="1"/>
            <a:endParaRPr lang="en-US" baseline="0" dirty="0" smtClean="0"/>
          </a:p>
          <a:p>
            <a:pPr algn="r" defTabSz="931774" rtl="1"/>
            <a:endParaRPr lang="he-IL" baseline="0" dirty="0" smtClean="0"/>
          </a:p>
          <a:p>
            <a:pPr algn="r" defTabSz="931774" rtl="1"/>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52</a:t>
            </a:fld>
            <a:endParaRPr lang="en-US"/>
          </a:p>
        </p:txBody>
      </p:sp>
    </p:spTree>
    <p:extLst>
      <p:ext uri="{BB962C8B-B14F-4D97-AF65-F5344CB8AC3E}">
        <p14:creationId xmlns:p14="http://schemas.microsoft.com/office/powerpoint/2010/main" val="281549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As</a:t>
            </a:r>
            <a:r>
              <a:rPr lang="en-US" baseline="0" dirty="0" smtClean="0"/>
              <a:t> you can see the process is </a:t>
            </a:r>
            <a:r>
              <a:rPr lang="en-US" baseline="0" dirty="0" err="1" smtClean="0"/>
              <a:t>dynemic</a:t>
            </a:r>
            <a:r>
              <a:rPr lang="en-US" baseline="0" dirty="0" smtClean="0"/>
              <a:t> and changing all the time,</a:t>
            </a:r>
          </a:p>
          <a:p>
            <a:pPr defTabSz="931774"/>
            <a:r>
              <a:rPr lang="en-US" baseline="0" dirty="0" smtClean="0"/>
              <a:t>Post its are moving, themes are being reframed..</a:t>
            </a:r>
          </a:p>
          <a:p>
            <a:pPr defTabSz="931774"/>
            <a:r>
              <a:rPr lang="en-US" baseline="0" dirty="0" smtClean="0"/>
              <a:t>And we are looking forward to see the end results of this research</a:t>
            </a:r>
          </a:p>
          <a:p>
            <a:pPr defTabSz="931774"/>
            <a:endParaRPr lang="en-US" baseline="0" dirty="0" smtClean="0"/>
          </a:p>
          <a:p>
            <a:pPr defTabSz="931774"/>
            <a:r>
              <a:rPr lang="en-US" baseline="0" dirty="0" smtClean="0"/>
              <a:t>[ new slide : we like to have catchy </a:t>
            </a:r>
            <a:r>
              <a:rPr lang="en-US" baseline="0" dirty="0" err="1" smtClean="0"/>
              <a:t>titles.and</a:t>
            </a:r>
            <a:r>
              <a:rPr lang="en-US" baseline="0" dirty="0" smtClean="0"/>
              <a:t> like to iterate at this part. How would you rephrase this title ] </a:t>
            </a:r>
          </a:p>
          <a:p>
            <a:pPr defTabSz="931774"/>
            <a:endParaRPr lang="en-US" baseline="0" dirty="0" smtClean="0"/>
          </a:p>
          <a:p>
            <a:pPr algn="r" defTabSz="931774" rtl="1"/>
            <a:r>
              <a:rPr lang="he-IL" baseline="0" dirty="0" smtClean="0"/>
              <a:t>בסוף בוחרים להציג את התובנות שעוזרות לנו לספר את הסיפור שאנחנו רוצים לספר, לא כל מה שנמצא על הקיר מגיע לבעלי </a:t>
            </a:r>
            <a:r>
              <a:rPr lang="he-IL" baseline="0" dirty="0" err="1" smtClean="0"/>
              <a:t>העיניין</a:t>
            </a:r>
            <a:r>
              <a:rPr lang="he-IL" baseline="0" dirty="0" smtClean="0"/>
              <a:t>. תוך כדי הדיון אנחנו מנסחים את </a:t>
            </a:r>
            <a:r>
              <a:rPr lang="he-IL" baseline="0" dirty="0" err="1" smtClean="0"/>
              <a:t>איזורי</a:t>
            </a:r>
            <a:r>
              <a:rPr lang="he-IL" baseline="0" dirty="0" smtClean="0"/>
              <a:t> ההזדמנות</a:t>
            </a:r>
          </a:p>
          <a:p>
            <a:pPr algn="r" defTabSz="931774" rtl="1"/>
            <a:r>
              <a:rPr lang="he-IL" baseline="0" dirty="0" smtClean="0"/>
              <a:t>תהליך של שיוף וחידוד, ניסוח </a:t>
            </a:r>
            <a:r>
              <a:rPr lang="he-IL" baseline="0" dirty="0" err="1" smtClean="0"/>
              <a:t>מדוייק</a:t>
            </a:r>
            <a:r>
              <a:rPr lang="he-IL" baseline="0" dirty="0" smtClean="0"/>
              <a:t> של תובנה.</a:t>
            </a:r>
          </a:p>
          <a:p>
            <a:pPr defTabSz="931774"/>
            <a:endParaRPr lang="en-US" dirty="0" smtClean="0"/>
          </a:p>
          <a:p>
            <a:pPr algn="r" defTabSz="931774" rtl="1"/>
            <a:endParaRPr lang="en-US" dirty="0" smtClean="0"/>
          </a:p>
          <a:p>
            <a:pPr algn="r" defTabSz="931774" rtl="1">
              <a:defRPr/>
            </a:pPr>
            <a:endParaRPr lang="he-IL" dirty="0"/>
          </a:p>
          <a:p>
            <a:pPr algn="r" defTabSz="931774" rtl="1">
              <a:defRPr/>
            </a:pPr>
            <a:endParaRPr lang="en-US" dirty="0" smtClean="0"/>
          </a:p>
          <a:p>
            <a:pPr algn="r" defTabSz="931774" rtl="1"/>
            <a:endParaRPr lang="en-US" dirty="0"/>
          </a:p>
        </p:txBody>
      </p:sp>
      <p:sp>
        <p:nvSpPr>
          <p:cNvPr id="4" name="Slide Number Placeholder 3"/>
          <p:cNvSpPr>
            <a:spLocks noGrp="1"/>
          </p:cNvSpPr>
          <p:nvPr>
            <p:ph type="sldNum" sz="quarter" idx="10"/>
          </p:nvPr>
        </p:nvSpPr>
        <p:spPr/>
        <p:txBody>
          <a:bodyPr/>
          <a:lstStyle/>
          <a:p>
            <a:fld id="{371D2B9F-EDE3-3443-B649-BB2F0EE31048}" type="slidenum">
              <a:rPr lang="en-US" smtClean="0"/>
              <a:t>53</a:t>
            </a:fld>
            <a:endParaRPr lang="en-US"/>
          </a:p>
        </p:txBody>
      </p:sp>
    </p:spTree>
    <p:extLst>
      <p:ext uri="{BB962C8B-B14F-4D97-AF65-F5344CB8AC3E}">
        <p14:creationId xmlns:p14="http://schemas.microsoft.com/office/powerpoint/2010/main" val="2237373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a:t>
            </a:r>
            <a:r>
              <a:rPr lang="en-US" b="1" baseline="0" dirty="0" smtClean="0"/>
              <a:t> - 10min total</a:t>
            </a:r>
            <a:endParaRPr lang="en-US" b="1" dirty="0" smtClean="0"/>
          </a:p>
          <a:p>
            <a:pPr defTabSz="931774">
              <a:defRPr/>
            </a:pPr>
            <a:endParaRPr lang="en-US" dirty="0" smtClean="0"/>
          </a:p>
          <a:p>
            <a:pPr defTabSz="931774">
              <a:defRPr/>
            </a:pPr>
            <a:r>
              <a:rPr lang="en-US" dirty="0" smtClean="0"/>
              <a:t>Why does</a:t>
            </a:r>
            <a:r>
              <a:rPr lang="en-US" baseline="0" dirty="0" smtClean="0"/>
              <a:t> this pattern even exist? </a:t>
            </a:r>
            <a:br>
              <a:rPr lang="en-US" baseline="0" dirty="0" smtClean="0"/>
            </a:br>
            <a:r>
              <a:rPr lang="en-US" baseline="0" dirty="0" smtClean="0"/>
              <a:t>What is causing it to exist? </a:t>
            </a:r>
            <a:br>
              <a:rPr lang="en-US" baseline="0" dirty="0" smtClean="0"/>
            </a:br>
            <a:r>
              <a:rPr lang="en-US" dirty="0" smtClean="0"/>
              <a:t>Why should we care about it?</a:t>
            </a:r>
            <a:r>
              <a:rPr lang="en-US" baseline="0" dirty="0" smtClean="0"/>
              <a:t> </a:t>
            </a:r>
            <a:br>
              <a:rPr lang="en-US" baseline="0" dirty="0" smtClean="0"/>
            </a:br>
            <a:r>
              <a:rPr lang="en-US" baseline="0" dirty="0" smtClean="0"/>
              <a:t>Why should the city care? </a:t>
            </a:r>
          </a:p>
          <a:p>
            <a:pPr defTabSz="931774">
              <a:defRPr/>
            </a:pPr>
            <a:endParaRPr lang="en-US" baseline="0" dirty="0" smtClean="0"/>
          </a:p>
          <a:p>
            <a:pPr defTabSz="931774">
              <a:defRPr/>
            </a:pPr>
            <a:endParaRPr lang="en-US" baseline="0" dirty="0" smtClean="0"/>
          </a:p>
          <a:p>
            <a:pPr defTabSz="931774">
              <a:defRPr/>
            </a:pPr>
            <a:r>
              <a:rPr lang="en-US" baseline="0" dirty="0" smtClean="0"/>
              <a:t>We need to challenge ourselves at this stage to find the answers that aren’t in the data </a:t>
            </a:r>
            <a:r>
              <a:rPr lang="mr-IN" baseline="0" dirty="0" smtClean="0"/>
              <a:t>–</a:t>
            </a:r>
            <a:r>
              <a:rPr lang="en-US" baseline="0" dirty="0" smtClean="0"/>
              <a:t> the answers are within you.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54</a:t>
            </a:fld>
            <a:endParaRPr lang="en-US"/>
          </a:p>
        </p:txBody>
      </p:sp>
    </p:spTree>
    <p:extLst>
      <p:ext uri="{BB962C8B-B14F-4D97-AF65-F5344CB8AC3E}">
        <p14:creationId xmlns:p14="http://schemas.microsoft.com/office/powerpoint/2010/main" val="20623714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ANDRE</a:t>
            </a:r>
          </a:p>
          <a:p>
            <a:pPr defTabSz="931774">
              <a:defRPr/>
            </a:pPr>
            <a:endParaRPr lang="en-US" dirty="0"/>
          </a:p>
          <a:p>
            <a:pPr defTabSz="931774">
              <a:defRPr/>
            </a:pPr>
            <a:r>
              <a:rPr lang="en-US" dirty="0"/>
              <a:t>Insights are subjective but are always backed up with data </a:t>
            </a:r>
            <a:r>
              <a:rPr lang="mr-IN" dirty="0"/>
              <a:t>–</a:t>
            </a:r>
            <a:r>
              <a:rPr lang="en-US" dirty="0"/>
              <a:t> this helps keep you ”in check”</a:t>
            </a:r>
          </a:p>
          <a:p>
            <a:endParaRPr lang="en-US" dirty="0"/>
          </a:p>
          <a:p>
            <a:r>
              <a:rPr lang="en-US" dirty="0"/>
              <a:t>Insights are best when they are:</a:t>
            </a:r>
          </a:p>
          <a:p>
            <a:r>
              <a:rPr lang="en-US" b="1" dirty="0"/>
              <a:t>- Descriptive and independently meaningful</a:t>
            </a:r>
            <a:endParaRPr lang="en-US" dirty="0"/>
          </a:p>
          <a:p>
            <a:r>
              <a:rPr lang="en-US" dirty="0"/>
              <a:t>Insights should clearly describe an issue and its connection to the larger overall problem. They should be</a:t>
            </a:r>
          </a:p>
          <a:p>
            <a:r>
              <a:rPr lang="en-US" dirty="0"/>
              <a:t>complete enough to stand on their own and be meaningful to someone unfamiliar with the problem or process you are working on.</a:t>
            </a:r>
          </a:p>
          <a:p>
            <a:r>
              <a:rPr lang="en-US" dirty="0"/>
              <a:t>- </a:t>
            </a:r>
            <a:r>
              <a:rPr lang="en-US" b="1" dirty="0"/>
              <a:t>Distinct</a:t>
            </a:r>
            <a:endParaRPr lang="en-US" dirty="0"/>
          </a:p>
          <a:p>
            <a:r>
              <a:rPr lang="en-US" dirty="0"/>
              <a:t>Each insight should describe a unique aspect of the problem, distinct from your other insights.</a:t>
            </a:r>
          </a:p>
          <a:p>
            <a:r>
              <a:rPr lang="en-US" b="1" dirty="0"/>
              <a:t>- Supported by evidence</a:t>
            </a:r>
            <a:endParaRPr lang="en-US" dirty="0"/>
          </a:p>
          <a:p>
            <a:r>
              <a:rPr lang="en-US" dirty="0"/>
              <a:t>Insights should be supported by specific qualitative and quantitative data that provide evidence and add to the audience’s understanding of the issue being raised.</a:t>
            </a:r>
          </a:p>
          <a:p>
            <a:r>
              <a:rPr lang="en-US" b="1" dirty="0"/>
              <a:t>- Provocative</a:t>
            </a:r>
            <a:endParaRPr lang="en-US" dirty="0"/>
          </a:p>
          <a:p>
            <a:r>
              <a:rPr lang="en-US" dirty="0"/>
              <a:t>Insights are best when worded in a way that provokes people to take action and question their current understanding of the space.</a:t>
            </a:r>
          </a:p>
          <a:p>
            <a:endParaRPr lang="en-US" dirty="0"/>
          </a:p>
          <a:p>
            <a:r>
              <a:rPr lang="en-US" b="1" dirty="0"/>
              <a:t>So</a:t>
            </a:r>
            <a:r>
              <a:rPr lang="mr-IN" b="1" dirty="0"/>
              <a:t>…</a:t>
            </a:r>
            <a:r>
              <a:rPr lang="en-US" b="1" dirty="0"/>
              <a:t> Let’s try to answer our why question : </a:t>
            </a:r>
          </a:p>
          <a:p>
            <a:pPr defTabSz="931774">
              <a:defRPr/>
            </a:pPr>
            <a:r>
              <a:rPr lang="en-US" dirty="0">
                <a:solidFill>
                  <a:schemeClr val="bg1"/>
                </a:solidFill>
                <a:latin typeface="Open Sans" charset="0"/>
                <a:ea typeface="Open Sans" charset="0"/>
                <a:cs typeface="Open Sans" charset="0"/>
              </a:rPr>
              <a:t>Why do entrepreneurs of color avoid institutions, products, and programs that are designed to help them succeed? </a:t>
            </a:r>
          </a:p>
          <a:p>
            <a:endParaRPr lang="en-US" dirty="0"/>
          </a:p>
          <a:p>
            <a:pPr marL="174708" indent="-174708" fontAlgn="base">
              <a:buFont typeface="Arial" charset="0"/>
              <a:buChar char="•"/>
            </a:pPr>
            <a:endParaRPr lang="en-US" sz="1000" dirty="0"/>
          </a:p>
        </p:txBody>
      </p:sp>
      <p:sp>
        <p:nvSpPr>
          <p:cNvPr id="4" name="Slide Number Placeholder 3"/>
          <p:cNvSpPr>
            <a:spLocks noGrp="1"/>
          </p:cNvSpPr>
          <p:nvPr>
            <p:ph type="sldNum" sz="quarter" idx="10"/>
          </p:nvPr>
        </p:nvSpPr>
        <p:spPr/>
        <p:txBody>
          <a:bodyPr/>
          <a:lstStyle/>
          <a:p>
            <a:fld id="{80A5F7ED-EDC6-BB42-8EC4-91FE066D1AA9}" type="slidenum">
              <a:rPr lang="en-US" smtClean="0"/>
              <a:t>55</a:t>
            </a:fld>
            <a:endParaRPr lang="en-US"/>
          </a:p>
        </p:txBody>
      </p:sp>
    </p:spTree>
    <p:extLst>
      <p:ext uri="{BB962C8B-B14F-4D97-AF65-F5344CB8AC3E}">
        <p14:creationId xmlns:p14="http://schemas.microsoft.com/office/powerpoint/2010/main" val="6647111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941" defTabSz="931774">
              <a:spcAft>
                <a:spcPts val="1223"/>
              </a:spcAft>
              <a:defRPr/>
            </a:pPr>
            <a:r>
              <a:rPr lang="en-US" b="1" dirty="0" smtClean="0"/>
              <a:t>ANDRE</a:t>
            </a: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marL="12941">
              <a:spcAft>
                <a:spcPts val="1223"/>
              </a:spcAft>
            </a:pPr>
            <a:r>
              <a:rPr lang="en-US" kern="0" dirty="0">
                <a:solidFill>
                  <a:schemeClr val="tx1">
                    <a:lumMod val="85000"/>
                    <a:lumOff val="15000"/>
                  </a:schemeClr>
                </a:solidFill>
                <a:latin typeface="Open Sans Regular" charset="0"/>
                <a:ea typeface="Open Sans Regular" charset="0"/>
                <a:cs typeface="Open Sans Regular" charset="0"/>
              </a:rPr>
              <a:t>Concisely describes the problem and its implications. It’s provocative in the sense that it is tell us, ~ Entrepreneurs of color are likely to not trust any of our initiatives. They won’t think we are genuinely truing to help them.</a:t>
            </a:r>
          </a:p>
        </p:txBody>
      </p:sp>
      <p:sp>
        <p:nvSpPr>
          <p:cNvPr id="4" name="Slide Number Placeholder 3"/>
          <p:cNvSpPr>
            <a:spLocks noGrp="1"/>
          </p:cNvSpPr>
          <p:nvPr>
            <p:ph type="sldNum" sz="quarter" idx="10"/>
          </p:nvPr>
        </p:nvSpPr>
        <p:spPr/>
        <p:txBody>
          <a:bodyPr/>
          <a:lstStyle/>
          <a:p>
            <a:fld id="{80A5F7ED-EDC6-BB42-8EC4-91FE066D1AA9}" type="slidenum">
              <a:rPr lang="en-US" smtClean="0"/>
              <a:t>56</a:t>
            </a:fld>
            <a:endParaRPr lang="en-US"/>
          </a:p>
        </p:txBody>
      </p:sp>
    </p:spTree>
    <p:extLst>
      <p:ext uri="{BB962C8B-B14F-4D97-AF65-F5344CB8AC3E}">
        <p14:creationId xmlns:p14="http://schemas.microsoft.com/office/powerpoint/2010/main" val="14233668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a:t>
            </a:r>
            <a:r>
              <a:rPr lang="en-US" b="1" baseline="0" dirty="0" smtClean="0"/>
              <a:t> - 10min total</a:t>
            </a:r>
            <a:endParaRPr lang="en-US" b="1" dirty="0" smtClean="0"/>
          </a:p>
          <a:p>
            <a:pPr defTabSz="931774">
              <a:defRPr/>
            </a:pPr>
            <a:endParaRPr lang="en-US" dirty="0" smtClean="0"/>
          </a:p>
          <a:p>
            <a:pPr defTabSz="931774">
              <a:defRPr/>
            </a:pPr>
            <a:r>
              <a:rPr lang="en-US" dirty="0" smtClean="0"/>
              <a:t>Why does</a:t>
            </a:r>
            <a:r>
              <a:rPr lang="en-US" baseline="0" dirty="0" smtClean="0"/>
              <a:t> this pattern even exist? </a:t>
            </a:r>
            <a:br>
              <a:rPr lang="en-US" baseline="0" dirty="0" smtClean="0"/>
            </a:br>
            <a:r>
              <a:rPr lang="en-US" baseline="0" dirty="0" smtClean="0"/>
              <a:t>What is causing it to exist? </a:t>
            </a:r>
            <a:br>
              <a:rPr lang="en-US" baseline="0" dirty="0" smtClean="0"/>
            </a:br>
            <a:r>
              <a:rPr lang="en-US" dirty="0" smtClean="0"/>
              <a:t>Why should we care about it?</a:t>
            </a:r>
            <a:r>
              <a:rPr lang="en-US" baseline="0" dirty="0" smtClean="0"/>
              <a:t> </a:t>
            </a:r>
            <a:br>
              <a:rPr lang="en-US" baseline="0" dirty="0" smtClean="0"/>
            </a:br>
            <a:r>
              <a:rPr lang="en-US" baseline="0" dirty="0" smtClean="0"/>
              <a:t>Why should the city care? </a:t>
            </a:r>
          </a:p>
          <a:p>
            <a:pPr defTabSz="931774">
              <a:defRPr/>
            </a:pPr>
            <a:endParaRPr lang="en-US" baseline="0" dirty="0" smtClean="0"/>
          </a:p>
          <a:p>
            <a:pPr defTabSz="931774">
              <a:defRPr/>
            </a:pPr>
            <a:endParaRPr lang="en-US" baseline="0" dirty="0" smtClean="0"/>
          </a:p>
          <a:p>
            <a:pPr defTabSz="931774">
              <a:defRPr/>
            </a:pPr>
            <a:r>
              <a:rPr lang="en-US" baseline="0" dirty="0" smtClean="0"/>
              <a:t>We need to challenge ourselves at this stage to find the answers that aren’t in the data </a:t>
            </a:r>
            <a:r>
              <a:rPr lang="mr-IN" baseline="0" dirty="0" smtClean="0"/>
              <a:t>–</a:t>
            </a:r>
            <a:r>
              <a:rPr lang="en-US" baseline="0" dirty="0" smtClean="0"/>
              <a:t> the answers are within you.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57</a:t>
            </a:fld>
            <a:endParaRPr lang="en-US"/>
          </a:p>
        </p:txBody>
      </p:sp>
    </p:spTree>
    <p:extLst>
      <p:ext uri="{BB962C8B-B14F-4D97-AF65-F5344CB8AC3E}">
        <p14:creationId xmlns:p14="http://schemas.microsoft.com/office/powerpoint/2010/main" val="16020685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ANDRE</a:t>
            </a:r>
          </a:p>
          <a:p>
            <a:pPr defTabSz="931774">
              <a:defRPr/>
            </a:pPr>
            <a:endParaRPr lang="en-US" dirty="0"/>
          </a:p>
          <a:p>
            <a:pPr defTabSz="931774">
              <a:defRPr/>
            </a:pPr>
            <a:r>
              <a:rPr lang="en-US" dirty="0"/>
              <a:t>Insights are subjective but are always backed up with data </a:t>
            </a:r>
            <a:r>
              <a:rPr lang="mr-IN" dirty="0"/>
              <a:t>–</a:t>
            </a:r>
            <a:r>
              <a:rPr lang="en-US" dirty="0"/>
              <a:t> this helps keep you ”in check”</a:t>
            </a:r>
          </a:p>
          <a:p>
            <a:endParaRPr lang="en-US" dirty="0"/>
          </a:p>
          <a:p>
            <a:r>
              <a:rPr lang="en-US" dirty="0"/>
              <a:t>Insights are best when they are:</a:t>
            </a:r>
          </a:p>
          <a:p>
            <a:r>
              <a:rPr lang="en-US" b="1" dirty="0"/>
              <a:t>- Descriptive and independently meaningful</a:t>
            </a:r>
            <a:endParaRPr lang="en-US" dirty="0"/>
          </a:p>
          <a:p>
            <a:r>
              <a:rPr lang="en-US" dirty="0"/>
              <a:t>Insights should clearly describe an issue and its connection to the larger overall problem. They should be</a:t>
            </a:r>
          </a:p>
          <a:p>
            <a:r>
              <a:rPr lang="en-US" dirty="0"/>
              <a:t>complete enough to stand on their own and be meaningful to someone unfamiliar with the problem or process you are working on.</a:t>
            </a:r>
          </a:p>
          <a:p>
            <a:r>
              <a:rPr lang="en-US" dirty="0"/>
              <a:t>- </a:t>
            </a:r>
            <a:r>
              <a:rPr lang="en-US" b="1" dirty="0"/>
              <a:t>Distinct</a:t>
            </a:r>
            <a:endParaRPr lang="en-US" dirty="0"/>
          </a:p>
          <a:p>
            <a:r>
              <a:rPr lang="en-US" dirty="0"/>
              <a:t>Each insight should describe a unique aspect of the problem, distinct from your other insights.</a:t>
            </a:r>
          </a:p>
          <a:p>
            <a:r>
              <a:rPr lang="en-US" b="1" dirty="0"/>
              <a:t>- Supported by evidence</a:t>
            </a:r>
            <a:endParaRPr lang="en-US" dirty="0"/>
          </a:p>
          <a:p>
            <a:r>
              <a:rPr lang="en-US" dirty="0"/>
              <a:t>Insights should be supported by specific qualitative and quantitative data that provide evidence and add to the audience’s understanding of the issue being raised.</a:t>
            </a:r>
          </a:p>
          <a:p>
            <a:r>
              <a:rPr lang="en-US" b="1" dirty="0"/>
              <a:t>- Provocative</a:t>
            </a:r>
            <a:endParaRPr lang="en-US" dirty="0"/>
          </a:p>
          <a:p>
            <a:r>
              <a:rPr lang="en-US" dirty="0"/>
              <a:t>Insights are best when worded in a way that provokes people to take action and question their current understanding of the space.</a:t>
            </a:r>
          </a:p>
          <a:p>
            <a:endParaRPr lang="en-US" dirty="0"/>
          </a:p>
          <a:p>
            <a:r>
              <a:rPr lang="en-US" b="1" dirty="0"/>
              <a:t>So</a:t>
            </a:r>
            <a:r>
              <a:rPr lang="mr-IN" b="1" dirty="0"/>
              <a:t>…</a:t>
            </a:r>
            <a:r>
              <a:rPr lang="en-US" b="1" dirty="0"/>
              <a:t> Let’s try to answer our why question : </a:t>
            </a:r>
          </a:p>
          <a:p>
            <a:pPr defTabSz="931774">
              <a:defRPr/>
            </a:pPr>
            <a:r>
              <a:rPr lang="en-US" dirty="0">
                <a:solidFill>
                  <a:schemeClr val="bg1"/>
                </a:solidFill>
                <a:latin typeface="Open Sans" charset="0"/>
                <a:ea typeface="Open Sans" charset="0"/>
                <a:cs typeface="Open Sans" charset="0"/>
              </a:rPr>
              <a:t>Why do entrepreneurs of color avoid institutions, products, and programs that are designed to help them succeed? </a:t>
            </a:r>
          </a:p>
          <a:p>
            <a:endParaRPr lang="en-US" dirty="0"/>
          </a:p>
          <a:p>
            <a:pPr marL="174708" indent="-174708" fontAlgn="base">
              <a:buFont typeface="Arial" charset="0"/>
              <a:buChar char="•"/>
            </a:pPr>
            <a:endParaRPr lang="en-US" sz="1000" dirty="0"/>
          </a:p>
        </p:txBody>
      </p:sp>
      <p:sp>
        <p:nvSpPr>
          <p:cNvPr id="4" name="Slide Number Placeholder 3"/>
          <p:cNvSpPr>
            <a:spLocks noGrp="1"/>
          </p:cNvSpPr>
          <p:nvPr>
            <p:ph type="sldNum" sz="quarter" idx="10"/>
          </p:nvPr>
        </p:nvSpPr>
        <p:spPr/>
        <p:txBody>
          <a:bodyPr/>
          <a:lstStyle/>
          <a:p>
            <a:fld id="{80A5F7ED-EDC6-BB42-8EC4-91FE066D1AA9}" type="slidenum">
              <a:rPr lang="en-US" smtClean="0"/>
              <a:t>58</a:t>
            </a:fld>
            <a:endParaRPr lang="en-US"/>
          </a:p>
        </p:txBody>
      </p:sp>
    </p:spTree>
    <p:extLst>
      <p:ext uri="{BB962C8B-B14F-4D97-AF65-F5344CB8AC3E}">
        <p14:creationId xmlns:p14="http://schemas.microsoft.com/office/powerpoint/2010/main" val="6077874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941" defTabSz="931774">
              <a:spcAft>
                <a:spcPts val="1223"/>
              </a:spcAft>
              <a:defRPr/>
            </a:pPr>
            <a:r>
              <a:rPr lang="en-US" b="1" dirty="0" smtClean="0"/>
              <a:t>ANDRE</a:t>
            </a: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marL="12941">
              <a:spcAft>
                <a:spcPts val="1223"/>
              </a:spcAft>
            </a:pPr>
            <a:r>
              <a:rPr lang="en-US" kern="0" dirty="0">
                <a:solidFill>
                  <a:schemeClr val="tx1">
                    <a:lumMod val="85000"/>
                    <a:lumOff val="15000"/>
                  </a:schemeClr>
                </a:solidFill>
                <a:latin typeface="Open Sans Regular" charset="0"/>
                <a:ea typeface="Open Sans Regular" charset="0"/>
                <a:cs typeface="Open Sans Regular" charset="0"/>
              </a:rPr>
              <a:t>Concisely describes the problem and its implications. </a:t>
            </a: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marL="12941">
              <a:spcAft>
                <a:spcPts val="1223"/>
              </a:spcAft>
            </a:pPr>
            <a:r>
              <a:rPr lang="en-US" b="1" kern="0" dirty="0">
                <a:solidFill>
                  <a:schemeClr val="tx1">
                    <a:lumMod val="85000"/>
                    <a:lumOff val="15000"/>
                  </a:schemeClr>
                </a:solidFill>
                <a:latin typeface="Open Sans Regular" charset="0"/>
                <a:ea typeface="Open Sans Regular" charset="0"/>
                <a:cs typeface="Open Sans Regular" charset="0"/>
              </a:rPr>
              <a:t>Gut check</a:t>
            </a:r>
            <a:r>
              <a:rPr lang="mr-IN" b="1" kern="0" dirty="0">
                <a:solidFill>
                  <a:schemeClr val="tx1">
                    <a:lumMod val="85000"/>
                    <a:lumOff val="15000"/>
                  </a:schemeClr>
                </a:solidFill>
                <a:latin typeface="Open Sans Regular" charset="0"/>
                <a:ea typeface="Open Sans Regular" charset="0"/>
                <a:cs typeface="Open Sans Regular" charset="0"/>
              </a:rPr>
              <a:t>–</a:t>
            </a:r>
            <a:r>
              <a:rPr lang="en-US" b="1" kern="0" dirty="0">
                <a:solidFill>
                  <a:schemeClr val="tx1">
                    <a:lumMod val="85000"/>
                    <a:lumOff val="15000"/>
                  </a:schemeClr>
                </a:solidFill>
                <a:latin typeface="Open Sans Regular" charset="0"/>
                <a:ea typeface="Open Sans Regular" charset="0"/>
                <a:cs typeface="Open Sans Regular" charset="0"/>
              </a:rPr>
              <a:t> is this provocative ?</a:t>
            </a:r>
          </a:p>
          <a:p>
            <a:pPr marL="12941">
              <a:spcAft>
                <a:spcPts val="1223"/>
              </a:spcAft>
            </a:pPr>
            <a:r>
              <a:rPr lang="en-US" kern="0" dirty="0">
                <a:solidFill>
                  <a:schemeClr val="tx1">
                    <a:lumMod val="85000"/>
                    <a:lumOff val="15000"/>
                  </a:schemeClr>
                </a:solidFill>
                <a:latin typeface="Open Sans Regular" charset="0"/>
                <a:ea typeface="Open Sans Regular" charset="0"/>
                <a:cs typeface="Open Sans Regular" charset="0"/>
              </a:rPr>
              <a:t>It’s provocative in the sense that it is telling us, ~ Entrepreneurs of color are likely to not trust any of our initiatives. Entrepreneurs Of Color won’t think we are genuinely trying to help them.</a:t>
            </a:r>
          </a:p>
        </p:txBody>
      </p:sp>
      <p:sp>
        <p:nvSpPr>
          <p:cNvPr id="4" name="Slide Number Placeholder 3"/>
          <p:cNvSpPr>
            <a:spLocks noGrp="1"/>
          </p:cNvSpPr>
          <p:nvPr>
            <p:ph type="sldNum" sz="quarter" idx="10"/>
          </p:nvPr>
        </p:nvSpPr>
        <p:spPr/>
        <p:txBody>
          <a:bodyPr/>
          <a:lstStyle/>
          <a:p>
            <a:fld id="{80A5F7ED-EDC6-BB42-8EC4-91FE066D1AA9}" type="slidenum">
              <a:rPr lang="en-US" smtClean="0"/>
              <a:t>59</a:t>
            </a:fld>
            <a:endParaRPr lang="en-US"/>
          </a:p>
        </p:txBody>
      </p:sp>
    </p:spTree>
    <p:extLst>
      <p:ext uri="{BB962C8B-B14F-4D97-AF65-F5344CB8AC3E}">
        <p14:creationId xmlns:p14="http://schemas.microsoft.com/office/powerpoint/2010/main" val="9439519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ANDRE </a:t>
            </a:r>
          </a:p>
          <a:p>
            <a:endParaRPr lang="en-US" dirty="0" smtClean="0"/>
          </a:p>
          <a:p>
            <a:r>
              <a:rPr lang="en-US" dirty="0" smtClean="0"/>
              <a:t>Ok.</a:t>
            </a:r>
            <a:r>
              <a:rPr lang="en-US" baseline="0" dirty="0" smtClean="0"/>
              <a:t> This is tough. And it takes time. How do you know when you’re done?</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60</a:t>
            </a:fld>
            <a:endParaRPr lang="en-US"/>
          </a:p>
        </p:txBody>
      </p:sp>
    </p:spTree>
    <p:extLst>
      <p:ext uri="{BB962C8B-B14F-4D97-AF65-F5344CB8AC3E}">
        <p14:creationId xmlns:p14="http://schemas.microsoft.com/office/powerpoint/2010/main" val="16062457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KATHERINE </a:t>
            </a:r>
            <a:r>
              <a:rPr lang="mr-IN" b="1" dirty="0" smtClean="0"/>
              <a:t>–</a:t>
            </a:r>
            <a:r>
              <a:rPr lang="en-US" b="1" dirty="0" smtClean="0"/>
              <a:t> 5 min total</a:t>
            </a:r>
          </a:p>
          <a:p>
            <a:pPr defTabSz="931774">
              <a:defRPr/>
            </a:pPr>
            <a:endParaRPr lang="en-US" baseline="0" dirty="0" smtClean="0"/>
          </a:p>
          <a:p>
            <a:pPr defTabSz="931774">
              <a:defRPr/>
            </a:pPr>
            <a:r>
              <a:rPr lang="en-US" baseline="0" dirty="0" smtClean="0"/>
              <a:t>I’m going to talk about knowing when you’re “done” with synthesis. One of the difficult things about synthesis, among many difficult things, is that synthesis will never feel done. So during my previous project around researching how Austin residents recycle, we put some boundaries in place to make sure we were set up for success during synthesis. One of the important things to think about is scope. Synthesis can be very overwhelming if the scope of your research is too big because you’ll never feel like you’ve learned enough. So for this project, we scoped the research to be about residential recycling only. We took out composting and we took out commercial recycling, because we knew those were very different behaviors and mindsets. So we scoped the research to something manageable. We also time-bounded the synthesis to give ourselves a stopping point. We set aside 4 weeks to do the synthesis and package our findings.  And we didn’t wait until the end of the four weeks to share our learnings, we shared our work in progress with staff from the department who joined us daily for synthesis and we shared our early learnings with the advisory group every 2 weeks. And the nice thing about sharing work in progress is that they could tell us if we these learnings were interesting or new to them and we would know if we were going down the wrong path. And finally, the last thing that was really helpful in wrapping up synthesis was something my colleague Celine did. At this point we had already spent 2 weeks with the post-its, moving things around and writing and rewriting insights. So she actually created a rough presentation to pull all of the insights together. That was what helped us to see that our learnings were good, we had a narrative that made sense, and we didn’t need to keep rewording insights on post-its, we </a:t>
            </a:r>
            <a:r>
              <a:rPr lang="en-US" baseline="0" dirty="0" err="1" smtClean="0"/>
              <a:t>didn</a:t>
            </a:r>
            <a:r>
              <a:rPr lang="uk-UA" baseline="0" dirty="0" smtClean="0"/>
              <a:t>’</a:t>
            </a:r>
            <a:r>
              <a:rPr lang="en-US" baseline="0" dirty="0" smtClean="0"/>
              <a:t>t need to over polish it - and we were able to work on the bigger picture and narrative of the research learnings.  </a:t>
            </a:r>
            <a:endParaRPr lang="en-US"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61</a:t>
            </a:fld>
            <a:endParaRPr lang="en-US"/>
          </a:p>
        </p:txBody>
      </p:sp>
    </p:spTree>
    <p:extLst>
      <p:ext uri="{BB962C8B-B14F-4D97-AF65-F5344CB8AC3E}">
        <p14:creationId xmlns:p14="http://schemas.microsoft.com/office/powerpoint/2010/main" val="1837273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pPr defTabSz="931774">
              <a:defRPr/>
            </a:pPr>
            <a:endParaRPr lang="en-US" dirty="0" smtClean="0"/>
          </a:p>
          <a:p>
            <a:r>
              <a:rPr lang="en-US" dirty="0" smtClean="0"/>
              <a:t>This</a:t>
            </a:r>
            <a:r>
              <a:rPr lang="en-US" baseline="0" dirty="0" smtClean="0"/>
              <a:t> can be a particularly challenging part of the process.</a:t>
            </a:r>
          </a:p>
          <a:p>
            <a:endParaRPr lang="en-US" baseline="0" dirty="0" smtClean="0"/>
          </a:p>
          <a:p>
            <a:r>
              <a:rPr lang="en-US" baseline="0" dirty="0" smtClean="0"/>
              <a:t>Easiest to skip over, but most important to creating a meaningful foundation for true innovation and a shift in perspective within your cities.</a:t>
            </a:r>
          </a:p>
          <a:p>
            <a:endParaRPr lang="en-US" baseline="0" dirty="0" smtClean="0"/>
          </a:p>
          <a:p>
            <a:r>
              <a:rPr lang="en-US" baseline="0" dirty="0" smtClean="0"/>
              <a:t>Your extended teams and other stakeholder will better understand the core problems that need to be addressed.  </a:t>
            </a:r>
          </a:p>
          <a:p>
            <a:endParaRPr lang="en-US" baseline="0" dirty="0" smtClean="0"/>
          </a:p>
          <a:p>
            <a:r>
              <a:rPr lang="en-US" baseline="0" dirty="0" smtClean="0"/>
              <a:t>Your full team will have the conviction to push through truly innovative ideas and concepts.</a:t>
            </a:r>
          </a:p>
          <a:p>
            <a:endParaRPr lang="en-US" baseline="0" dirty="0" smtClean="0"/>
          </a:p>
          <a:p>
            <a:r>
              <a:rPr lang="en-US" baseline="0" dirty="0" smtClean="0"/>
              <a:t>Will yield the clarity and focus that your extended team needs in order to tackle such amorphous and seemingly intractable problems.</a:t>
            </a:r>
          </a:p>
          <a:p>
            <a:endParaRPr lang="en-US" baseline="0" dirty="0" smtClean="0"/>
          </a:p>
          <a:p>
            <a:r>
              <a:rPr lang="en-US" baseline="0" dirty="0" smtClean="0"/>
              <a:t>A few things to keep in mind as we talk through the synthesis process…..</a:t>
            </a:r>
            <a:endParaRPr lang="en-US"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7</a:t>
            </a:fld>
            <a:endParaRPr lang="en-US"/>
          </a:p>
        </p:txBody>
      </p:sp>
    </p:spTree>
    <p:extLst>
      <p:ext uri="{BB962C8B-B14F-4D97-AF65-F5344CB8AC3E}">
        <p14:creationId xmlns:p14="http://schemas.microsoft.com/office/powerpoint/2010/main" val="20117712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KATHERINE</a:t>
            </a:r>
            <a:endParaRPr lang="en-US" kern="0" dirty="0">
              <a:solidFill>
                <a:srgbClr val="000000"/>
              </a:solidFill>
              <a:latin typeface="Georgia" charset="0"/>
              <a:ea typeface="Georgia" charset="0"/>
              <a:cs typeface="Georgia" charset="0"/>
            </a:endParaRPr>
          </a:p>
          <a:p>
            <a:endParaRPr lang="en-US" kern="0" dirty="0">
              <a:solidFill>
                <a:srgbClr val="000000"/>
              </a:solidFill>
              <a:latin typeface="Georgia" charset="0"/>
              <a:ea typeface="Georgia" charset="0"/>
              <a:cs typeface="Georgia" charset="0"/>
            </a:endParaRPr>
          </a:p>
          <a:p>
            <a:r>
              <a:rPr lang="en-US" kern="0" dirty="0">
                <a:solidFill>
                  <a:srgbClr val="000000"/>
                </a:solidFill>
                <a:latin typeface="Georgia" charset="0"/>
                <a:ea typeface="Georgia" charset="0"/>
                <a:cs typeface="Georgia" charset="0"/>
              </a:rPr>
              <a:t>Even if they don’t feel final or aren’t yet perfectly worded, your </a:t>
            </a:r>
            <a:r>
              <a:rPr lang="en-US" kern="0">
                <a:solidFill>
                  <a:srgbClr val="000000"/>
                </a:solidFill>
                <a:latin typeface="Georgia" charset="0"/>
                <a:ea typeface="Georgia" charset="0"/>
                <a:cs typeface="Georgia" charset="0"/>
              </a:rPr>
              <a:t>early insights </a:t>
            </a:r>
            <a:r>
              <a:rPr lang="en-US" kern="0" dirty="0">
                <a:solidFill>
                  <a:srgbClr val="000000"/>
                </a:solidFill>
                <a:latin typeface="Georgia" charset="0"/>
                <a:ea typeface="Georgia" charset="0"/>
                <a:cs typeface="Georgia" charset="0"/>
              </a:rPr>
              <a:t>have tremendous value. </a:t>
            </a:r>
          </a:p>
          <a:p>
            <a:endParaRPr lang="en-US" kern="0" dirty="0">
              <a:solidFill>
                <a:srgbClr val="000000"/>
              </a:solidFill>
              <a:latin typeface="Georgia" charset="0"/>
              <a:ea typeface="Georgia" charset="0"/>
              <a:cs typeface="Georgia" charset="0"/>
            </a:endParaRPr>
          </a:p>
          <a:p>
            <a:pPr defTabSz="931774">
              <a:defRPr/>
            </a:pPr>
            <a:r>
              <a:rPr lang="en-US" kern="0" dirty="0">
                <a:solidFill>
                  <a:srgbClr val="000000"/>
                </a:solidFill>
                <a:latin typeface="Georgia" charset="0"/>
                <a:ea typeface="Georgia" charset="0"/>
                <a:cs typeface="Georgia" charset="0"/>
              </a:rPr>
              <a:t>We put our </a:t>
            </a:r>
            <a:r>
              <a:rPr lang="en-US" kern="0">
                <a:solidFill>
                  <a:srgbClr val="000000"/>
                </a:solidFill>
                <a:latin typeface="Georgia" charset="0"/>
                <a:ea typeface="Georgia" charset="0"/>
                <a:cs typeface="Georgia" charset="0"/>
              </a:rPr>
              <a:t>early insights </a:t>
            </a:r>
            <a:r>
              <a:rPr lang="en-US" kern="0" dirty="0">
                <a:solidFill>
                  <a:srgbClr val="000000"/>
                </a:solidFill>
                <a:latin typeface="Georgia" charset="0"/>
                <a:ea typeface="Georgia" charset="0"/>
                <a:cs typeface="Georgia" charset="0"/>
              </a:rPr>
              <a:t>on the slides and found that we actually covered a lot of ground with our research and synthesis. We were able to share these early learnings with our stakeholders to have them guide us and ensure that this was useful information to them. It also revealed where the gaps were in our synthesis and we focus our efforts on that instead of reworking ones that were good enough. And when we had time at the end, we could go back and make sure all </a:t>
            </a:r>
            <a:r>
              <a:rPr lang="en-US" kern="0">
                <a:solidFill>
                  <a:srgbClr val="000000"/>
                </a:solidFill>
                <a:latin typeface="Georgia" charset="0"/>
                <a:ea typeface="Georgia" charset="0"/>
                <a:cs typeface="Georgia" charset="0"/>
              </a:rPr>
              <a:t>the insights </a:t>
            </a:r>
            <a:r>
              <a:rPr lang="en-US" kern="0" dirty="0">
                <a:solidFill>
                  <a:srgbClr val="000000"/>
                </a:solidFill>
                <a:latin typeface="Georgia" charset="0"/>
                <a:ea typeface="Georgia" charset="0"/>
                <a:cs typeface="Georgia" charset="0"/>
              </a:rPr>
              <a:t>felt pithy or final. </a:t>
            </a:r>
          </a:p>
        </p:txBody>
      </p:sp>
      <p:sp>
        <p:nvSpPr>
          <p:cNvPr id="4" name="Slide Number Placeholder 3"/>
          <p:cNvSpPr>
            <a:spLocks noGrp="1"/>
          </p:cNvSpPr>
          <p:nvPr>
            <p:ph type="sldNum" sz="quarter" idx="10"/>
          </p:nvPr>
        </p:nvSpPr>
        <p:spPr/>
        <p:txBody>
          <a:bodyPr/>
          <a:lstStyle/>
          <a:p>
            <a:fld id="{80A5F7ED-EDC6-BB42-8EC4-91FE066D1AA9}" type="slidenum">
              <a:rPr lang="en-US" smtClean="0"/>
              <a:t>64</a:t>
            </a:fld>
            <a:endParaRPr lang="en-US"/>
          </a:p>
        </p:txBody>
      </p:sp>
    </p:spTree>
    <p:extLst>
      <p:ext uri="{BB962C8B-B14F-4D97-AF65-F5344CB8AC3E}">
        <p14:creationId xmlns:p14="http://schemas.microsoft.com/office/powerpoint/2010/main" val="2658013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KATHERINE</a:t>
            </a:r>
          </a:p>
          <a:p>
            <a:endParaRPr lang="en-US" dirty="0" smtClean="0"/>
          </a:p>
          <a:p>
            <a:r>
              <a:rPr lang="en-US" dirty="0" smtClean="0"/>
              <a:t>Synthesis</a:t>
            </a:r>
            <a:r>
              <a:rPr lang="en-US" baseline="0" dirty="0" smtClean="0"/>
              <a:t> can also help reveal caps in your research. If we can’t answer the “so what” or we don’t have enough data points to support an insight, we know we have to go back and do more research. And it is okay to have more questions at the end of synthesis. It can help you identify focus areas for further research and you can treat this as an iterative process. In the recycling project, we actually didn’t do another round of research and synthesis, but we did gather more learnings as we were testing our prototypes. In my current project as part of the </a:t>
            </a:r>
            <a:r>
              <a:rPr lang="en-US" baseline="0" dirty="0" err="1" smtClean="0"/>
              <a:t>iTeam</a:t>
            </a:r>
            <a:r>
              <a:rPr lang="en-US" baseline="0" dirty="0" smtClean="0"/>
              <a:t>, we are doing research sprints where we do a couple of weeks of research and then some synthesis. These research sprints are generating early learnings – we know these aren’t final – but it has been helpful to share these early learnings with stakeholders so they don’t have to wait until the end. This builds confidence in our stakeholders that our work is useful and valuable to them and can actually start using some of these early learnings to inform their day to day operations. And often times these early learnings will lead to more questions from the stakeholders, and ourselves, and we use that as the guiding light for the next round of research and synthesis.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65</a:t>
            </a:fld>
            <a:endParaRPr lang="en-US"/>
          </a:p>
        </p:txBody>
      </p:sp>
    </p:spTree>
    <p:extLst>
      <p:ext uri="{BB962C8B-B14F-4D97-AF65-F5344CB8AC3E}">
        <p14:creationId xmlns:p14="http://schemas.microsoft.com/office/powerpoint/2010/main" val="20463635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KATHERINE</a:t>
            </a:r>
          </a:p>
          <a:p>
            <a:pPr defTabSz="931774">
              <a:defRPr/>
            </a:pPr>
            <a:endParaRPr lang="en-US" kern="0" dirty="0">
              <a:solidFill>
                <a:srgbClr val="38393A"/>
              </a:solidFill>
              <a:latin typeface="Open Sans" charset="0"/>
              <a:ea typeface="Open Sans" charset="0"/>
              <a:cs typeface="Open Sans" charset="0"/>
            </a:endParaRPr>
          </a:p>
          <a:p>
            <a:pPr defTabSz="931774">
              <a:defRPr/>
            </a:pPr>
            <a:r>
              <a:rPr lang="en-US" kern="0" dirty="0">
                <a:solidFill>
                  <a:srgbClr val="38393A"/>
                </a:solidFill>
                <a:latin typeface="Open Sans" charset="0"/>
                <a:ea typeface="Open Sans" charset="0"/>
                <a:cs typeface="Open Sans" charset="0"/>
              </a:rPr>
              <a:t>Synthesis can be very fatiguing. You’re in a room with post-its and sharpies all day trying to draw new connections between tons of data. It is helpful to occasionally step away. In the past I’ve done things like go for a walk with the team or alone. Take lunch breaks or snack breaks. We’ve even walked to Trader Joe’s to stock up on snacks to keep our energy up during synthesis. And it is helpful to have full dedicated days, uninterrupted for synthesis. But that can be really mentally challenging and people are stressed when you ask them for full-day working sessions. So when I’ve scheduled full synthesis days in the past, I would start at 10 and end at 4. That way people can catch up on emails or take meetings in the morning and afternoon so they are less stressed during the actual synthesis time. And then also take regular breaks during the day.</a:t>
            </a:r>
          </a:p>
          <a:p>
            <a:endParaRPr lang="en-US" dirty="0"/>
          </a:p>
          <a:p>
            <a:r>
              <a:rPr lang="en-US" dirty="0" smtClean="0"/>
              <a:t>In</a:t>
            </a:r>
            <a:r>
              <a:rPr lang="en-US" baseline="0" dirty="0" smtClean="0"/>
              <a:t> the world of sports, one of the greatest indicators of whether or not an athlete will perform well is the quality and amount of sleep they got before game day. In synthesis, it’s no different. Sleep well, eat well - You need a healthy body and healthy mind to do this work.</a:t>
            </a:r>
          </a:p>
          <a:p>
            <a:endParaRPr lang="en-US" baseline="0" dirty="0" smtClean="0"/>
          </a:p>
          <a:p>
            <a:r>
              <a:rPr lang="en-US" baseline="0" dirty="0" smtClean="0"/>
              <a:t>It’s a creative act. You need to be relaxed and open to new ideas. There’s a reason why many people have new idea “hit them all of the sudden when they are in the shower”. Your body and mind are relaxed.</a:t>
            </a:r>
            <a:endParaRPr lang="en-US"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66</a:t>
            </a:fld>
            <a:endParaRPr lang="en-US"/>
          </a:p>
        </p:txBody>
      </p:sp>
    </p:spTree>
    <p:extLst>
      <p:ext uri="{BB962C8B-B14F-4D97-AF65-F5344CB8AC3E}">
        <p14:creationId xmlns:p14="http://schemas.microsoft.com/office/powerpoint/2010/main" val="15229615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 </a:t>
            </a:r>
            <a:r>
              <a:rPr lang="mr-IN" b="1" dirty="0" smtClean="0"/>
              <a:t>–</a:t>
            </a:r>
            <a:r>
              <a:rPr lang="en-US" b="1" dirty="0" smtClean="0"/>
              <a:t> 10 min</a:t>
            </a:r>
          </a:p>
          <a:p>
            <a:endParaRPr lang="en-US" dirty="0" smtClean="0"/>
          </a:p>
          <a:p>
            <a:r>
              <a:rPr lang="en-US" dirty="0" smtClean="0"/>
              <a:t>Again,</a:t>
            </a:r>
            <a:r>
              <a:rPr lang="en-US" baseline="0" dirty="0" smtClean="0"/>
              <a:t> this is tough work. What should we be aiming for.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67</a:t>
            </a:fld>
            <a:endParaRPr lang="en-US"/>
          </a:p>
        </p:txBody>
      </p:sp>
    </p:spTree>
    <p:extLst>
      <p:ext uri="{BB962C8B-B14F-4D97-AF65-F5344CB8AC3E}">
        <p14:creationId xmlns:p14="http://schemas.microsoft.com/office/powerpoint/2010/main" val="17070081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68</a:t>
            </a:fld>
            <a:endParaRPr lang="en-US"/>
          </a:p>
        </p:txBody>
      </p:sp>
    </p:spTree>
    <p:extLst>
      <p:ext uri="{BB962C8B-B14F-4D97-AF65-F5344CB8AC3E}">
        <p14:creationId xmlns:p14="http://schemas.microsoft.com/office/powerpoint/2010/main" val="2486278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a:t>
            </a:r>
          </a:p>
          <a:p>
            <a:endParaRPr lang="en-US" dirty="0" smtClean="0"/>
          </a:p>
          <a:p>
            <a:r>
              <a:rPr lang="en-US" dirty="0" smtClean="0"/>
              <a:t>To what end?</a:t>
            </a:r>
          </a:p>
          <a:p>
            <a:endParaRPr lang="en-US" dirty="0" smtClean="0"/>
          </a:p>
          <a:p>
            <a:r>
              <a:rPr lang="en-US" dirty="0" smtClean="0"/>
              <a:t>Because</a:t>
            </a:r>
            <a:r>
              <a:rPr lang="en-US" baseline="0" dirty="0" smtClean="0"/>
              <a:t> the topics </a:t>
            </a:r>
            <a:r>
              <a:rPr lang="en-US" baseline="0" dirty="0" err="1" smtClean="0"/>
              <a:t>i</a:t>
            </a:r>
            <a:r>
              <a:rPr lang="en-US" baseline="0" dirty="0" smtClean="0"/>
              <a:t>-teams explore are so immensely complex, you will likely end up with </a:t>
            </a:r>
            <a:r>
              <a:rPr lang="en-US" baseline="0" smtClean="0"/>
              <a:t>many insights</a:t>
            </a:r>
            <a:r>
              <a:rPr lang="en-US" baseline="0" dirty="0" smtClean="0"/>
              <a:t>. Too many to share or productively use.</a:t>
            </a:r>
          </a:p>
          <a:p>
            <a:endParaRPr lang="en-US" baseline="0" dirty="0" smtClean="0"/>
          </a:p>
          <a:p>
            <a:pPr defTabSz="931774">
              <a:defRPr/>
            </a:pPr>
            <a:r>
              <a:rPr lang="en-US" dirty="0">
                <a:solidFill>
                  <a:prstClr val="black">
                    <a:lumMod val="75000"/>
                    <a:lumOff val="25000"/>
                  </a:prstClr>
                </a:solidFill>
                <a:latin typeface="Open Sans" charset="0"/>
                <a:ea typeface="Open Sans" charset="0"/>
                <a:cs typeface="Open Sans" charset="0"/>
              </a:rPr>
              <a:t>Synthesis doesn’t happen all at one. It requires iteration.</a:t>
            </a:r>
            <a:endParaRPr lang="en-US" baseline="0" dirty="0" smtClean="0"/>
          </a:p>
          <a:p>
            <a:endParaRPr lang="en-US" baseline="0" dirty="0" smtClean="0"/>
          </a:p>
          <a:p>
            <a:r>
              <a:rPr lang="en-US" baseline="0" dirty="0" smtClean="0"/>
              <a:t>The final step is to organize and prioritize </a:t>
            </a:r>
            <a:r>
              <a:rPr lang="en-US" baseline="0" smtClean="0"/>
              <a:t>your insights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69</a:t>
            </a:fld>
            <a:endParaRPr lang="en-US"/>
          </a:p>
        </p:txBody>
      </p:sp>
    </p:spTree>
    <p:extLst>
      <p:ext uri="{BB962C8B-B14F-4D97-AF65-F5344CB8AC3E}">
        <p14:creationId xmlns:p14="http://schemas.microsoft.com/office/powerpoint/2010/main" val="3920980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a:t>
            </a:r>
          </a:p>
          <a:p>
            <a:endParaRPr lang="en-US" dirty="0" smtClean="0"/>
          </a:p>
          <a:p>
            <a:r>
              <a:rPr lang="en-US" dirty="0" smtClean="0"/>
              <a:t>Because</a:t>
            </a:r>
            <a:r>
              <a:rPr lang="en-US" baseline="0" dirty="0" smtClean="0"/>
              <a:t> the topics </a:t>
            </a:r>
            <a:r>
              <a:rPr lang="en-US" baseline="0" dirty="0" err="1" smtClean="0"/>
              <a:t>i</a:t>
            </a:r>
            <a:r>
              <a:rPr lang="en-US" baseline="0" dirty="0" smtClean="0"/>
              <a:t>-teams explore are so immensely complex, you will likely end up with </a:t>
            </a:r>
            <a:r>
              <a:rPr lang="en-US" baseline="0" smtClean="0"/>
              <a:t>many insights</a:t>
            </a:r>
            <a:r>
              <a:rPr lang="en-US" baseline="0" dirty="0" smtClean="0"/>
              <a:t>. Too many to share or productively use.</a:t>
            </a:r>
          </a:p>
          <a:p>
            <a:endParaRPr lang="en-US" baseline="0" dirty="0" smtClean="0"/>
          </a:p>
          <a:p>
            <a:r>
              <a:rPr lang="en-US" baseline="0" dirty="0" smtClean="0"/>
              <a:t>The final step is to organize and prioritize </a:t>
            </a:r>
            <a:r>
              <a:rPr lang="en-US" baseline="0" smtClean="0"/>
              <a:t>your insights</a:t>
            </a:r>
            <a:r>
              <a:rPr lang="en-US" baseline="0" dirty="0" smtClean="0"/>
              <a:t>. We refer to this as the synthesis of synthesis. </a:t>
            </a:r>
          </a:p>
          <a:p>
            <a:endParaRPr lang="en-US" baseline="0" dirty="0" smtClean="0"/>
          </a:p>
          <a:p>
            <a:r>
              <a:rPr lang="en-US" baseline="0" dirty="0" smtClean="0"/>
              <a:t>To get to these, you cull out the ones that aren’t as relevant, summarize and synthesize across the </a:t>
            </a:r>
            <a:r>
              <a:rPr lang="en-US" baseline="0" smtClean="0"/>
              <a:t>relevant insights</a:t>
            </a:r>
            <a:r>
              <a:rPr lang="en-US" baseline="0" dirty="0" smtClean="0"/>
              <a:t>, and rewrite into something that makes a strong statement.</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70</a:t>
            </a:fld>
            <a:endParaRPr lang="en-US"/>
          </a:p>
        </p:txBody>
      </p:sp>
    </p:spTree>
    <p:extLst>
      <p:ext uri="{BB962C8B-B14F-4D97-AF65-F5344CB8AC3E}">
        <p14:creationId xmlns:p14="http://schemas.microsoft.com/office/powerpoint/2010/main" val="20268034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71</a:t>
            </a:fld>
            <a:endParaRPr lang="en-US" dirty="0"/>
          </a:p>
        </p:txBody>
      </p:sp>
    </p:spTree>
    <p:extLst>
      <p:ext uri="{BB962C8B-B14F-4D97-AF65-F5344CB8AC3E}">
        <p14:creationId xmlns:p14="http://schemas.microsoft.com/office/powerpoint/2010/main" val="19337887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ts val="815"/>
              </a:spcBef>
              <a:spcAft>
                <a:spcPts val="611"/>
              </a:spcAft>
            </a:pPr>
            <a:r>
              <a:rPr lang="en-US" b="1" dirty="0" smtClean="0"/>
              <a:t>LAUREN</a:t>
            </a:r>
          </a:p>
          <a:p>
            <a:pPr marL="0" lvl="1">
              <a:spcBef>
                <a:spcPts val="815"/>
              </a:spcBef>
              <a:spcAft>
                <a:spcPts val="611"/>
              </a:spcAft>
            </a:pPr>
            <a:endParaRPr lang="en-US" dirty="0" smtClean="0">
              <a:solidFill>
                <a:schemeClr val="tx1">
                  <a:lumMod val="75000"/>
                  <a:lumOff val="25000"/>
                </a:schemeClr>
              </a:solidFill>
              <a:latin typeface="Open Sans" charset="0"/>
              <a:ea typeface="Open Sans" charset="0"/>
              <a:cs typeface="Open Sans" charset="0"/>
            </a:endParaRPr>
          </a:p>
          <a:p>
            <a:pPr marL="0" lvl="1">
              <a:spcBef>
                <a:spcPts val="815"/>
              </a:spcBef>
              <a:spcAft>
                <a:spcPts val="611"/>
              </a:spcAft>
            </a:pPr>
            <a:r>
              <a:rPr lang="en-US" dirty="0" smtClean="0">
                <a:solidFill>
                  <a:schemeClr val="tx1">
                    <a:lumMod val="75000"/>
                    <a:lumOff val="25000"/>
                  </a:schemeClr>
                </a:solidFill>
                <a:latin typeface="Open Sans" charset="0"/>
                <a:ea typeface="Open Sans" charset="0"/>
                <a:cs typeface="Open Sans" charset="0"/>
              </a:rPr>
              <a:t>The Super</a:t>
            </a:r>
            <a:r>
              <a:rPr lang="en-US" baseline="0" dirty="0" smtClean="0">
                <a:solidFill>
                  <a:schemeClr val="tx1">
                    <a:lumMod val="75000"/>
                    <a:lumOff val="25000"/>
                  </a:schemeClr>
                </a:solidFill>
                <a:latin typeface="Open Sans" charset="0"/>
                <a:ea typeface="Open Sans" charset="0"/>
                <a:cs typeface="Open Sans" charset="0"/>
              </a:rPr>
              <a:t> Sights </a:t>
            </a:r>
            <a:r>
              <a:rPr lang="en-US" dirty="0" smtClean="0">
                <a:solidFill>
                  <a:schemeClr val="tx1">
                    <a:lumMod val="75000"/>
                    <a:lumOff val="25000"/>
                  </a:schemeClr>
                </a:solidFill>
                <a:latin typeface="Open Sans" charset="0"/>
                <a:ea typeface="Open Sans" charset="0"/>
                <a:cs typeface="Open Sans" charset="0"/>
              </a:rPr>
              <a:t>should be concise. </a:t>
            </a:r>
          </a:p>
          <a:p>
            <a:pPr marL="757066" lvl="2" indent="-291179">
              <a:spcAft>
                <a:spcPts val="408"/>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They often require many rewrites.</a:t>
            </a:r>
          </a:p>
          <a:p>
            <a:pPr marL="757066" lvl="2" indent="-291179">
              <a:spcAft>
                <a:spcPts val="408"/>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Take a break and clear your mind. Reread your insights with fresh eyes to see if they hold up.</a:t>
            </a:r>
            <a:endParaRPr lang="en-US" i="0" dirty="0" smtClean="0">
              <a:solidFill>
                <a:schemeClr val="tx1">
                  <a:lumMod val="75000"/>
                  <a:lumOff val="25000"/>
                </a:schemeClr>
              </a:solidFill>
              <a:latin typeface="Open Sans" charset="0"/>
              <a:ea typeface="Open Sans" charset="0"/>
              <a:cs typeface="Open Sans" charset="0"/>
            </a:endParaRP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fontAlgn="base"/>
            <a:r>
              <a:rPr lang="en-US" b="1" dirty="0"/>
              <a:t>Provide perspective </a:t>
            </a:r>
            <a:endParaRPr lang="en-US" sz="1000" b="1" dirty="0"/>
          </a:p>
          <a:p>
            <a:pPr marL="465887" lvl="1" fontAlgn="base"/>
            <a:r>
              <a:rPr lang="en-US" dirty="0"/>
              <a:t>Frame the learning around things happening strategically / at a high level AND the implications or manifestations of these things at ground-level</a:t>
            </a: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rtl="0" fontAlgn="base"/>
            <a:r>
              <a:rPr lang="en-US" b="1" dirty="0"/>
              <a:t>"Complete" and descriptive</a:t>
            </a:r>
            <a:endParaRPr lang="en-US" sz="1000" b="1" dirty="0"/>
          </a:p>
          <a:p>
            <a:pPr lvl="1" rtl="0" fontAlgn="base"/>
            <a:r>
              <a:rPr lang="en-US" dirty="0"/>
              <a:t>Have a what and a why, including why it's important or relevant relative to the topic. LA's were "incomplete" by this rule before we spent time with them.</a:t>
            </a:r>
          </a:p>
          <a:p>
            <a:pPr lvl="1" rtl="0" fontAlgn="base"/>
            <a:r>
              <a:rPr lang="en-US" dirty="0"/>
              <a:t>Stand alone with the data underneath it</a:t>
            </a:r>
          </a:p>
          <a:p>
            <a:pPr lvl="1" rtl="0" fontAlgn="base"/>
            <a:endParaRPr lang="en-US" b="1" dirty="0"/>
          </a:p>
          <a:p>
            <a:pPr rtl="0" fontAlgn="base"/>
            <a:r>
              <a:rPr lang="en-US" b="1" dirty="0"/>
              <a:t>Descriptive and accessible</a:t>
            </a:r>
            <a:endParaRPr lang="en-US" sz="1000" b="1" dirty="0"/>
          </a:p>
          <a:p>
            <a:pPr lvl="1" rtl="0" fontAlgn="base"/>
            <a:r>
              <a:rPr lang="en-US" dirty="0"/>
              <a:t>I would add that they truly synthesize complex data, can stand on their own to people not familiar with this project, problem or process, and tell us something that is new (or something old in a new way)</a:t>
            </a:r>
          </a:p>
          <a:p>
            <a:pPr marL="12941" defTabSz="931774">
              <a:spcAft>
                <a:spcPts val="1223"/>
              </a:spcAft>
              <a:defRPr/>
            </a:pPr>
            <a:endParaRPr lang="en-US" b="1" kern="0" dirty="0">
              <a:solidFill>
                <a:schemeClr val="tx1">
                  <a:lumMod val="85000"/>
                  <a:lumOff val="15000"/>
                </a:schemeClr>
              </a:solidFill>
              <a:latin typeface="Open Sans Regular" charset="0"/>
              <a:ea typeface="Open Sans Regular" charset="0"/>
              <a:cs typeface="Open Sans Regular" charset="0"/>
            </a:endParaRPr>
          </a:p>
          <a:p>
            <a:pPr marL="12941" defTabSz="931774">
              <a:spcAft>
                <a:spcPts val="1223"/>
              </a:spcAft>
              <a:defRPr/>
            </a:pPr>
            <a:r>
              <a:rPr lang="en-US" b="1" kern="0" dirty="0">
                <a:solidFill>
                  <a:schemeClr val="tx1">
                    <a:lumMod val="85000"/>
                    <a:lumOff val="15000"/>
                  </a:schemeClr>
                </a:solidFill>
                <a:latin typeface="Open Sans Regular" charset="0"/>
                <a:ea typeface="Open Sans Regular" charset="0"/>
                <a:cs typeface="Open Sans Regular" charset="0"/>
              </a:rPr>
              <a:t>JESSE</a:t>
            </a:r>
            <a:r>
              <a:rPr lang="en-US" kern="0" dirty="0">
                <a:solidFill>
                  <a:schemeClr val="tx1">
                    <a:lumMod val="85000"/>
                    <a:lumOff val="15000"/>
                  </a:schemeClr>
                </a:solidFill>
                <a:latin typeface="Open Sans Regular" charset="0"/>
                <a:ea typeface="Open Sans Regular" charset="0"/>
                <a:cs typeface="Open Sans Regular" charset="0"/>
              </a:rPr>
              <a:t> – Share why this is a good insight &amp; has been helpful to the team.</a:t>
            </a:r>
          </a:p>
          <a:p>
            <a:pPr marL="12941">
              <a:spcAft>
                <a:spcPts val="1223"/>
              </a:spcAft>
            </a:pPr>
            <a:endParaRPr lang="en-US" b="1" kern="0" dirty="0">
              <a:solidFill>
                <a:schemeClr val="tx1">
                  <a:lumMod val="85000"/>
                  <a:lumOff val="15000"/>
                </a:schemeClr>
              </a:solidFill>
              <a:latin typeface="Open Sans Regular" charset="0"/>
              <a:ea typeface="Open Sans Regular" charset="0"/>
              <a:cs typeface="Open Sans Regular" charset="0"/>
            </a:endParaRPr>
          </a:p>
        </p:txBody>
      </p:sp>
      <p:sp>
        <p:nvSpPr>
          <p:cNvPr id="4" name="Slide Number Placeholder 3"/>
          <p:cNvSpPr>
            <a:spLocks noGrp="1"/>
          </p:cNvSpPr>
          <p:nvPr>
            <p:ph type="sldNum" sz="quarter" idx="10"/>
          </p:nvPr>
        </p:nvSpPr>
        <p:spPr/>
        <p:txBody>
          <a:bodyPr/>
          <a:lstStyle/>
          <a:p>
            <a:fld id="{80A5F7ED-EDC6-BB42-8EC4-91FE066D1AA9}" type="slidenum">
              <a:rPr lang="en-US" smtClean="0"/>
              <a:t>72</a:t>
            </a:fld>
            <a:endParaRPr lang="en-US"/>
          </a:p>
        </p:txBody>
      </p:sp>
    </p:spTree>
    <p:extLst>
      <p:ext uri="{BB962C8B-B14F-4D97-AF65-F5344CB8AC3E}">
        <p14:creationId xmlns:p14="http://schemas.microsoft.com/office/powerpoint/2010/main" val="19180763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pPr defTabSz="931774">
              <a:defRPr/>
            </a:pPr>
            <a:endParaRPr lang="en-US" dirty="0" smtClean="0"/>
          </a:p>
          <a:p>
            <a:pPr defTabSz="931774">
              <a:defRPr/>
            </a:pPr>
            <a:r>
              <a:rPr lang="en-US" dirty="0" smtClean="0"/>
              <a:t>Ultimately, </a:t>
            </a:r>
            <a:r>
              <a:rPr lang="en-US" smtClean="0"/>
              <a:t>Super Sights </a:t>
            </a:r>
            <a:r>
              <a:rPr lang="en-US" dirty="0" smtClean="0"/>
              <a:t>get us ready for idea generation.</a:t>
            </a:r>
            <a:r>
              <a:rPr lang="en-US" baseline="0" dirty="0" smtClean="0"/>
              <a:t> But before we go there, let’s take a look at the end of the Synthesis phase of work but stepping through LA’s research findings narrative.</a:t>
            </a:r>
          </a:p>
        </p:txBody>
      </p:sp>
      <p:sp>
        <p:nvSpPr>
          <p:cNvPr id="4" name="Slide Number Placeholder 3"/>
          <p:cNvSpPr>
            <a:spLocks noGrp="1"/>
          </p:cNvSpPr>
          <p:nvPr>
            <p:ph type="sldNum" sz="quarter" idx="10"/>
          </p:nvPr>
        </p:nvSpPr>
        <p:spPr/>
        <p:txBody>
          <a:bodyPr/>
          <a:lstStyle/>
          <a:p>
            <a:fld id="{80A5F7ED-EDC6-BB42-8EC4-91FE066D1AA9}" type="slidenum">
              <a:rPr lang="en-US" smtClean="0"/>
              <a:t>73</a:t>
            </a:fld>
            <a:endParaRPr lang="en-US"/>
          </a:p>
        </p:txBody>
      </p:sp>
    </p:spTree>
    <p:extLst>
      <p:ext uri="{BB962C8B-B14F-4D97-AF65-F5344CB8AC3E}">
        <p14:creationId xmlns:p14="http://schemas.microsoft.com/office/powerpoint/2010/main" val="22459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324" indent="-11324" defTabSz="931774">
              <a:lnSpc>
                <a:spcPts val="2038"/>
              </a:lnSpc>
              <a:spcAft>
                <a:spcPts val="1223"/>
              </a:spcAft>
              <a:defRPr/>
            </a:pPr>
            <a:r>
              <a:rPr lang="en-US" sz="1100" b="1" dirty="0"/>
              <a:t>LAUREN</a:t>
            </a:r>
            <a:endParaRPr lang="en-US" sz="1100" dirty="0">
              <a:latin typeface="Open Sans" charset="0"/>
              <a:ea typeface="Open Sans" charset="0"/>
              <a:cs typeface="Open Sans" charset="0"/>
            </a:endParaRPr>
          </a:p>
          <a:p>
            <a:pPr marL="11324" indent="-11324" defTabSz="931774">
              <a:lnSpc>
                <a:spcPts val="2038"/>
              </a:lnSpc>
              <a:spcAft>
                <a:spcPts val="1223"/>
              </a:spcAft>
              <a:defRPr/>
            </a:pPr>
            <a:r>
              <a:rPr lang="en-US" sz="1100" dirty="0">
                <a:latin typeface="Open Sans" charset="0"/>
                <a:ea typeface="Open Sans" charset="0"/>
                <a:cs typeface="Open Sans" charset="0"/>
              </a:rPr>
              <a:t>Synthesis requires us to make leaps to find patterns and deal with the quantity. </a:t>
            </a:r>
            <a:endParaRPr lang="en-US" sz="1100" b="1" cap="all" spc="153" dirty="0">
              <a:latin typeface="Open Sans" charset="0"/>
              <a:ea typeface="Open Sans" charset="0"/>
              <a:cs typeface="Open Sans" charset="0"/>
            </a:endParaRPr>
          </a:p>
          <a:p>
            <a:pPr marL="11324" indent="-11324">
              <a:lnSpc>
                <a:spcPts val="2038"/>
              </a:lnSpc>
              <a:defRPr/>
            </a:pPr>
            <a:r>
              <a:rPr lang="en-US" sz="1100" b="1" dirty="0">
                <a:latin typeface="Open Sans" charset="0"/>
                <a:ea typeface="Open Sans" charset="0"/>
                <a:cs typeface="Open Sans" charset="0"/>
              </a:rPr>
              <a:t>A creative act</a:t>
            </a:r>
          </a:p>
          <a:p>
            <a:pPr marL="11324" indent="-11324">
              <a:lnSpc>
                <a:spcPts val="2038"/>
              </a:lnSpc>
              <a:defRPr/>
            </a:pPr>
            <a:r>
              <a:rPr lang="en-US" sz="1100" dirty="0">
                <a:latin typeface="Open Sans" charset="0"/>
                <a:ea typeface="Open Sans" charset="0"/>
                <a:cs typeface="Open Sans" charset="0"/>
              </a:rPr>
              <a:t>It requires teams to thoughtfully look at a problem in different and uncommon ways. It’s a creative activity that prepares the team to generate impactful ideas. </a:t>
            </a:r>
          </a:p>
          <a:p>
            <a:pPr marL="11324" indent="-11324">
              <a:lnSpc>
                <a:spcPts val="2038"/>
              </a:lnSpc>
              <a:defRPr/>
            </a:pPr>
            <a:endParaRPr lang="en-US" sz="1100" b="1" dirty="0">
              <a:latin typeface="Open Sans" charset="0"/>
              <a:ea typeface="Open Sans" charset="0"/>
              <a:cs typeface="Open Sans" charset="0"/>
            </a:endParaRPr>
          </a:p>
          <a:p>
            <a:pPr marL="11324" indent="-11324">
              <a:lnSpc>
                <a:spcPts val="2038"/>
              </a:lnSpc>
              <a:defRPr/>
            </a:pPr>
            <a:r>
              <a:rPr lang="en-US" sz="1100" b="1" dirty="0">
                <a:latin typeface="Open Sans" charset="0"/>
                <a:ea typeface="Open Sans" charset="0"/>
                <a:cs typeface="Open Sans" charset="0"/>
              </a:rPr>
              <a:t>A critical investigation</a:t>
            </a:r>
          </a:p>
          <a:p>
            <a:pPr marL="11324" indent="-11324">
              <a:lnSpc>
                <a:spcPts val="2038"/>
              </a:lnSpc>
              <a:defRPr/>
            </a:pPr>
            <a:r>
              <a:rPr lang="en-US" dirty="0">
                <a:latin typeface="Open Sans" charset="0"/>
                <a:ea typeface="Open Sans" charset="0"/>
                <a:cs typeface="Open Sans" charset="0"/>
              </a:rPr>
              <a:t>Sifting through all of your team’s data takes time and focus. Be critical of what the data is telling you.</a:t>
            </a:r>
          </a:p>
          <a:p>
            <a:endParaRPr lang="en-US" dirty="0" smtClean="0"/>
          </a:p>
          <a:p>
            <a:pPr marL="11324" indent="-11324">
              <a:lnSpc>
                <a:spcPts val="2038"/>
              </a:lnSpc>
              <a:defRPr/>
            </a:pPr>
            <a:r>
              <a:rPr lang="en-US" sz="1100" b="1" dirty="0">
                <a:latin typeface="Open Sans" charset="0"/>
                <a:ea typeface="Open Sans" charset="0"/>
                <a:cs typeface="Open Sans" charset="0"/>
              </a:rPr>
              <a:t>An intuitive &amp; lateral exploration</a:t>
            </a:r>
          </a:p>
          <a:p>
            <a:pPr marL="11324" indent="-11324">
              <a:lnSpc>
                <a:spcPts val="2038"/>
              </a:lnSpc>
              <a:defRPr/>
            </a:pPr>
            <a:r>
              <a:rPr lang="en-US" dirty="0">
                <a:latin typeface="Open Sans" charset="0"/>
                <a:ea typeface="Open Sans" charset="0"/>
                <a:cs typeface="Open Sans" charset="0"/>
              </a:rPr>
              <a:t>It requires us to be open. You are charting territory in a new way – you shouldn’t know where you’ll land. Let the data guide you.</a:t>
            </a:r>
          </a:p>
        </p:txBody>
      </p:sp>
      <p:sp>
        <p:nvSpPr>
          <p:cNvPr id="4" name="Slide Number Placeholder 3"/>
          <p:cNvSpPr>
            <a:spLocks noGrp="1"/>
          </p:cNvSpPr>
          <p:nvPr>
            <p:ph type="sldNum" sz="quarter" idx="10"/>
          </p:nvPr>
        </p:nvSpPr>
        <p:spPr/>
        <p:txBody>
          <a:bodyPr/>
          <a:lstStyle/>
          <a:p>
            <a:fld id="{80A5F7ED-EDC6-BB42-8EC4-91FE066D1AA9}" type="slidenum">
              <a:rPr lang="en-US" smtClean="0"/>
              <a:t>8</a:t>
            </a:fld>
            <a:endParaRPr lang="en-US" dirty="0"/>
          </a:p>
        </p:txBody>
      </p:sp>
    </p:spTree>
    <p:extLst>
      <p:ext uri="{BB962C8B-B14F-4D97-AF65-F5344CB8AC3E}">
        <p14:creationId xmlns:p14="http://schemas.microsoft.com/office/powerpoint/2010/main" val="18130280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a:t>
            </a:r>
          </a:p>
          <a:p>
            <a:pPr defTabSz="931774">
              <a:defRPr/>
            </a:pPr>
            <a:endParaRPr lang="en-US" dirty="0" smtClean="0"/>
          </a:p>
          <a:p>
            <a:pPr defTabSz="931774">
              <a:defRPr/>
            </a:pPr>
            <a:endParaRPr lang="en-US" dirty="0" smtClean="0"/>
          </a:p>
          <a:p>
            <a:pPr defTabSz="931774">
              <a:defRPr/>
            </a:pPr>
            <a:r>
              <a:rPr lang="en-US" dirty="0" smtClean="0"/>
              <a:t>25m to generate themes</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74</a:t>
            </a:fld>
            <a:endParaRPr lang="en-US"/>
          </a:p>
        </p:txBody>
      </p:sp>
    </p:spTree>
    <p:extLst>
      <p:ext uri="{BB962C8B-B14F-4D97-AF65-F5344CB8AC3E}">
        <p14:creationId xmlns:p14="http://schemas.microsoft.com/office/powerpoint/2010/main" val="12837686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a:t>
            </a:r>
            <a:r>
              <a:rPr lang="en-US" b="1" baseline="0" dirty="0" smtClean="0"/>
              <a:t> - 10min total</a:t>
            </a:r>
            <a:endParaRPr lang="en-US" b="1" dirty="0" smtClean="0"/>
          </a:p>
          <a:p>
            <a:pPr defTabSz="931774">
              <a:defRPr/>
            </a:pPr>
            <a:endParaRPr lang="en-US" dirty="0" smtClean="0"/>
          </a:p>
          <a:p>
            <a:pPr defTabSz="931774">
              <a:defRPr/>
            </a:pPr>
            <a:r>
              <a:rPr lang="en-US" dirty="0" smtClean="0"/>
              <a:t>Why does</a:t>
            </a:r>
            <a:r>
              <a:rPr lang="en-US" baseline="0" dirty="0" smtClean="0"/>
              <a:t> this pattern even exist? </a:t>
            </a:r>
            <a:br>
              <a:rPr lang="en-US" baseline="0" dirty="0" smtClean="0"/>
            </a:br>
            <a:r>
              <a:rPr lang="en-US" baseline="0" dirty="0" smtClean="0"/>
              <a:t>What is causing it to exist? </a:t>
            </a:r>
            <a:br>
              <a:rPr lang="en-US" baseline="0" dirty="0" smtClean="0"/>
            </a:br>
            <a:r>
              <a:rPr lang="en-US" dirty="0" smtClean="0"/>
              <a:t>Why should we care about it?</a:t>
            </a:r>
            <a:r>
              <a:rPr lang="en-US" baseline="0" dirty="0" smtClean="0"/>
              <a:t> </a:t>
            </a:r>
            <a:br>
              <a:rPr lang="en-US" baseline="0" dirty="0" smtClean="0"/>
            </a:br>
            <a:r>
              <a:rPr lang="en-US" baseline="0" dirty="0" smtClean="0"/>
              <a:t>Why should the city care? </a:t>
            </a:r>
          </a:p>
          <a:p>
            <a:pPr defTabSz="931774">
              <a:defRPr/>
            </a:pPr>
            <a:endParaRPr lang="en-US" baseline="0" dirty="0" smtClean="0"/>
          </a:p>
          <a:p>
            <a:pPr defTabSz="931774">
              <a:defRPr/>
            </a:pPr>
            <a:endParaRPr lang="en-US" baseline="0" dirty="0" smtClean="0"/>
          </a:p>
          <a:p>
            <a:pPr defTabSz="931774">
              <a:defRPr/>
            </a:pPr>
            <a:r>
              <a:rPr lang="en-US" baseline="0" dirty="0" smtClean="0"/>
              <a:t>We need to challenge ourselves at this stage to find the answers that aren’t in the data </a:t>
            </a:r>
            <a:r>
              <a:rPr lang="mr-IN" baseline="0" dirty="0" smtClean="0"/>
              <a:t>–</a:t>
            </a:r>
            <a:r>
              <a:rPr lang="en-US" baseline="0" dirty="0" smtClean="0"/>
              <a:t> the answers are within you. </a:t>
            </a:r>
            <a:endParaRPr lang="en-US"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75</a:t>
            </a:fld>
            <a:endParaRPr lang="en-US"/>
          </a:p>
        </p:txBody>
      </p:sp>
    </p:spTree>
    <p:extLst>
      <p:ext uri="{BB962C8B-B14F-4D97-AF65-F5344CB8AC3E}">
        <p14:creationId xmlns:p14="http://schemas.microsoft.com/office/powerpoint/2010/main" val="18074089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ANDRE</a:t>
            </a:r>
          </a:p>
          <a:p>
            <a:pPr defTabSz="931774">
              <a:defRPr/>
            </a:pPr>
            <a:endParaRPr lang="en-US" dirty="0"/>
          </a:p>
          <a:p>
            <a:pPr defTabSz="931774">
              <a:defRPr/>
            </a:pPr>
            <a:r>
              <a:rPr lang="en-US" dirty="0"/>
              <a:t>Insights are subjective but are always backed up with data </a:t>
            </a:r>
            <a:r>
              <a:rPr lang="mr-IN" dirty="0"/>
              <a:t>–</a:t>
            </a:r>
            <a:r>
              <a:rPr lang="en-US" dirty="0"/>
              <a:t> this helps keep you ”in check”</a:t>
            </a:r>
          </a:p>
          <a:p>
            <a:endParaRPr lang="en-US" dirty="0"/>
          </a:p>
          <a:p>
            <a:r>
              <a:rPr lang="en-US" dirty="0"/>
              <a:t>Insights are best when they are:</a:t>
            </a:r>
          </a:p>
          <a:p>
            <a:r>
              <a:rPr lang="en-US" b="1" dirty="0"/>
              <a:t>- Descriptive and independently meaningful</a:t>
            </a:r>
            <a:endParaRPr lang="en-US" dirty="0"/>
          </a:p>
          <a:p>
            <a:r>
              <a:rPr lang="en-US" dirty="0"/>
              <a:t>Insights should clearly describe an issue and its connection to the larger overall problem. They should be</a:t>
            </a:r>
          </a:p>
          <a:p>
            <a:r>
              <a:rPr lang="en-US" dirty="0"/>
              <a:t>complete enough to stand on their own and be meaningful to someone unfamiliar with the problem or process you are working on.</a:t>
            </a:r>
          </a:p>
          <a:p>
            <a:r>
              <a:rPr lang="en-US" dirty="0"/>
              <a:t>- </a:t>
            </a:r>
            <a:r>
              <a:rPr lang="en-US" b="1" dirty="0"/>
              <a:t>Distinct</a:t>
            </a:r>
            <a:endParaRPr lang="en-US" dirty="0"/>
          </a:p>
          <a:p>
            <a:r>
              <a:rPr lang="en-US" dirty="0"/>
              <a:t>Each insight should describe a unique aspect of the problem, distinct from your other insights.</a:t>
            </a:r>
          </a:p>
          <a:p>
            <a:r>
              <a:rPr lang="en-US" b="1" dirty="0"/>
              <a:t>- Supported by evidence</a:t>
            </a:r>
            <a:endParaRPr lang="en-US" dirty="0"/>
          </a:p>
          <a:p>
            <a:r>
              <a:rPr lang="en-US" dirty="0"/>
              <a:t>Insights should be supported by specific qualitative and quantitative data that provide evidence and add to the audience’s understanding of the issue being raised.</a:t>
            </a:r>
          </a:p>
          <a:p>
            <a:r>
              <a:rPr lang="en-US" b="1" dirty="0"/>
              <a:t>- Provocative</a:t>
            </a:r>
            <a:endParaRPr lang="en-US" dirty="0"/>
          </a:p>
          <a:p>
            <a:r>
              <a:rPr lang="en-US" dirty="0"/>
              <a:t>Insights are best when worded in a way that provokes people to take action and question their current understanding of the space.</a:t>
            </a:r>
          </a:p>
          <a:p>
            <a:endParaRPr lang="en-US" dirty="0"/>
          </a:p>
          <a:p>
            <a:r>
              <a:rPr lang="en-US" b="1" dirty="0"/>
              <a:t>So</a:t>
            </a:r>
            <a:r>
              <a:rPr lang="mr-IN" b="1" dirty="0"/>
              <a:t>…</a:t>
            </a:r>
            <a:r>
              <a:rPr lang="en-US" b="1" dirty="0"/>
              <a:t> Let’s try to answer our why question : </a:t>
            </a:r>
          </a:p>
          <a:p>
            <a:pPr defTabSz="931774">
              <a:defRPr/>
            </a:pPr>
            <a:r>
              <a:rPr lang="en-US" dirty="0">
                <a:solidFill>
                  <a:schemeClr val="bg1"/>
                </a:solidFill>
                <a:latin typeface="Open Sans" charset="0"/>
                <a:ea typeface="Open Sans" charset="0"/>
                <a:cs typeface="Open Sans" charset="0"/>
              </a:rPr>
              <a:t>Why do entrepreneurs of color avoid institutions, products, and programs that are designed to help them succeed? </a:t>
            </a:r>
          </a:p>
          <a:p>
            <a:endParaRPr lang="en-US" dirty="0"/>
          </a:p>
          <a:p>
            <a:pPr marL="174708" indent="-174708" fontAlgn="base">
              <a:buFont typeface="Arial" charset="0"/>
              <a:buChar char="•"/>
            </a:pPr>
            <a:endParaRPr lang="en-US" sz="1000" dirty="0"/>
          </a:p>
        </p:txBody>
      </p:sp>
      <p:sp>
        <p:nvSpPr>
          <p:cNvPr id="4" name="Slide Number Placeholder 3"/>
          <p:cNvSpPr>
            <a:spLocks noGrp="1"/>
          </p:cNvSpPr>
          <p:nvPr>
            <p:ph type="sldNum" sz="quarter" idx="10"/>
          </p:nvPr>
        </p:nvSpPr>
        <p:spPr/>
        <p:txBody>
          <a:bodyPr/>
          <a:lstStyle/>
          <a:p>
            <a:fld id="{80A5F7ED-EDC6-BB42-8EC4-91FE066D1AA9}" type="slidenum">
              <a:rPr lang="en-US" smtClean="0"/>
              <a:t>76</a:t>
            </a:fld>
            <a:endParaRPr lang="en-US"/>
          </a:p>
        </p:txBody>
      </p:sp>
    </p:spTree>
    <p:extLst>
      <p:ext uri="{BB962C8B-B14F-4D97-AF65-F5344CB8AC3E}">
        <p14:creationId xmlns:p14="http://schemas.microsoft.com/office/powerpoint/2010/main" val="15282213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941" defTabSz="931774">
              <a:spcAft>
                <a:spcPts val="1223"/>
              </a:spcAft>
              <a:defRPr/>
            </a:pPr>
            <a:r>
              <a:rPr lang="en-US" b="1" dirty="0" smtClean="0"/>
              <a:t>ANDRE</a:t>
            </a:r>
          </a:p>
          <a:p>
            <a:pPr marL="12941">
              <a:spcAft>
                <a:spcPts val="1223"/>
              </a:spcAft>
            </a:pPr>
            <a:endParaRPr lang="en-US" kern="0" dirty="0">
              <a:solidFill>
                <a:schemeClr val="tx1">
                  <a:lumMod val="85000"/>
                  <a:lumOff val="15000"/>
                </a:schemeClr>
              </a:solidFill>
              <a:latin typeface="Open Sans Regular" charset="0"/>
              <a:ea typeface="Open Sans Regular" charset="0"/>
              <a:cs typeface="Open Sans Regular" charset="0"/>
            </a:endParaRPr>
          </a:p>
          <a:p>
            <a:pPr marL="12941">
              <a:spcAft>
                <a:spcPts val="1223"/>
              </a:spcAft>
            </a:pPr>
            <a:r>
              <a:rPr lang="en-US" kern="0" dirty="0">
                <a:solidFill>
                  <a:schemeClr val="tx1">
                    <a:lumMod val="85000"/>
                    <a:lumOff val="15000"/>
                  </a:schemeClr>
                </a:solidFill>
                <a:latin typeface="Open Sans Regular" charset="0"/>
                <a:ea typeface="Open Sans Regular" charset="0"/>
                <a:cs typeface="Open Sans Regular" charset="0"/>
              </a:rPr>
              <a:t>Concisely describes the problem and its implications. It’s provocative in the sense that it is tell us, ~ Entrepreneurs of color are likely to not trust any of our initiatives. They won’t think we are genuinely truing to help them.</a:t>
            </a:r>
          </a:p>
        </p:txBody>
      </p:sp>
      <p:sp>
        <p:nvSpPr>
          <p:cNvPr id="4" name="Slide Number Placeholder 3"/>
          <p:cNvSpPr>
            <a:spLocks noGrp="1"/>
          </p:cNvSpPr>
          <p:nvPr>
            <p:ph type="sldNum" sz="quarter" idx="10"/>
          </p:nvPr>
        </p:nvSpPr>
        <p:spPr/>
        <p:txBody>
          <a:bodyPr/>
          <a:lstStyle/>
          <a:p>
            <a:fld id="{80A5F7ED-EDC6-BB42-8EC4-91FE066D1AA9}" type="slidenum">
              <a:rPr lang="en-US" smtClean="0"/>
              <a:t>77</a:t>
            </a:fld>
            <a:endParaRPr lang="en-US"/>
          </a:p>
        </p:txBody>
      </p:sp>
    </p:spTree>
    <p:extLst>
      <p:ext uri="{BB962C8B-B14F-4D97-AF65-F5344CB8AC3E}">
        <p14:creationId xmlns:p14="http://schemas.microsoft.com/office/powerpoint/2010/main" val="20100900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ANDRE </a:t>
            </a:r>
            <a:r>
              <a:rPr lang="mr-IN" b="1" dirty="0" smtClean="0"/>
              <a:t>–</a:t>
            </a:r>
            <a:r>
              <a:rPr lang="en-US" b="1" smtClean="0"/>
              <a:t> 15</a:t>
            </a:r>
            <a:r>
              <a:rPr lang="en-US" b="1" baseline="0" smtClean="0"/>
              <a:t> </a:t>
            </a:r>
            <a:r>
              <a:rPr lang="en-US" b="1" baseline="0" dirty="0" smtClean="0"/>
              <a:t>min for activity</a:t>
            </a:r>
            <a:endParaRPr lang="en-US" b="1" dirty="0" smtClean="0"/>
          </a:p>
          <a:p>
            <a:endParaRPr lang="en-US" dirty="0" smtClean="0"/>
          </a:p>
          <a:p>
            <a:r>
              <a:rPr lang="en-US" dirty="0" smtClean="0"/>
              <a:t>On</a:t>
            </a:r>
            <a:r>
              <a:rPr lang="en-US" baseline="0" dirty="0" smtClean="0"/>
              <a:t> purple </a:t>
            </a:r>
            <a:r>
              <a:rPr lang="en-US" baseline="0" dirty="0" err="1" smtClean="0"/>
              <a:t>stickies</a:t>
            </a:r>
            <a:r>
              <a:rPr lang="en-US" baseline="0" dirty="0" smtClean="0"/>
              <a:t>, write out your why questions. This might includes questions you can’t answer. Questions that might be answered by a member of your extended team. Or through additional research. </a:t>
            </a:r>
          </a:p>
          <a:p>
            <a:endParaRPr lang="en-US" baseline="0" dirty="0" smtClean="0"/>
          </a:p>
          <a:p>
            <a:r>
              <a:rPr lang="en-US" baseline="0" dirty="0" smtClean="0"/>
              <a:t>As you push yourselves to pick apart the themes by asking Why questions, switch to generating insights when you identify questions you feel you can answer based on you past experience.</a:t>
            </a:r>
          </a:p>
        </p:txBody>
      </p:sp>
      <p:sp>
        <p:nvSpPr>
          <p:cNvPr id="4" name="Slide Number Placeholder 3"/>
          <p:cNvSpPr>
            <a:spLocks noGrp="1"/>
          </p:cNvSpPr>
          <p:nvPr>
            <p:ph type="sldNum" sz="quarter" idx="10"/>
          </p:nvPr>
        </p:nvSpPr>
        <p:spPr/>
        <p:txBody>
          <a:bodyPr/>
          <a:lstStyle/>
          <a:p>
            <a:fld id="{80A5F7ED-EDC6-BB42-8EC4-91FE066D1AA9}" type="slidenum">
              <a:rPr lang="en-US" smtClean="0"/>
              <a:t>78</a:t>
            </a:fld>
            <a:endParaRPr lang="en-US"/>
          </a:p>
        </p:txBody>
      </p:sp>
    </p:spTree>
    <p:extLst>
      <p:ext uri="{BB962C8B-B14F-4D97-AF65-F5344CB8AC3E}">
        <p14:creationId xmlns:p14="http://schemas.microsoft.com/office/powerpoint/2010/main" val="21231731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79</a:t>
            </a:fld>
            <a:endParaRPr lang="en-US"/>
          </a:p>
        </p:txBody>
      </p:sp>
    </p:spTree>
    <p:extLst>
      <p:ext uri="{BB962C8B-B14F-4D97-AF65-F5344CB8AC3E}">
        <p14:creationId xmlns:p14="http://schemas.microsoft.com/office/powerpoint/2010/main" val="4887128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 </a:t>
            </a:r>
            <a:r>
              <a:rPr lang="mr-IN" b="1" dirty="0" smtClean="0"/>
              <a:t>–</a:t>
            </a:r>
            <a:r>
              <a:rPr lang="en-US" b="1" dirty="0" smtClean="0"/>
              <a:t> 5 min before handoff</a:t>
            </a:r>
            <a:r>
              <a:rPr lang="en-US" b="1" baseline="0" dirty="0" smtClean="0"/>
              <a:t> to Jeff</a:t>
            </a:r>
            <a:endParaRPr lang="en-US" b="1" dirty="0" smtClean="0"/>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80</a:t>
            </a:fld>
            <a:endParaRPr lang="en-US"/>
          </a:p>
        </p:txBody>
      </p:sp>
    </p:spTree>
    <p:extLst>
      <p:ext uri="{BB962C8B-B14F-4D97-AF65-F5344CB8AC3E}">
        <p14:creationId xmlns:p14="http://schemas.microsoft.com/office/powerpoint/2010/main" val="16302483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The</a:t>
            </a:r>
            <a:r>
              <a:rPr lang="en-US" baseline="0" dirty="0" smtClean="0"/>
              <a:t> process of working through synthesis leads to a number of different outputs / work products that the team can use moving forward, many of them are highly visual :</a:t>
            </a:r>
          </a:p>
          <a:p>
            <a:pPr marL="174708" indent="-174708">
              <a:buFont typeface="Arial" charset="0"/>
              <a:buChar char="•"/>
            </a:pPr>
            <a:r>
              <a:rPr lang="en-US" baseline="0" dirty="0" smtClean="0"/>
              <a:t>Journey maps </a:t>
            </a:r>
          </a:p>
          <a:p>
            <a:pPr marL="174708" indent="-174708">
              <a:buFont typeface="Arial" charset="0"/>
              <a:buChar char="•"/>
            </a:pPr>
            <a:r>
              <a:rPr lang="en-US" baseline="0" dirty="0" smtClean="0"/>
              <a:t>Work models</a:t>
            </a:r>
          </a:p>
          <a:p>
            <a:pPr marL="174708" indent="-174708">
              <a:buFont typeface="Arial" charset="0"/>
              <a:buChar char="•"/>
            </a:pPr>
            <a:r>
              <a:rPr lang="en-US" baseline="0" dirty="0" smtClean="0"/>
              <a:t>An Index of all the tools / artifacts used in a process and list of which ones desperately need improvement </a:t>
            </a:r>
          </a:p>
          <a:p>
            <a:pPr marL="174708" indent="-174708">
              <a:buFont typeface="Arial" charset="0"/>
              <a:buChar char="•"/>
            </a:pPr>
            <a:r>
              <a:rPr lang="en-US" baseline="0" dirty="0" smtClean="0"/>
              <a:t>Visualization of data (physical and cultural maps, information graphics, </a:t>
            </a:r>
            <a:r>
              <a:rPr lang="en-US" baseline="0" dirty="0" err="1" smtClean="0"/>
              <a:t>etc</a:t>
            </a:r>
            <a:r>
              <a:rPr lang="mr-IN" baseline="0" dirty="0" smtClean="0"/>
              <a:t>…</a:t>
            </a:r>
            <a:r>
              <a:rPr lang="en-US" baseline="0" dirty="0" smtClean="0"/>
              <a:t>)</a:t>
            </a:r>
          </a:p>
        </p:txBody>
      </p:sp>
      <p:sp>
        <p:nvSpPr>
          <p:cNvPr id="4" name="Slide Number Placeholder 3"/>
          <p:cNvSpPr>
            <a:spLocks noGrp="1"/>
          </p:cNvSpPr>
          <p:nvPr>
            <p:ph type="sldNum" sz="quarter" idx="10"/>
          </p:nvPr>
        </p:nvSpPr>
        <p:spPr/>
        <p:txBody>
          <a:bodyPr/>
          <a:lstStyle/>
          <a:p>
            <a:fld id="{80A5F7ED-EDC6-BB42-8EC4-91FE066D1AA9}" type="slidenum">
              <a:rPr lang="en-US" smtClean="0"/>
              <a:t>81</a:t>
            </a:fld>
            <a:endParaRPr lang="en-US"/>
          </a:p>
        </p:txBody>
      </p:sp>
    </p:spTree>
    <p:extLst>
      <p:ext uri="{BB962C8B-B14F-4D97-AF65-F5344CB8AC3E}">
        <p14:creationId xmlns:p14="http://schemas.microsoft.com/office/powerpoint/2010/main" val="10869637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dirty="0" smtClean="0"/>
          </a:p>
          <a:p>
            <a:r>
              <a:rPr lang="en-US" dirty="0" smtClean="0"/>
              <a:t>The</a:t>
            </a:r>
            <a:r>
              <a:rPr lang="en-US" baseline="0" dirty="0" smtClean="0"/>
              <a:t> process of working through synthesis leads to a number of different outputs / work products that the team can use moving forward, many of them are highly visual :</a:t>
            </a:r>
          </a:p>
          <a:p>
            <a:pPr marL="174708" indent="-174708">
              <a:buFont typeface="Arial" charset="0"/>
              <a:buChar char="•"/>
            </a:pPr>
            <a:r>
              <a:rPr lang="en-US" baseline="0" dirty="0" smtClean="0"/>
              <a:t>Journey maps </a:t>
            </a:r>
          </a:p>
          <a:p>
            <a:pPr marL="174708" indent="-174708">
              <a:buFont typeface="Arial" charset="0"/>
              <a:buChar char="•"/>
            </a:pPr>
            <a:r>
              <a:rPr lang="en-US" baseline="0" dirty="0" smtClean="0"/>
              <a:t>Work models</a:t>
            </a:r>
          </a:p>
          <a:p>
            <a:pPr marL="174708" indent="-174708">
              <a:buFont typeface="Arial" charset="0"/>
              <a:buChar char="•"/>
            </a:pPr>
            <a:r>
              <a:rPr lang="en-US" baseline="0" dirty="0" smtClean="0"/>
              <a:t>An Index of all the tools / artifacts used in a process and list of which ones desperately need improvement </a:t>
            </a:r>
          </a:p>
          <a:p>
            <a:pPr marL="174708" indent="-174708">
              <a:buFont typeface="Arial" charset="0"/>
              <a:buChar char="•"/>
            </a:pPr>
            <a:r>
              <a:rPr lang="en-US" baseline="0" dirty="0" smtClean="0"/>
              <a:t>Visualization of data (physical and cultural maps, information graphics, </a:t>
            </a:r>
            <a:r>
              <a:rPr lang="en-US" baseline="0" dirty="0" err="1" smtClean="0"/>
              <a:t>etc</a:t>
            </a:r>
            <a:r>
              <a:rPr lang="mr-IN" baseline="0" dirty="0" smtClean="0"/>
              <a:t>…</a:t>
            </a:r>
            <a:r>
              <a:rPr lang="en-US" baseline="0" dirty="0" smtClean="0"/>
              <a:t>)</a:t>
            </a:r>
          </a:p>
        </p:txBody>
      </p:sp>
      <p:sp>
        <p:nvSpPr>
          <p:cNvPr id="4" name="Slide Number Placeholder 3"/>
          <p:cNvSpPr>
            <a:spLocks noGrp="1"/>
          </p:cNvSpPr>
          <p:nvPr>
            <p:ph type="sldNum" sz="quarter" idx="10"/>
          </p:nvPr>
        </p:nvSpPr>
        <p:spPr/>
        <p:txBody>
          <a:bodyPr/>
          <a:lstStyle/>
          <a:p>
            <a:fld id="{80A5F7ED-EDC6-BB42-8EC4-91FE066D1AA9}" type="slidenum">
              <a:rPr lang="en-US" smtClean="0"/>
              <a:t>82</a:t>
            </a:fld>
            <a:endParaRPr lang="en-US"/>
          </a:p>
        </p:txBody>
      </p:sp>
    </p:spTree>
    <p:extLst>
      <p:ext uri="{BB962C8B-B14F-4D97-AF65-F5344CB8AC3E}">
        <p14:creationId xmlns:p14="http://schemas.microsoft.com/office/powerpoint/2010/main" val="185323314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baseline="0" dirty="0" smtClean="0"/>
          </a:p>
          <a:p>
            <a:r>
              <a:rPr lang="en-US" baseline="0" dirty="0" smtClean="0"/>
              <a:t>Being in the city </a:t>
            </a:r>
            <a:r>
              <a:rPr lang="en-US" baseline="0" dirty="0" err="1" smtClean="0"/>
              <a:t>govt</a:t>
            </a:r>
            <a:r>
              <a:rPr lang="en-US" baseline="0" dirty="0" smtClean="0"/>
              <a:t> will always give you </a:t>
            </a:r>
            <a:r>
              <a:rPr lang="en-US" baseline="0" smtClean="0"/>
              <a:t>more insights </a:t>
            </a:r>
            <a:r>
              <a:rPr lang="en-US" baseline="0" dirty="0" smtClean="0"/>
              <a:t>into the services / systems. </a:t>
            </a:r>
            <a:br>
              <a:rPr lang="en-US" baseline="0" dirty="0" smtClean="0"/>
            </a:br>
            <a:r>
              <a:rPr lang="en-US" baseline="0" dirty="0" smtClean="0"/>
              <a:t>This is a helpful way to reframes things so that the focus is on the resident </a:t>
            </a:r>
          </a:p>
          <a:p>
            <a:endParaRPr lang="en-US" baseline="0" dirty="0" smtClean="0"/>
          </a:p>
          <a:p>
            <a:pPr defTabSz="931774">
              <a:defRPr/>
            </a:pPr>
            <a:r>
              <a:rPr lang="en-US" baseline="0" dirty="0" smtClean="0"/>
              <a:t>As an example : with access to a little more data, we could create a Journey Map of the Expedited Hiring Process. The time line could span the entire two week process, and help our extended team walk a mile our candidate’s shoes.</a:t>
            </a:r>
          </a:p>
        </p:txBody>
      </p:sp>
      <p:sp>
        <p:nvSpPr>
          <p:cNvPr id="4" name="Slide Number Placeholder 3"/>
          <p:cNvSpPr>
            <a:spLocks noGrp="1"/>
          </p:cNvSpPr>
          <p:nvPr>
            <p:ph type="sldNum" sz="quarter" idx="10"/>
          </p:nvPr>
        </p:nvSpPr>
        <p:spPr/>
        <p:txBody>
          <a:bodyPr/>
          <a:lstStyle/>
          <a:p>
            <a:fld id="{80A5F7ED-EDC6-BB42-8EC4-91FE066D1AA9}" type="slidenum">
              <a:rPr lang="en-US" smtClean="0"/>
              <a:t>83</a:t>
            </a:fld>
            <a:endParaRPr lang="en-US"/>
          </a:p>
        </p:txBody>
      </p:sp>
    </p:spTree>
    <p:extLst>
      <p:ext uri="{BB962C8B-B14F-4D97-AF65-F5344CB8AC3E}">
        <p14:creationId xmlns:p14="http://schemas.microsoft.com/office/powerpoint/2010/main" val="602911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pPr defTabSz="931774">
              <a:defRPr/>
            </a:pPr>
            <a:endParaRPr lang="en-US" dirty="0">
              <a:latin typeface="Open Sans Regular" charset="0"/>
            </a:endParaRPr>
          </a:p>
          <a:p>
            <a:pPr defTabSz="931774">
              <a:defRPr/>
            </a:pPr>
            <a:r>
              <a:rPr lang="en-US" dirty="0">
                <a:latin typeface="Open Sans Regular" charset="0"/>
              </a:rPr>
              <a:t>This is for everyone on the team. It’s not some separate track of design work for the designers to do in isolation.</a:t>
            </a:r>
          </a:p>
        </p:txBody>
      </p:sp>
      <p:sp>
        <p:nvSpPr>
          <p:cNvPr id="4" name="Slide Number Placeholder 3"/>
          <p:cNvSpPr>
            <a:spLocks noGrp="1"/>
          </p:cNvSpPr>
          <p:nvPr>
            <p:ph type="sldNum" sz="quarter" idx="10"/>
          </p:nvPr>
        </p:nvSpPr>
        <p:spPr/>
        <p:txBody>
          <a:bodyPr/>
          <a:lstStyle/>
          <a:p>
            <a:fld id="{80A5F7ED-EDC6-BB42-8EC4-91FE066D1AA9}" type="slidenum">
              <a:rPr lang="en-US" smtClean="0"/>
              <a:t>9</a:t>
            </a:fld>
            <a:endParaRPr lang="en-US"/>
          </a:p>
        </p:txBody>
      </p:sp>
    </p:spTree>
    <p:extLst>
      <p:ext uri="{BB962C8B-B14F-4D97-AF65-F5344CB8AC3E}">
        <p14:creationId xmlns:p14="http://schemas.microsoft.com/office/powerpoint/2010/main" val="843957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a:t>
            </a:r>
          </a:p>
          <a:p>
            <a:endParaRPr lang="en-US" baseline="0" dirty="0" smtClean="0"/>
          </a:p>
          <a:p>
            <a:r>
              <a:rPr lang="en-US" baseline="0" dirty="0" smtClean="0"/>
              <a:t>Easy ways to think about this are healthcare experiences, processes that span city systems – 1 person may encounter multiple services, who may not speak with one another.</a:t>
            </a:r>
          </a:p>
          <a:p>
            <a:endParaRPr lang="en-US" baseline="0" dirty="0" smtClean="0"/>
          </a:p>
          <a:p>
            <a:r>
              <a:rPr lang="en-US" baseline="0" dirty="0" smtClean="0"/>
              <a:t>Being in the city </a:t>
            </a:r>
            <a:r>
              <a:rPr lang="en-US" baseline="0" dirty="0" err="1" smtClean="0"/>
              <a:t>govt</a:t>
            </a:r>
            <a:r>
              <a:rPr lang="en-US" baseline="0" dirty="0" smtClean="0"/>
              <a:t> will always give you </a:t>
            </a:r>
            <a:r>
              <a:rPr lang="en-US" baseline="0" smtClean="0"/>
              <a:t>more insights </a:t>
            </a:r>
            <a:r>
              <a:rPr lang="en-US" baseline="0" dirty="0" smtClean="0"/>
              <a:t>into the services / systems. </a:t>
            </a:r>
            <a:br>
              <a:rPr lang="en-US" baseline="0" dirty="0" smtClean="0"/>
            </a:br>
            <a:r>
              <a:rPr lang="en-US" baseline="0" dirty="0" smtClean="0"/>
              <a:t>This is a helpful way to reframes things so that the focus is on the resident </a:t>
            </a:r>
          </a:p>
        </p:txBody>
      </p:sp>
      <p:sp>
        <p:nvSpPr>
          <p:cNvPr id="4" name="Slide Number Placeholder 3"/>
          <p:cNvSpPr>
            <a:spLocks noGrp="1"/>
          </p:cNvSpPr>
          <p:nvPr>
            <p:ph type="sldNum" sz="quarter" idx="10"/>
          </p:nvPr>
        </p:nvSpPr>
        <p:spPr/>
        <p:txBody>
          <a:bodyPr/>
          <a:lstStyle/>
          <a:p>
            <a:fld id="{80A5F7ED-EDC6-BB42-8EC4-91FE066D1AA9}" type="slidenum">
              <a:rPr lang="en-US" smtClean="0"/>
              <a:t>84</a:t>
            </a:fld>
            <a:endParaRPr lang="en-US"/>
          </a:p>
        </p:txBody>
      </p:sp>
    </p:spTree>
    <p:extLst>
      <p:ext uri="{BB962C8B-B14F-4D97-AF65-F5344CB8AC3E}">
        <p14:creationId xmlns:p14="http://schemas.microsoft.com/office/powerpoint/2010/main" val="12982790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JEFF -</a:t>
            </a:r>
            <a:r>
              <a:rPr lang="en-US" b="1" baseline="0" dirty="0" smtClean="0"/>
              <a:t> 5 min total</a:t>
            </a:r>
            <a:endParaRPr lang="en-US" b="1" dirty="0" smtClean="0"/>
          </a:p>
          <a:p>
            <a:endParaRPr lang="en-US" b="1" dirty="0" smtClean="0"/>
          </a:p>
          <a:p>
            <a:r>
              <a:rPr lang="en-US" b="1" dirty="0" smtClean="0"/>
              <a:t>Offer a little background.</a:t>
            </a:r>
          </a:p>
          <a:p>
            <a:endParaRPr lang="en-US" b="1" dirty="0" smtClean="0"/>
          </a:p>
          <a:p>
            <a:r>
              <a:rPr lang="en-US" b="1" dirty="0" smtClean="0"/>
              <a:t>Building</a:t>
            </a:r>
            <a:r>
              <a:rPr lang="en-US" b="1" baseline="0" dirty="0" smtClean="0"/>
              <a:t> Visual Maps</a:t>
            </a:r>
            <a:endParaRPr lang="en-US" baseline="0" dirty="0" smtClean="0"/>
          </a:p>
          <a:p>
            <a:pPr marL="174708" indent="-174708" defTabSz="931774">
              <a:buFont typeface="Arial" charset="0"/>
              <a:buChar char="•"/>
              <a:defRPr/>
            </a:pPr>
            <a:r>
              <a:rPr lang="en-US" baseline="0" dirty="0" smtClean="0"/>
              <a:t>When we did our blight work, we didn’t know about journey mapping. We accidentally did it. </a:t>
            </a:r>
          </a:p>
          <a:p>
            <a:pPr marL="174708" indent="-174708" defTabSz="931774">
              <a:buFont typeface="Arial" charset="0"/>
              <a:buChar char="•"/>
              <a:defRPr/>
            </a:pPr>
            <a:r>
              <a:rPr lang="en-US" baseline="0" dirty="0" smtClean="0"/>
              <a:t>We created a map of code enforcement and showed how it works. </a:t>
            </a:r>
          </a:p>
          <a:p>
            <a:pPr marL="640594" lvl="1" indent="-174708" defTabSz="931774">
              <a:buFont typeface="Arial" charset="0"/>
              <a:buChar char="•"/>
              <a:defRPr/>
            </a:pPr>
            <a:r>
              <a:rPr lang="en-US" baseline="0" dirty="0" smtClean="0"/>
              <a:t>We identified the breaking points. </a:t>
            </a:r>
          </a:p>
          <a:p>
            <a:pPr marL="640594" lvl="1" indent="-174708" defTabSz="931774">
              <a:buFont typeface="Arial" charset="0"/>
              <a:buChar char="•"/>
              <a:defRPr/>
            </a:pPr>
            <a:r>
              <a:rPr lang="en-US" baseline="0" dirty="0" smtClean="0"/>
              <a:t>We called it the autopsy document because it revealed how broken it really is. </a:t>
            </a:r>
          </a:p>
          <a:p>
            <a:pPr defTabSz="931774">
              <a:defRPr/>
            </a:pPr>
            <a:endParaRPr lang="en-US" baseline="0"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85</a:t>
            </a:fld>
            <a:endParaRPr lang="en-US"/>
          </a:p>
        </p:txBody>
      </p:sp>
    </p:spTree>
    <p:extLst>
      <p:ext uri="{BB962C8B-B14F-4D97-AF65-F5344CB8AC3E}">
        <p14:creationId xmlns:p14="http://schemas.microsoft.com/office/powerpoint/2010/main" val="13520796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JEFF </a:t>
            </a:r>
          </a:p>
          <a:p>
            <a:endParaRPr lang="en-US" b="1" dirty="0" smtClean="0"/>
          </a:p>
          <a:p>
            <a:pPr defTabSz="931774">
              <a:defRPr/>
            </a:pPr>
            <a:r>
              <a:rPr lang="en-US" b="1" baseline="0" dirty="0" smtClean="0"/>
              <a:t>On our current priority, we’re using Journey Mapping in a very similar way</a:t>
            </a:r>
          </a:p>
          <a:p>
            <a:pPr marL="174708" indent="-174708">
              <a:buFont typeface="Arial" charset="0"/>
              <a:buChar char="•"/>
            </a:pPr>
            <a:r>
              <a:rPr lang="en-US" baseline="0" dirty="0" smtClean="0"/>
              <a:t>Our goal is to understand how things really work. Which means having a lot of conversations with people. </a:t>
            </a:r>
          </a:p>
          <a:p>
            <a:pPr marL="640594" lvl="1" indent="-174708">
              <a:buFont typeface="Arial" charset="0"/>
              <a:buChar char="•"/>
            </a:pPr>
            <a:r>
              <a:rPr lang="en-US" baseline="0" dirty="0" smtClean="0"/>
              <a:t>People viewed as as the smart guys. When they realize we wanted them to share knowledge with us and some us how things really work, it helped position the team as “not the experts”. </a:t>
            </a:r>
          </a:p>
          <a:p>
            <a:pPr marL="640594" lvl="1" indent="-174708">
              <a:buFont typeface="Arial" charset="0"/>
              <a:buChar char="•"/>
            </a:pPr>
            <a:r>
              <a:rPr lang="en-US" baseline="0" dirty="0" smtClean="0"/>
              <a:t>They quickly got that we needed their help to get a complete picture of the process.</a:t>
            </a:r>
          </a:p>
          <a:p>
            <a:pPr marL="174708" indent="-174708">
              <a:buFont typeface="Arial" charset="0"/>
              <a:buChar char="•"/>
            </a:pPr>
            <a:r>
              <a:rPr lang="en-US" baseline="0" dirty="0" smtClean="0"/>
              <a:t>Engaging stakeholders - Everything is a value exchange. </a:t>
            </a:r>
          </a:p>
          <a:p>
            <a:pPr marL="640594" lvl="1" indent="-174708">
              <a:buFont typeface="Arial" charset="0"/>
              <a:buChar char="•"/>
            </a:pPr>
            <a:r>
              <a:rPr lang="en-US" baseline="0" dirty="0" smtClean="0"/>
              <a:t>They give us their time and knowledge. We show them a new way to do things. </a:t>
            </a:r>
          </a:p>
          <a:p>
            <a:pPr marL="640594" lvl="1" indent="-174708">
              <a:buFont typeface="Arial" charset="0"/>
              <a:buChar char="•"/>
            </a:pPr>
            <a:r>
              <a:rPr lang="en-US" baseline="0" dirty="0" smtClean="0"/>
              <a:t>Some of the stakeholders we brought into our meetings had never really worked together before. That was massively valuable. </a:t>
            </a:r>
          </a:p>
          <a:p>
            <a:pPr marL="640594" lvl="1" indent="-174708">
              <a:buFont typeface="Arial" charset="0"/>
              <a:buChar char="•"/>
            </a:pPr>
            <a:r>
              <a:rPr lang="en-US" baseline="0" dirty="0" smtClean="0"/>
              <a:t>We’re helping our stakeholder understand the value of different perspectives. Everyone we spoke to was an expert. The value is helping people see things out of their domain, and to learn that “this thing is bigger than even they think it is” </a:t>
            </a:r>
          </a:p>
          <a:p>
            <a:pPr marL="174708" indent="-174708">
              <a:buFont typeface="Arial" charset="0"/>
              <a:buChar char="•"/>
            </a:pPr>
            <a:r>
              <a:rPr lang="en-US" baseline="0" dirty="0" smtClean="0"/>
              <a:t>In the early stages, you want to share all detail and how that you are getting all of the detail that has been shared</a:t>
            </a:r>
          </a:p>
          <a:p>
            <a:pPr marL="640594" lvl="1" indent="-174708">
              <a:buFont typeface="Arial" charset="0"/>
              <a:buChar char="•"/>
            </a:pPr>
            <a:r>
              <a:rPr lang="en-US" baseline="0" dirty="0" smtClean="0"/>
              <a:t>Keeping track of what we know, and what we don’t helps us figure out where we want to do more research. Where we need more sessions.</a:t>
            </a:r>
          </a:p>
          <a:p>
            <a:pPr marL="174708" indent="-174708">
              <a:buFont typeface="Arial" charset="0"/>
              <a:buChar char="•"/>
            </a:pPr>
            <a:endParaRPr lang="en-US" baseline="0" dirty="0" smtClean="0"/>
          </a:p>
        </p:txBody>
      </p:sp>
      <p:sp>
        <p:nvSpPr>
          <p:cNvPr id="4" name="Slide Number Placeholder 3"/>
          <p:cNvSpPr>
            <a:spLocks noGrp="1"/>
          </p:cNvSpPr>
          <p:nvPr>
            <p:ph type="sldNum" sz="quarter" idx="10"/>
          </p:nvPr>
        </p:nvSpPr>
        <p:spPr/>
        <p:txBody>
          <a:bodyPr/>
          <a:lstStyle/>
          <a:p>
            <a:fld id="{80A5F7ED-EDC6-BB42-8EC4-91FE066D1AA9}" type="slidenum">
              <a:rPr lang="en-US" smtClean="0"/>
              <a:t>86</a:t>
            </a:fld>
            <a:endParaRPr lang="en-US"/>
          </a:p>
        </p:txBody>
      </p:sp>
    </p:spTree>
    <p:extLst>
      <p:ext uri="{BB962C8B-B14F-4D97-AF65-F5344CB8AC3E}">
        <p14:creationId xmlns:p14="http://schemas.microsoft.com/office/powerpoint/2010/main" val="11938944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JEFF </a:t>
            </a:r>
          </a:p>
          <a:p>
            <a:endParaRPr lang="en-US" b="1" dirty="0" smtClean="0"/>
          </a:p>
          <a:p>
            <a:r>
              <a:rPr lang="en-US" b="1" dirty="0" smtClean="0"/>
              <a:t>It’s</a:t>
            </a:r>
            <a:r>
              <a:rPr lang="en-US" b="1" baseline="0" dirty="0" smtClean="0"/>
              <a:t> heavy work.</a:t>
            </a:r>
            <a:endParaRPr lang="en-US" baseline="0" dirty="0" smtClean="0"/>
          </a:p>
          <a:p>
            <a:pPr marL="174708" indent="-174708">
              <a:buFont typeface="Arial" charset="0"/>
              <a:buChar char="•"/>
            </a:pPr>
            <a:r>
              <a:rPr lang="en-US" baseline="0" dirty="0" smtClean="0"/>
              <a:t>We iterated on this for roughly 40 hours of session with 6 people. Face to face. That doesn’t include prep time and follow through. 800 man hours</a:t>
            </a:r>
          </a:p>
          <a:p>
            <a:pPr marL="174708" indent="-174708">
              <a:buFont typeface="Arial" charset="0"/>
              <a:buChar char="•"/>
            </a:pPr>
            <a:r>
              <a:rPr lang="en-US" baseline="0" dirty="0" smtClean="0"/>
              <a:t>The most valuable thing about journey mapping is that we can organize all the pieces. </a:t>
            </a:r>
          </a:p>
          <a:p>
            <a:pPr marL="640594" lvl="1" indent="-174708">
              <a:buFont typeface="Arial" charset="0"/>
              <a:buChar char="•"/>
            </a:pPr>
            <a:r>
              <a:rPr lang="en-US" baseline="0" dirty="0" smtClean="0"/>
              <a:t>Stakeholders get to vent about what holds them up. We can capture all of that.</a:t>
            </a:r>
          </a:p>
          <a:p>
            <a:pPr marL="640594" lvl="1" indent="-174708">
              <a:buFont typeface="Arial" charset="0"/>
              <a:buChar char="•"/>
            </a:pPr>
            <a:r>
              <a:rPr lang="en-US" baseline="0" dirty="0" smtClean="0"/>
              <a:t>Making the order out of chaos. Allow yourself the right an time to be messy. </a:t>
            </a:r>
          </a:p>
          <a:p>
            <a:pPr marL="174708" indent="-174708">
              <a:buFont typeface="Arial" charset="0"/>
              <a:buChar char="•"/>
            </a:pPr>
            <a:endParaRPr lang="en-US" baseline="0" dirty="0" smtClean="0"/>
          </a:p>
          <a:p>
            <a:r>
              <a:rPr lang="en-US" b="1" baseline="0" dirty="0" smtClean="0"/>
              <a:t>The final step </a:t>
            </a:r>
            <a:r>
              <a:rPr lang="mr-IN" b="1" baseline="0" dirty="0" smtClean="0"/>
              <a:t>–</a:t>
            </a:r>
            <a:r>
              <a:rPr lang="en-US" b="1" baseline="0" dirty="0" smtClean="0"/>
              <a:t> Creating order</a:t>
            </a:r>
          </a:p>
          <a:p>
            <a:pPr marL="174708" indent="-174708">
              <a:buFont typeface="Arial" charset="0"/>
              <a:buChar char="•"/>
            </a:pPr>
            <a:r>
              <a:rPr lang="en-US" baseline="0" dirty="0" smtClean="0"/>
              <a:t>Making the map something that is branded and “making it pretty”. It might seems like a small ting but it shows that we cared enough to put in the effort.</a:t>
            </a:r>
          </a:p>
          <a:p>
            <a:endParaRPr lang="en-US" dirty="0" smtClean="0"/>
          </a:p>
          <a:p>
            <a:pPr defTabSz="931774">
              <a:defRPr/>
            </a:pP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87</a:t>
            </a:fld>
            <a:endParaRPr lang="en-US"/>
          </a:p>
        </p:txBody>
      </p:sp>
    </p:spTree>
    <p:extLst>
      <p:ext uri="{BB962C8B-B14F-4D97-AF65-F5344CB8AC3E}">
        <p14:creationId xmlns:p14="http://schemas.microsoft.com/office/powerpoint/2010/main" val="8907893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JEFF </a:t>
            </a:r>
          </a:p>
          <a:p>
            <a:endParaRPr lang="en-US" b="1" dirty="0" smtClean="0"/>
          </a:p>
          <a:p>
            <a:r>
              <a:rPr lang="en-US" b="1" baseline="0" dirty="0" smtClean="0"/>
              <a:t>The final step </a:t>
            </a:r>
            <a:r>
              <a:rPr lang="mr-IN" b="1" baseline="0" dirty="0" smtClean="0"/>
              <a:t>–</a:t>
            </a:r>
            <a:r>
              <a:rPr lang="en-US" b="1" baseline="0" dirty="0" smtClean="0"/>
              <a:t> Creating order</a:t>
            </a:r>
          </a:p>
          <a:p>
            <a:pPr marL="174708" indent="-174708">
              <a:buFont typeface="Arial" charset="0"/>
              <a:buChar char="•"/>
            </a:pPr>
            <a:r>
              <a:rPr lang="en-US" baseline="0" dirty="0" smtClean="0"/>
              <a:t>We’re continuing to evolve the map. Capturing more detail and adding more layers.</a:t>
            </a:r>
          </a:p>
          <a:p>
            <a:pPr marL="174708" indent="-174708">
              <a:buFont typeface="Arial" charset="0"/>
              <a:buChar char="•"/>
            </a:pPr>
            <a:r>
              <a:rPr lang="en-US" baseline="0" dirty="0" smtClean="0"/>
              <a:t>Making the map something that is branded and “making it pretty”. It might seems like a small thing but it shows that we cared enough to put in the effort.</a:t>
            </a:r>
          </a:p>
          <a:p>
            <a:endParaRPr lang="en-US" dirty="0" smtClean="0"/>
          </a:p>
          <a:p>
            <a:pPr defTabSz="931774">
              <a:defRPr/>
            </a:pP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88</a:t>
            </a:fld>
            <a:endParaRPr lang="en-US"/>
          </a:p>
        </p:txBody>
      </p:sp>
    </p:spTree>
    <p:extLst>
      <p:ext uri="{BB962C8B-B14F-4D97-AF65-F5344CB8AC3E}">
        <p14:creationId xmlns:p14="http://schemas.microsoft.com/office/powerpoint/2010/main" val="149104106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smtClean="0"/>
              <a:t>LAUREN </a:t>
            </a:r>
            <a:r>
              <a:rPr lang="mr-IN" b="1" dirty="0" smtClean="0"/>
              <a:t>–</a:t>
            </a:r>
            <a:r>
              <a:rPr lang="en-US" b="1" dirty="0" smtClean="0"/>
              <a:t> 1min</a:t>
            </a:r>
          </a:p>
          <a:p>
            <a:pPr defTabSz="931774">
              <a:defRPr/>
            </a:pPr>
            <a:endParaRPr lang="en-US" dirty="0" smtClean="0"/>
          </a:p>
          <a:p>
            <a:pPr defTabSz="931774">
              <a:defRPr/>
            </a:pPr>
            <a:r>
              <a:rPr lang="en-US" dirty="0" smtClean="0"/>
              <a:t>An alignment tool enables you to describe</a:t>
            </a:r>
            <a:r>
              <a:rPr lang="en-US" baseline="0" dirty="0" smtClean="0"/>
              <a:t> all the details and processes with stakeholders </a:t>
            </a:r>
            <a:endParaRPr lang="en-US" dirty="0" smtClean="0"/>
          </a:p>
          <a:p>
            <a:endParaRPr lang="en-US" dirty="0" smtClean="0"/>
          </a:p>
          <a:p>
            <a:r>
              <a:rPr lang="en-US" dirty="0" smtClean="0"/>
              <a:t>At</a:t>
            </a:r>
            <a:r>
              <a:rPr lang="en-US" baseline="0" dirty="0" smtClean="0"/>
              <a:t> first, the best practice is to get as detailed as possible. As you go through the process of creating a CJM, you will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89</a:t>
            </a:fld>
            <a:endParaRPr lang="en-US"/>
          </a:p>
        </p:txBody>
      </p:sp>
    </p:spTree>
    <p:extLst>
      <p:ext uri="{BB962C8B-B14F-4D97-AF65-F5344CB8AC3E}">
        <p14:creationId xmlns:p14="http://schemas.microsoft.com/office/powerpoint/2010/main" val="21127084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STEPHANIE </a:t>
            </a:r>
            <a:r>
              <a:rPr lang="mr-IN" b="1" dirty="0" smtClean="0"/>
              <a:t>–</a:t>
            </a:r>
            <a:r>
              <a:rPr lang="en-US" b="1" dirty="0" smtClean="0"/>
              <a:t> 2 min</a:t>
            </a:r>
          </a:p>
          <a:p>
            <a:endParaRPr lang="en-US" dirty="0" smtClean="0"/>
          </a:p>
          <a:p>
            <a:pPr defTabSz="931774">
              <a:defRPr/>
            </a:pPr>
            <a:r>
              <a:rPr lang="en-US" baseline="0" dirty="0" smtClean="0"/>
              <a:t>Clear articulation of pain points. The emotional journey is clear and backed up with both quant data (drop off rates) and </a:t>
            </a:r>
            <a:r>
              <a:rPr lang="en-US" baseline="0" dirty="0" err="1" smtClean="0"/>
              <a:t>qual</a:t>
            </a:r>
            <a:r>
              <a:rPr lang="en-US" baseline="0" dirty="0" smtClean="0"/>
              <a:t> data : quotes about what it felt like and what was frustrating users. </a:t>
            </a:r>
          </a:p>
          <a:p>
            <a:pPr defTabSz="931774">
              <a:defRPr/>
            </a:pPr>
            <a:r>
              <a:rPr lang="en-US" baseline="0" dirty="0" smtClean="0"/>
              <a:t>Clearly identifying all the touch-points.</a:t>
            </a:r>
          </a:p>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90</a:t>
            </a:fld>
            <a:endParaRPr lang="en-US"/>
          </a:p>
        </p:txBody>
      </p:sp>
    </p:spTree>
    <p:extLst>
      <p:ext uri="{BB962C8B-B14F-4D97-AF65-F5344CB8AC3E}">
        <p14:creationId xmlns:p14="http://schemas.microsoft.com/office/powerpoint/2010/main" val="17787733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LAUREN </a:t>
            </a:r>
            <a:r>
              <a:rPr lang="mr-IN" b="1" dirty="0" smtClean="0"/>
              <a:t>–</a:t>
            </a:r>
            <a:r>
              <a:rPr lang="en-US" b="1" dirty="0" smtClean="0"/>
              <a:t> 2 min</a:t>
            </a:r>
          </a:p>
          <a:p>
            <a:endParaRPr lang="en-US" b="1" dirty="0" smtClean="0"/>
          </a:p>
          <a:p>
            <a:r>
              <a:rPr lang="en-US" dirty="0" smtClean="0"/>
              <a:t>There are two different current</a:t>
            </a:r>
            <a:r>
              <a:rPr lang="en-US" baseline="0" dirty="0" smtClean="0"/>
              <a:t> experiences : what stakeholders intend </a:t>
            </a:r>
            <a:r>
              <a:rPr lang="en-US" b="1" baseline="0" dirty="0" smtClean="0"/>
              <a:t>vs</a:t>
            </a:r>
            <a:r>
              <a:rPr lang="en-US" baseline="0" dirty="0" smtClean="0"/>
              <a:t> what is actually experience. </a:t>
            </a:r>
          </a:p>
          <a:p>
            <a:r>
              <a:rPr lang="en-US" baseline="0" dirty="0" smtClean="0"/>
              <a:t>Sometimes it’s helpful to show the contrast between the two. </a:t>
            </a:r>
          </a:p>
          <a:p>
            <a:r>
              <a:rPr lang="en-US" baseline="0" dirty="0" smtClean="0"/>
              <a:t>What you are driving toward is often articulated as a desired experience (a new or altered map). </a:t>
            </a:r>
            <a:r>
              <a:rPr lang="en-US" dirty="0" smtClean="0"/>
              <a:t>Ask yourself,</a:t>
            </a:r>
            <a:r>
              <a:rPr lang="en-US" baseline="0" dirty="0" smtClean="0"/>
              <a:t> should this process exist at all. </a:t>
            </a:r>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91</a:t>
            </a:fld>
            <a:endParaRPr lang="en-US"/>
          </a:p>
        </p:txBody>
      </p:sp>
    </p:spTree>
    <p:extLst>
      <p:ext uri="{BB962C8B-B14F-4D97-AF65-F5344CB8AC3E}">
        <p14:creationId xmlns:p14="http://schemas.microsoft.com/office/powerpoint/2010/main" val="17439449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5F7ED-EDC6-BB42-8EC4-91FE066D1AA9}" type="slidenum">
              <a:rPr lang="en-US" smtClean="0"/>
              <a:t>92</a:t>
            </a:fld>
            <a:endParaRPr lang="en-US"/>
          </a:p>
        </p:txBody>
      </p:sp>
    </p:spTree>
    <p:extLst>
      <p:ext uri="{BB962C8B-B14F-4D97-AF65-F5344CB8AC3E}">
        <p14:creationId xmlns:p14="http://schemas.microsoft.com/office/powerpoint/2010/main" val="6271217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0A5F7ED-EDC6-BB42-8EC4-91FE066D1AA9}" type="slidenum">
              <a:rPr lang="en-US" smtClean="0"/>
              <a:t>93</a:t>
            </a:fld>
            <a:endParaRPr lang="en-US"/>
          </a:p>
        </p:txBody>
      </p:sp>
    </p:spTree>
    <p:extLst>
      <p:ext uri="{BB962C8B-B14F-4D97-AF65-F5344CB8AC3E}">
        <p14:creationId xmlns:p14="http://schemas.microsoft.com/office/powerpoint/2010/main" val="1129629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1179" indent="-291179" defTabSz="931774">
              <a:lnSpc>
                <a:spcPts val="2242"/>
              </a:lnSpc>
              <a:spcAft>
                <a:spcPts val="204"/>
              </a:spcAft>
              <a:defRPr/>
            </a:pPr>
            <a:r>
              <a:rPr lang="en-US" b="1" dirty="0" smtClean="0"/>
              <a:t>LAUREN</a:t>
            </a: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You won’t know the answer at this stage and you need to allow yourself to be led by the data (not creating a thing)</a:t>
            </a:r>
            <a:r>
              <a:rPr lang="mr-IN" dirty="0">
                <a:solidFill>
                  <a:prstClr val="black">
                    <a:lumMod val="75000"/>
                    <a:lumOff val="25000"/>
                  </a:prstClr>
                </a:solidFill>
                <a:latin typeface="Open Sans" charset="0"/>
                <a:ea typeface="Open Sans" charset="0"/>
                <a:cs typeface="Open Sans" charset="0"/>
              </a:rPr>
              <a:t>–</a:t>
            </a:r>
            <a:r>
              <a:rPr lang="en-US" dirty="0">
                <a:solidFill>
                  <a:prstClr val="black">
                    <a:lumMod val="75000"/>
                    <a:lumOff val="25000"/>
                  </a:prstClr>
                </a:solidFill>
                <a:latin typeface="Open Sans" charset="0"/>
                <a:ea typeface="Open Sans" charset="0"/>
                <a:cs typeface="Open Sans" charset="0"/>
              </a:rPr>
              <a:t> not a need to create an artifact or hold a meeting for summary. </a:t>
            </a: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a:p>
            <a:pPr marL="291179" indent="-291179" defTabSz="931774">
              <a:lnSpc>
                <a:spcPts val="2242"/>
              </a:lnSpc>
              <a:spcAft>
                <a:spcPts val="204"/>
              </a:spcAft>
              <a:defRPr/>
            </a:pPr>
            <a:r>
              <a:rPr lang="en-US" dirty="0">
                <a:solidFill>
                  <a:prstClr val="black">
                    <a:lumMod val="75000"/>
                    <a:lumOff val="25000"/>
                  </a:prstClr>
                </a:solidFill>
                <a:latin typeface="Open Sans" charset="0"/>
                <a:ea typeface="Open Sans" charset="0"/>
                <a:cs typeface="Open Sans" charset="0"/>
              </a:rPr>
              <a:t>Balance your perspectives and bias by engaging stakeholders.</a:t>
            </a:r>
          </a:p>
          <a:p>
            <a:pPr marL="291179" indent="-291179" defTabSz="931774">
              <a:lnSpc>
                <a:spcPts val="2242"/>
              </a:lnSpc>
              <a:spcAft>
                <a:spcPts val="204"/>
              </a:spcAft>
              <a:defRPr/>
            </a:pPr>
            <a:endParaRPr lang="en-US" dirty="0">
              <a:solidFill>
                <a:prstClr val="black">
                  <a:lumMod val="75000"/>
                  <a:lumOff val="25000"/>
                </a:prstClr>
              </a:solidFill>
              <a:latin typeface="Open Sans" charset="0"/>
              <a:ea typeface="Open Sans" charset="0"/>
              <a:cs typeface="Open Sans" charset="0"/>
            </a:endParaRPr>
          </a:p>
        </p:txBody>
      </p:sp>
      <p:sp>
        <p:nvSpPr>
          <p:cNvPr id="4" name="Slide Number Placeholder 3"/>
          <p:cNvSpPr>
            <a:spLocks noGrp="1"/>
          </p:cNvSpPr>
          <p:nvPr>
            <p:ph type="sldNum" sz="quarter" idx="10"/>
          </p:nvPr>
        </p:nvSpPr>
        <p:spPr/>
        <p:txBody>
          <a:bodyPr/>
          <a:lstStyle/>
          <a:p>
            <a:fld id="{80A5F7ED-EDC6-BB42-8EC4-91FE066D1AA9}" type="slidenum">
              <a:rPr lang="en-US" smtClean="0"/>
              <a:t>10</a:t>
            </a:fld>
            <a:endParaRPr lang="en-US"/>
          </a:p>
        </p:txBody>
      </p:sp>
    </p:spTree>
    <p:extLst>
      <p:ext uri="{BB962C8B-B14F-4D97-AF65-F5344CB8AC3E}">
        <p14:creationId xmlns:p14="http://schemas.microsoft.com/office/powerpoint/2010/main" val="1286474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E5AC46-658F-794E-9094-598EA205BC0B}" type="datetimeFigureOut">
              <a:rPr lang="en-US" smtClean="0"/>
              <a:t>10/23/2017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153736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E5AC46-658F-794E-9094-598EA205BC0B}" type="datetimeFigureOut">
              <a:rPr lang="en-US" smtClean="0"/>
              <a:t>10/23/2017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390335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E5AC46-658F-794E-9094-598EA205BC0B}" type="datetimeFigureOut">
              <a:rPr lang="en-US" smtClean="0"/>
              <a:t>10/23/2017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952346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bg>
      <p:bgPr>
        <a:solidFill>
          <a:srgbClr val="50067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345622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guide id="3" pos="576">
          <p15:clr>
            <a:srgbClr val="FBAE40"/>
          </p15:clr>
        </p15:guide>
        <p15:guide id="7" pos="74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bg>
      <p:bgPr>
        <a:solidFill>
          <a:srgbClr val="281A58"/>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57202" y="6134210"/>
            <a:ext cx="1148080" cy="366614"/>
          </a:xfrm>
          <a:prstGeom prst="rect">
            <a:avLst/>
          </a:prstGeom>
        </p:spPr>
      </p:pic>
      <p:sp>
        <p:nvSpPr>
          <p:cNvPr id="4" name="Holder 6"/>
          <p:cNvSpPr>
            <a:spLocks noGrp="1"/>
          </p:cNvSpPr>
          <p:nvPr>
            <p:ph type="sldNum" sz="quarter" idx="7"/>
          </p:nvPr>
        </p:nvSpPr>
        <p:spPr>
          <a:xfrm>
            <a:off x="8930640" y="421529"/>
            <a:ext cx="2804160" cy="246221"/>
          </a:xfrm>
          <a:prstGeom prst="rect">
            <a:avLst/>
          </a:prstGeom>
        </p:spPr>
        <p:txBody>
          <a:bodyPr wrap="square" lIns="0" tIns="0" rIns="0" bIns="0">
            <a:spAutoFit/>
          </a:bodyPr>
          <a:lstStyle>
            <a:lvl1pPr algn="r">
              <a:defRPr sz="1600">
                <a:solidFill>
                  <a:srgbClr val="70CACB"/>
                </a:solidFill>
                <a:latin typeface="Open Sans" charset="0"/>
                <a:ea typeface="Open Sans" charset="0"/>
                <a:cs typeface="Open Sans" charset="0"/>
              </a:defRPr>
            </a:lvl1pPr>
          </a:lstStyle>
          <a:p>
            <a:fld id="{03B4E35C-852A-C440-8B32-952944DE7771}" type="slidenum">
              <a:rPr lang="uk-UA" smtClean="0"/>
              <a:pPr/>
              <a:t>‹#›</a:t>
            </a:fld>
            <a:endParaRPr lang="uk-UA" dirty="0"/>
          </a:p>
        </p:txBody>
      </p:sp>
    </p:spTree>
    <p:extLst>
      <p:ext uri="{BB962C8B-B14F-4D97-AF65-F5344CB8AC3E}">
        <p14:creationId xmlns:p14="http://schemas.microsoft.com/office/powerpoint/2010/main" val="6189102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guide id="3" pos="576">
          <p15:clr>
            <a:srgbClr val="FBAE40"/>
          </p15:clr>
        </p15:guide>
        <p15:guide id="7" pos="74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5" name="Holder 6"/>
          <p:cNvSpPr>
            <a:spLocks noGrp="1"/>
          </p:cNvSpPr>
          <p:nvPr>
            <p:ph type="sldNum" sz="quarter" idx="7"/>
          </p:nvPr>
        </p:nvSpPr>
        <p:spPr>
          <a:xfrm>
            <a:off x="8930640" y="421529"/>
            <a:ext cx="2804160" cy="246221"/>
          </a:xfrm>
          <a:prstGeom prst="rect">
            <a:avLst/>
          </a:prstGeom>
        </p:spPr>
        <p:txBody>
          <a:bodyPr wrap="square" lIns="0" tIns="0" rIns="0" bIns="0">
            <a:spAutoFit/>
          </a:bodyPr>
          <a:lstStyle>
            <a:lvl1pPr algn="r">
              <a:defRPr sz="1600">
                <a:solidFill>
                  <a:srgbClr val="785AB4"/>
                </a:solidFill>
                <a:latin typeface="Open Sans" charset="0"/>
                <a:ea typeface="Open Sans" charset="0"/>
                <a:cs typeface="Open Sans" charset="0"/>
              </a:defRPr>
            </a:lvl1pPr>
          </a:lstStyle>
          <a:p>
            <a:fld id="{03B4E35C-852A-C440-8B32-952944DE7771}" type="slidenum">
              <a:rPr lang="uk-UA" smtClean="0"/>
              <a:pPr/>
              <a:t>‹#›</a:t>
            </a:fld>
            <a:endParaRPr lang="uk-UA" dirty="0"/>
          </a:p>
        </p:txBody>
      </p:sp>
      <p:pic>
        <p:nvPicPr>
          <p:cNvPr id="6" name="Picture 5"/>
          <p:cNvPicPr>
            <a:picLocks noChangeAspect="1"/>
          </p:cNvPicPr>
          <p:nvPr userDrawn="1"/>
        </p:nvPicPr>
        <p:blipFill>
          <a:blip r:embed="rId2"/>
          <a:stretch>
            <a:fillRect/>
          </a:stretch>
        </p:blipFill>
        <p:spPr>
          <a:xfrm>
            <a:off x="457201" y="6143484"/>
            <a:ext cx="1148080" cy="357340"/>
          </a:xfrm>
          <a:prstGeom prst="rect">
            <a:avLst/>
          </a:prstGeom>
        </p:spPr>
      </p:pic>
    </p:spTree>
    <p:extLst>
      <p:ext uri="{BB962C8B-B14F-4D97-AF65-F5344CB8AC3E}">
        <p14:creationId xmlns:p14="http://schemas.microsoft.com/office/powerpoint/2010/main" val="232098412"/>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544">
          <p15:clr>
            <a:srgbClr val="FBAE40"/>
          </p15:clr>
        </p15:guide>
        <p15:guide id="3" pos="288">
          <p15:clr>
            <a:srgbClr val="FBAE40"/>
          </p15:clr>
        </p15:guide>
        <p15:guide id="7" pos="7392">
          <p15:clr>
            <a:srgbClr val="FBAE40"/>
          </p15:clr>
        </p15:guide>
        <p15:guide id="8" pos="1848">
          <p15:clr>
            <a:srgbClr val="FBAE40"/>
          </p15:clr>
        </p15:guide>
        <p15:guide id="9" pos="3840">
          <p15:clr>
            <a:srgbClr val="FBAE40"/>
          </p15:clr>
        </p15:guide>
        <p15:guide id="10" pos="4128">
          <p15:clr>
            <a:srgbClr val="FBAE40"/>
          </p15:clr>
        </p15:guide>
        <p15:guide id="11" orient="horz" pos="288">
          <p15:clr>
            <a:srgbClr val="FBAE40"/>
          </p15:clr>
        </p15:guide>
        <p15:guide id="12" orient="horz" pos="3744">
          <p15:clr>
            <a:srgbClr val="FBAE40"/>
          </p15:clr>
        </p15:guide>
        <p15:guide id="13" pos="3552">
          <p15:clr>
            <a:srgbClr val="FBAE40"/>
          </p15:clr>
        </p15:guide>
        <p15:guide id="14" pos="58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Rectangle 3"/>
          <p:cNvSpPr/>
          <p:nvPr userDrawn="1"/>
        </p:nvSpPr>
        <p:spPr>
          <a:xfrm>
            <a:off x="6096000" y="0"/>
            <a:ext cx="6096000" cy="6858000"/>
          </a:xfrm>
          <a:prstGeom prst="rect">
            <a:avLst/>
          </a:prstGeom>
          <a:solidFill>
            <a:srgbClr val="DC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Holder 6"/>
          <p:cNvSpPr>
            <a:spLocks noGrp="1"/>
          </p:cNvSpPr>
          <p:nvPr>
            <p:ph type="sldNum" sz="quarter" idx="7"/>
          </p:nvPr>
        </p:nvSpPr>
        <p:spPr>
          <a:xfrm>
            <a:off x="8930640" y="421529"/>
            <a:ext cx="2804160" cy="246221"/>
          </a:xfrm>
          <a:prstGeom prst="rect">
            <a:avLst/>
          </a:prstGeom>
        </p:spPr>
        <p:txBody>
          <a:bodyPr wrap="square" lIns="0" tIns="0" rIns="0" bIns="0">
            <a:spAutoFit/>
          </a:bodyPr>
          <a:lstStyle>
            <a:lvl1pPr algn="r">
              <a:defRPr sz="1600">
                <a:solidFill>
                  <a:srgbClr val="281A58"/>
                </a:solidFill>
                <a:latin typeface="Open Sans" charset="0"/>
                <a:ea typeface="Open Sans" charset="0"/>
                <a:cs typeface="Open Sans" charset="0"/>
              </a:defRPr>
            </a:lvl1pPr>
          </a:lstStyle>
          <a:p>
            <a:fld id="{03B4E35C-852A-C440-8B32-952944DE7771}" type="slidenum">
              <a:rPr lang="uk-UA" smtClean="0"/>
              <a:pPr/>
              <a:t>‹#›</a:t>
            </a:fld>
            <a:endParaRPr lang="uk-UA" dirty="0"/>
          </a:p>
        </p:txBody>
      </p:sp>
      <p:pic>
        <p:nvPicPr>
          <p:cNvPr id="6" name="Picture 5"/>
          <p:cNvPicPr>
            <a:picLocks noChangeAspect="1"/>
          </p:cNvPicPr>
          <p:nvPr userDrawn="1"/>
        </p:nvPicPr>
        <p:blipFill>
          <a:blip r:embed="rId2"/>
          <a:stretch>
            <a:fillRect/>
          </a:stretch>
        </p:blipFill>
        <p:spPr>
          <a:xfrm>
            <a:off x="457201" y="6143484"/>
            <a:ext cx="1148080" cy="357340"/>
          </a:xfrm>
          <a:prstGeom prst="rect">
            <a:avLst/>
          </a:prstGeom>
        </p:spPr>
      </p:pic>
    </p:spTree>
    <p:extLst>
      <p:ext uri="{BB962C8B-B14F-4D97-AF65-F5344CB8AC3E}">
        <p14:creationId xmlns:p14="http://schemas.microsoft.com/office/powerpoint/2010/main" val="123269354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544">
          <p15:clr>
            <a:srgbClr val="FBAE40"/>
          </p15:clr>
        </p15:guide>
        <p15:guide id="3" pos="288">
          <p15:clr>
            <a:srgbClr val="FBAE40"/>
          </p15:clr>
        </p15:guide>
        <p15:guide id="7" pos="7392">
          <p15:clr>
            <a:srgbClr val="FBAE40"/>
          </p15:clr>
        </p15:guide>
        <p15:guide id="8" pos="1848">
          <p15:clr>
            <a:srgbClr val="FBAE40"/>
          </p15:clr>
        </p15:guide>
        <p15:guide id="9" pos="2136">
          <p15:clr>
            <a:srgbClr val="FBAE40"/>
          </p15:clr>
        </p15:guide>
        <p15:guide id="10" pos="3984">
          <p15:clr>
            <a:srgbClr val="FBAE40"/>
          </p15:clr>
        </p15:guide>
        <p15:guide id="11" orient="horz" pos="288">
          <p15:clr>
            <a:srgbClr val="FBAE40"/>
          </p15:clr>
        </p15:guide>
        <p15:guide id="12" orient="horz" pos="3744">
          <p15:clr>
            <a:srgbClr val="FBAE40"/>
          </p15:clr>
        </p15:guide>
        <p15:guide id="13" pos="3696">
          <p15:clr>
            <a:srgbClr val="FBAE40"/>
          </p15:clr>
        </p15:guide>
        <p15:guide id="14" pos="58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Holder 6"/>
          <p:cNvSpPr>
            <a:spLocks noGrp="1"/>
          </p:cNvSpPr>
          <p:nvPr>
            <p:ph type="sldNum" sz="quarter" idx="7"/>
          </p:nvPr>
        </p:nvSpPr>
        <p:spPr>
          <a:xfrm>
            <a:off x="8930640" y="421529"/>
            <a:ext cx="2804160" cy="246221"/>
          </a:xfrm>
          <a:prstGeom prst="rect">
            <a:avLst/>
          </a:prstGeom>
        </p:spPr>
        <p:txBody>
          <a:bodyPr wrap="square" lIns="0" tIns="0" rIns="0" bIns="0">
            <a:spAutoFit/>
          </a:bodyPr>
          <a:lstStyle>
            <a:lvl1pPr algn="r">
              <a:defRPr sz="1600">
                <a:solidFill>
                  <a:srgbClr val="785AB4"/>
                </a:solidFill>
                <a:latin typeface="Open Sans" charset="0"/>
                <a:ea typeface="Open Sans" charset="0"/>
                <a:cs typeface="Open Sans" charset="0"/>
              </a:defRPr>
            </a:lvl1pPr>
          </a:lstStyle>
          <a:p>
            <a:fld id="{03B4E35C-852A-C440-8B32-952944DE7771}" type="slidenum">
              <a:rPr lang="uk-UA" smtClean="0"/>
              <a:pPr/>
              <a:t>‹#›</a:t>
            </a:fld>
            <a:endParaRPr lang="uk-UA" dirty="0"/>
          </a:p>
        </p:txBody>
      </p:sp>
      <p:pic>
        <p:nvPicPr>
          <p:cNvPr id="9" name="Picture 8"/>
          <p:cNvPicPr>
            <a:picLocks noChangeAspect="1"/>
          </p:cNvPicPr>
          <p:nvPr userDrawn="1"/>
        </p:nvPicPr>
        <p:blipFill>
          <a:blip r:embed="rId2"/>
          <a:stretch>
            <a:fillRect/>
          </a:stretch>
        </p:blipFill>
        <p:spPr>
          <a:xfrm>
            <a:off x="457201" y="6143484"/>
            <a:ext cx="1148080" cy="357340"/>
          </a:xfrm>
          <a:prstGeom prst="rect">
            <a:avLst/>
          </a:prstGeom>
        </p:spPr>
      </p:pic>
    </p:spTree>
    <p:extLst>
      <p:ext uri="{BB962C8B-B14F-4D97-AF65-F5344CB8AC3E}">
        <p14:creationId xmlns:p14="http://schemas.microsoft.com/office/powerpoint/2010/main" val="16379993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E5AC46-658F-794E-9094-598EA205BC0B}" type="datetimeFigureOut">
              <a:rPr lang="en-US" smtClean="0"/>
              <a:t>10/23/2017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218330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E5AC46-658F-794E-9094-598EA205BC0B}" type="datetimeFigureOut">
              <a:rPr lang="en-US" smtClean="0"/>
              <a:t>10/23/2017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219887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E5AC46-658F-794E-9094-598EA205BC0B}" type="datetimeFigureOut">
              <a:rPr lang="en-US" smtClean="0"/>
              <a:t>10/23/2017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972028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E5AC46-658F-794E-9094-598EA205BC0B}" type="datetimeFigureOut">
              <a:rPr lang="en-US" smtClean="0"/>
              <a:t>10/23/2017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770362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E5AC46-658F-794E-9094-598EA205BC0B}" type="datetimeFigureOut">
              <a:rPr lang="en-US" smtClean="0"/>
              <a:t>10/23/2017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101398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E5AC46-658F-794E-9094-598EA205BC0B}" type="datetimeFigureOut">
              <a:rPr lang="en-US" smtClean="0"/>
              <a:t>10/23/2017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2039842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E5AC46-658F-794E-9094-598EA205BC0B}" type="datetimeFigureOut">
              <a:rPr lang="en-US" smtClean="0"/>
              <a:t>10/23/2017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206931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E5AC46-658F-794E-9094-598EA205BC0B}" type="datetimeFigureOut">
              <a:rPr lang="en-US" smtClean="0"/>
              <a:t>10/23/2017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BD7CD-83F7-E74F-8AD6-9D831674B804}" type="slidenum">
              <a:rPr lang="en-US" smtClean="0"/>
              <a:t>‹#›</a:t>
            </a:fld>
            <a:endParaRPr lang="en-US"/>
          </a:p>
        </p:txBody>
      </p:sp>
    </p:spTree>
    <p:extLst>
      <p:ext uri="{BB962C8B-B14F-4D97-AF65-F5344CB8AC3E}">
        <p14:creationId xmlns:p14="http://schemas.microsoft.com/office/powerpoint/2010/main" val="1916876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E5AC46-658F-794E-9094-598EA205BC0B}" type="datetimeFigureOut">
              <a:rPr lang="en-US" smtClean="0"/>
              <a:t>10/23/2017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BD7CD-83F7-E74F-8AD6-9D831674B804}" type="slidenum">
              <a:rPr lang="en-US" smtClean="0"/>
              <a:t>‹#›</a:t>
            </a:fld>
            <a:endParaRPr lang="en-US"/>
          </a:p>
        </p:txBody>
      </p:sp>
    </p:spTree>
    <p:extLst>
      <p:ext uri="{BB962C8B-B14F-4D97-AF65-F5344CB8AC3E}">
        <p14:creationId xmlns:p14="http://schemas.microsoft.com/office/powerpoint/2010/main" val="635995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7"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4.tiff"/><Relationship Id="rId4" Type="http://schemas.openxmlformats.org/officeDocument/2006/relationships/hyperlink" Target="http://www.methodsofsynthesis.com/"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4.tiff"/></Relationships>
</file>

<file path=ppt/slides/_rels/slide17.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4.tiff"/></Relationships>
</file>

<file path=ppt/slides/_rels/slide18.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4.tiff"/></Relationships>
</file>

<file path=ppt/slides/_rels/slide19.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4.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4.png"/><Relationship Id="rId7"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15.jpeg"/><Relationship Id="rId10" Type="http://schemas.microsoft.com/office/2007/relationships/hdphoto" Target="../media/hdphoto4.wdp"/><Relationship Id="rId4" Type="http://schemas.openxmlformats.org/officeDocument/2006/relationships/hyperlink" Target="http://www.methodsofsynthesis.com/" TargetMode="External"/><Relationship Id="rId9" Type="http://schemas.openxmlformats.org/officeDocument/2006/relationships/image" Target="../media/image17.jpe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9.jpg"/></Relationships>
</file>

<file path=ppt/slides/_rels/slide4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6.xml"/><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8.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hyperlink" Target="http://www.methodsofsynthesis.com/"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1.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2.xml"/><Relationship Id="rId1" Type="http://schemas.openxmlformats.org/officeDocument/2006/relationships/slideLayout" Target="../slideLayouts/slideLayout14.xml"/><Relationship Id="rId4" Type="http://schemas.openxmlformats.org/officeDocument/2006/relationships/hyperlink" Target="http://www.methodsofsynthesis.com/"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www.methodsofsynthesis.com/" TargetMode="External"/><Relationship Id="rId2" Type="http://schemas.openxmlformats.org/officeDocument/2006/relationships/notesSlide" Target="../notesSlides/notesSlide73.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7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4.xml"/><Relationship Id="rId1" Type="http://schemas.openxmlformats.org/officeDocument/2006/relationships/slideLayout" Target="../slideLayouts/slideLayout13.xml"/><Relationship Id="rId4" Type="http://schemas.openxmlformats.org/officeDocument/2006/relationships/hyperlink" Target="http://www.methodsofsynthesis.com/"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1.xml"/><Relationship Id="rId1" Type="http://schemas.openxmlformats.org/officeDocument/2006/relationships/slideLayout" Target="../slideLayouts/slideLayout14.xml"/><Relationship Id="rId4" Type="http://schemas.microsoft.com/office/2007/relationships/hdphoto" Target="../media/hdphoto5.wdp"/></Relationships>
</file>

<file path=ppt/slides/_rels/slide8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86.xml"/><Relationship Id="rId1" Type="http://schemas.openxmlformats.org/officeDocument/2006/relationships/slideLayout" Target="../slideLayouts/slideLayout14.xml"/><Relationship Id="rId5" Type="http://schemas.openxmlformats.org/officeDocument/2006/relationships/image" Target="../media/image51.tiff"/><Relationship Id="rId4" Type="http://schemas.openxmlformats.org/officeDocument/2006/relationships/hyperlink" Target="https://www.usajobs.gov/"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2.xml"/><Relationship Id="rId5" Type="http://schemas.microsoft.com/office/2007/relationships/hdphoto" Target="../media/hdphoto6.wdp"/><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alphaModFix amt="48000"/>
            <a:extLst>
              <a:ext uri="{BEBA8EAE-BF5A-486C-A8C5-ECC9F3942E4B}">
                <a14:imgProps xmlns:a14="http://schemas.microsoft.com/office/drawing/2010/main">
                  <a14:imgLayer r:embed="rId4">
                    <a14:imgEffect>
                      <a14:saturation sat="0"/>
                    </a14:imgEffect>
                    <a14:imgEffect>
                      <a14:brightnessContrast contrast="12000"/>
                    </a14:imgEffect>
                  </a14:imgLayer>
                </a14:imgProps>
              </a:ext>
            </a:extLst>
          </a:blip>
          <a:srcRect t="5946" r="805" b="20098"/>
          <a:stretch/>
        </p:blipFill>
        <p:spPr>
          <a:xfrm>
            <a:off x="-2004" y="0"/>
            <a:ext cx="12264636"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1200" y="5695413"/>
            <a:ext cx="1692303" cy="540399"/>
          </a:xfrm>
          <a:prstGeom prst="rect">
            <a:avLst/>
          </a:prstGeom>
        </p:spPr>
      </p:pic>
      <p:cxnSp>
        <p:nvCxnSpPr>
          <p:cNvPr id="12" name="Straight Connector 11"/>
          <p:cNvCxnSpPr/>
          <p:nvPr/>
        </p:nvCxnSpPr>
        <p:spPr>
          <a:xfrm>
            <a:off x="0" y="1864221"/>
            <a:ext cx="1874520" cy="0"/>
          </a:xfrm>
          <a:prstGeom prst="line">
            <a:avLst/>
          </a:prstGeom>
          <a:ln w="12700">
            <a:solidFill>
              <a:srgbClr val="70CAC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479235" y="1864221"/>
            <a:ext cx="7712765" cy="0"/>
          </a:xfrm>
          <a:prstGeom prst="line">
            <a:avLst/>
          </a:prstGeom>
          <a:ln w="12700">
            <a:solidFill>
              <a:srgbClr val="70CACB"/>
            </a:solidFill>
          </a:ln>
        </p:spPr>
        <p:style>
          <a:lnRef idx="1">
            <a:schemeClr val="accent1"/>
          </a:lnRef>
          <a:fillRef idx="0">
            <a:schemeClr val="accent1"/>
          </a:fillRef>
          <a:effectRef idx="0">
            <a:schemeClr val="accent1"/>
          </a:effectRef>
          <a:fontRef idx="minor">
            <a:schemeClr val="tx1"/>
          </a:fontRef>
        </p:style>
      </p:cxnSp>
      <p:sp>
        <p:nvSpPr>
          <p:cNvPr id="6" name="Subtitle 5"/>
          <p:cNvSpPr txBox="1">
            <a:spLocks/>
          </p:cNvSpPr>
          <p:nvPr/>
        </p:nvSpPr>
        <p:spPr>
          <a:xfrm>
            <a:off x="1981200" y="2148350"/>
            <a:ext cx="8534400" cy="1466032"/>
          </a:xfrm>
          <a:prstGeom prst="rect">
            <a:avLst/>
          </a:prstGeom>
        </p:spPr>
        <p:txBody>
          <a:bodyPr lIns="0">
            <a:noAutofit/>
          </a:bodyPr>
          <a:lstStyle>
            <a:lvl1pPr marL="0">
              <a:defRPr b="0" i="0">
                <a:latin typeface="Open Sans Regular"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4600" kern="0" dirty="0" smtClean="0">
                <a:solidFill>
                  <a:schemeClr val="bg1"/>
                </a:solidFill>
                <a:latin typeface="Georgia" charset="0"/>
                <a:ea typeface="Georgia" charset="0"/>
                <a:cs typeface="Georgia" charset="0"/>
              </a:rPr>
              <a:t>Synthesis &amp; Producing Insights</a:t>
            </a:r>
            <a:endParaRPr lang="en-US" sz="4600" kern="0" dirty="0">
              <a:solidFill>
                <a:schemeClr val="bg1"/>
              </a:solidFill>
              <a:latin typeface="Georgia" charset="0"/>
              <a:ea typeface="Georgia" charset="0"/>
              <a:cs typeface="Georgia" charset="0"/>
            </a:endParaRPr>
          </a:p>
        </p:txBody>
      </p:sp>
      <p:sp>
        <p:nvSpPr>
          <p:cNvPr id="9" name="Subtitle 5"/>
          <p:cNvSpPr txBox="1">
            <a:spLocks/>
          </p:cNvSpPr>
          <p:nvPr/>
        </p:nvSpPr>
        <p:spPr>
          <a:xfrm>
            <a:off x="1981200" y="1719072"/>
            <a:ext cx="8534400" cy="322542"/>
          </a:xfrm>
          <a:prstGeom prst="rect">
            <a:avLst/>
          </a:prstGeom>
        </p:spPr>
        <p:txBody>
          <a:bodyPr lIns="0">
            <a:noAutofit/>
          </a:bodyPr>
          <a:lstStyle>
            <a:lvl1pPr marL="0">
              <a:defRPr b="0" i="0">
                <a:latin typeface="Open Sans Regular"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600" b="1" kern="0" spc="150" dirty="0" smtClean="0">
                <a:solidFill>
                  <a:schemeClr val="bg1"/>
                </a:solidFill>
                <a:latin typeface="Open Sans" charset="0"/>
                <a:ea typeface="Open Sans" charset="0"/>
                <a:cs typeface="Open Sans" charset="0"/>
              </a:rPr>
              <a:t>EXTENDED CONTENT</a:t>
            </a:r>
            <a:endParaRPr lang="en-US" sz="1600" b="1" kern="0" spc="150" dirty="0">
              <a:solidFill>
                <a:schemeClr val="bg1"/>
              </a:solidFill>
              <a:latin typeface="Open Sans" charset="0"/>
              <a:ea typeface="Open Sans" charset="0"/>
              <a:cs typeface="Open Sans" charset="0"/>
            </a:endParaRPr>
          </a:p>
        </p:txBody>
      </p:sp>
    </p:spTree>
    <p:extLst>
      <p:ext uri="{BB962C8B-B14F-4D97-AF65-F5344CB8AC3E}">
        <p14:creationId xmlns:p14="http://schemas.microsoft.com/office/powerpoint/2010/main" val="953119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847344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Give yourselves space to think.</a:t>
            </a:r>
          </a:p>
        </p:txBody>
      </p:sp>
      <p:sp>
        <p:nvSpPr>
          <p:cNvPr id="2" name="Slide Number Placeholder 1"/>
          <p:cNvSpPr>
            <a:spLocks noGrp="1"/>
          </p:cNvSpPr>
          <p:nvPr>
            <p:ph type="sldNum" sz="quarter" idx="7"/>
          </p:nvPr>
        </p:nvSpPr>
        <p:spPr/>
        <p:txBody>
          <a:bodyPr/>
          <a:lstStyle/>
          <a:p>
            <a:fld id="{03B4E35C-852A-C440-8B32-952944DE7771}" type="slidenum">
              <a:rPr lang="uk-UA" smtClean="0"/>
              <a:pPr/>
              <a:t>10</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a:t>
            </a:r>
            <a:r>
              <a:rPr lang="en-US" sz="1600" i="0" kern="0" spc="300" smtClean="0">
                <a:solidFill>
                  <a:srgbClr val="281A58"/>
                </a:solidFill>
                <a:latin typeface="Open Sans" charset="0"/>
                <a:ea typeface="Open Sans" charset="0"/>
                <a:cs typeface="Open Sans" charset="0"/>
              </a:rPr>
              <a:t>OF SYNTHESIS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1100331300"/>
      </p:ext>
    </p:extLst>
  </p:cSld>
  <p:clrMapOvr>
    <a:masterClrMapping/>
  </p:clrMapOvr>
  <mc:AlternateContent xmlns:mc="http://schemas.openxmlformats.org/markup-compatibility/2006" xmlns:p14="http://schemas.microsoft.com/office/powerpoint/2010/main">
    <mc:Choice Requires="p14">
      <p:transition spd="slow" p14:dur="2000" advTm="744"/>
    </mc:Choice>
    <mc:Fallback xmlns="">
      <p:transition spd="slow" advTm="744"/>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8473440"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Engage your stakeholders in a deliberate way.</a:t>
            </a:r>
          </a:p>
        </p:txBody>
      </p:sp>
      <p:sp>
        <p:nvSpPr>
          <p:cNvPr id="2" name="Slide Number Placeholder 1"/>
          <p:cNvSpPr>
            <a:spLocks noGrp="1"/>
          </p:cNvSpPr>
          <p:nvPr>
            <p:ph type="sldNum" sz="quarter" idx="7"/>
          </p:nvPr>
        </p:nvSpPr>
        <p:spPr/>
        <p:txBody>
          <a:bodyPr/>
          <a:lstStyle/>
          <a:p>
            <a:fld id="{03B4E35C-852A-C440-8B32-952944DE7771}" type="slidenum">
              <a:rPr lang="uk-UA" smtClean="0"/>
              <a:pPr/>
              <a:t>11</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a:t>
            </a:r>
            <a:r>
              <a:rPr lang="en-US" sz="1600" i="0" kern="0" spc="300" smtClean="0">
                <a:solidFill>
                  <a:srgbClr val="281A58"/>
                </a:solidFill>
                <a:latin typeface="Open Sans" charset="0"/>
                <a:ea typeface="Open Sans" charset="0"/>
                <a:cs typeface="Open Sans" charset="0"/>
              </a:rPr>
              <a:t>OF SYNTHESIS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916319885"/>
      </p:ext>
    </p:extLst>
  </p:cSld>
  <p:clrMapOvr>
    <a:masterClrMapping/>
  </p:clrMapOvr>
  <mc:AlternateContent xmlns:mc="http://schemas.openxmlformats.org/markup-compatibility/2006" xmlns:p14="http://schemas.microsoft.com/office/powerpoint/2010/main">
    <mc:Choice Requires="p14">
      <p:transition spd="slow" p14:dur="2000" advTm="2081"/>
    </mc:Choice>
    <mc:Fallback xmlns="">
      <p:transition spd="slow" advTm="208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p:cNvSpPr txBox="1">
            <a:spLocks/>
          </p:cNvSpPr>
          <p:nvPr/>
        </p:nvSpPr>
        <p:spPr>
          <a:xfrm>
            <a:off x="457201" y="2148350"/>
            <a:ext cx="5977466"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Generating Insights</a:t>
            </a:r>
            <a:endParaRPr lang="en-US" sz="4600" i="0" kern="0" dirty="0">
              <a:solidFill>
                <a:schemeClr val="bg1"/>
              </a:solidFill>
              <a:latin typeface="Georgia" charset="0"/>
              <a:ea typeface="Georgia" charset="0"/>
              <a:cs typeface="Georgia" charset="0"/>
            </a:endParaRPr>
          </a:p>
        </p:txBody>
      </p:sp>
      <p:cxnSp>
        <p:nvCxnSpPr>
          <p:cNvPr id="3" name="Straight Connector 2"/>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371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13</a:t>
            </a:fld>
            <a:endParaRPr lang="uk-UA" dirty="0"/>
          </a:p>
        </p:txBody>
      </p:sp>
      <p:sp>
        <p:nvSpPr>
          <p:cNvPr id="6" name="object 7"/>
          <p:cNvSpPr txBox="1">
            <a:spLocks/>
          </p:cNvSpPr>
          <p:nvPr/>
        </p:nvSpPr>
        <p:spPr>
          <a:xfrm>
            <a:off x="457199" y="1442195"/>
            <a:ext cx="8673354" cy="3416320"/>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An </a:t>
            </a:r>
            <a:r>
              <a:rPr lang="en-US" sz="4600" i="0" u="sng" kern="0" dirty="0" smtClean="0">
                <a:solidFill>
                  <a:srgbClr val="000000"/>
                </a:solidFill>
                <a:latin typeface="Georgia" charset="0"/>
                <a:ea typeface="Georgia" charset="0"/>
                <a:cs typeface="Georgia" charset="0"/>
              </a:rPr>
              <a:t>Insight</a:t>
            </a:r>
            <a:r>
              <a:rPr lang="en-US" sz="4600" i="0" kern="0" dirty="0" smtClean="0">
                <a:solidFill>
                  <a:srgbClr val="000000"/>
                </a:solidFill>
                <a:latin typeface="Georgia" charset="0"/>
                <a:ea typeface="Georgia" charset="0"/>
                <a:cs typeface="Georgia" charset="0"/>
              </a:rPr>
              <a:t> is:</a:t>
            </a:r>
            <a:br>
              <a:rPr lang="en-US" sz="4600" i="0" kern="0" dirty="0" smtClean="0">
                <a:solidFill>
                  <a:srgbClr val="000000"/>
                </a:solidFill>
                <a:latin typeface="Georgia" charset="0"/>
                <a:ea typeface="Georgia" charset="0"/>
                <a:cs typeface="Georgia" charset="0"/>
              </a:rPr>
            </a:br>
            <a:r>
              <a:rPr lang="en-US" sz="4600" i="0" kern="0" dirty="0" smtClean="0">
                <a:solidFill>
                  <a:srgbClr val="000000"/>
                </a:solidFill>
                <a:latin typeface="Georgia" charset="0"/>
                <a:ea typeface="Georgia" charset="0"/>
                <a:cs typeface="Georgia" charset="0"/>
              </a:rPr>
              <a:t>A provocative statement of truth.</a:t>
            </a:r>
          </a:p>
          <a:p>
            <a:pPr marL="285750" lvl="0" indent="-285750">
              <a:lnSpc>
                <a:spcPts val="2400"/>
              </a:lnSpc>
              <a:spcAft>
                <a:spcPts val="4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 that you believe to be true based off of the research you’ve done</a:t>
            </a:r>
          </a:p>
          <a:p>
            <a:pPr marL="285750" indent="-285750">
              <a:lnSpc>
                <a:spcPts val="2400"/>
              </a:lnSpc>
              <a:spcAft>
                <a:spcPts val="400"/>
              </a:spcAft>
              <a:buFont typeface="Arial" charset="0"/>
              <a:buChar char="•"/>
            </a:pPr>
            <a:r>
              <a:rPr lang="en-US" sz="1800" i="0" dirty="0">
                <a:solidFill>
                  <a:prstClr val="black">
                    <a:lumMod val="75000"/>
                    <a:lumOff val="25000"/>
                  </a:prstClr>
                </a:solidFill>
                <a:latin typeface="Open Sans" charset="0"/>
                <a:ea typeface="Open Sans" charset="0"/>
                <a:cs typeface="Open Sans" charset="0"/>
              </a:rPr>
              <a:t>Can and should be </a:t>
            </a:r>
            <a:r>
              <a:rPr lang="en-US" sz="1800" i="0" dirty="0" smtClean="0">
                <a:solidFill>
                  <a:prstClr val="black">
                    <a:lumMod val="75000"/>
                    <a:lumOff val="25000"/>
                  </a:prstClr>
                </a:solidFill>
                <a:latin typeface="Open Sans" charset="0"/>
                <a:ea typeface="Open Sans" charset="0"/>
                <a:cs typeface="Open Sans" charset="0"/>
              </a:rPr>
              <a:t>debated</a:t>
            </a:r>
          </a:p>
          <a:p>
            <a:pPr marL="285750" indent="-285750">
              <a:lnSpc>
                <a:spcPts val="2400"/>
              </a:lnSpc>
              <a:spcAft>
                <a:spcPts val="4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Is based on a </a:t>
            </a:r>
            <a:r>
              <a:rPr lang="en-US" sz="1800" i="0" dirty="0">
                <a:solidFill>
                  <a:schemeClr val="tx1">
                    <a:lumMod val="75000"/>
                    <a:lumOff val="25000"/>
                  </a:schemeClr>
                </a:solidFill>
                <a:latin typeface="Open Sans" charset="0"/>
                <a:ea typeface="Open Sans" charset="0"/>
                <a:cs typeface="Open Sans" charset="0"/>
              </a:rPr>
              <a:t>limited set of qualitative and quantitative data </a:t>
            </a:r>
            <a:endParaRPr lang="en-US" sz="1800" i="0" dirty="0" smtClean="0">
              <a:solidFill>
                <a:prstClr val="black">
                  <a:lumMod val="75000"/>
                  <a:lumOff val="25000"/>
                </a:prstClr>
              </a:solidFill>
              <a:latin typeface="Open Sans" charset="0"/>
              <a:ea typeface="Open Sans" charset="0"/>
              <a:cs typeface="Open Sans" charset="0"/>
            </a:endParaRPr>
          </a:p>
          <a:p>
            <a:pPr marL="285750" lvl="0" indent="-285750">
              <a:lnSpc>
                <a:spcPts val="2400"/>
              </a:lnSpc>
              <a:spcAft>
                <a:spcPts val="4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Reflects your team’s understanding of the problem, why the problem exists, and frames why it matters </a:t>
            </a:r>
            <a:endParaRPr lang="en-US" sz="1800" i="0" dirty="0">
              <a:solidFill>
                <a:prstClr val="black">
                  <a:lumMod val="75000"/>
                  <a:lumOff val="25000"/>
                </a:prstClr>
              </a:solidFill>
              <a:latin typeface="Open Sans" charset="0"/>
              <a:ea typeface="Open Sans" charset="0"/>
              <a:cs typeface="Open Sans" charset="0"/>
            </a:endParaRPr>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GENERATING INSIGHTS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436473740"/>
      </p:ext>
    </p:extLst>
  </p:cSld>
  <p:clrMapOvr>
    <a:masterClrMapping/>
  </p:clrMapOvr>
  <mc:AlternateContent xmlns:mc="http://schemas.openxmlformats.org/markup-compatibility/2006" xmlns:p14="http://schemas.microsoft.com/office/powerpoint/2010/main">
    <mc:Choice Requires="p14">
      <p:transition p14:dur="0" advTm="61748"/>
    </mc:Choice>
    <mc:Fallback xmlns="">
      <p:transition advTm="61748"/>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447"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Observation</a:t>
            </a:r>
          </a:p>
        </p:txBody>
      </p:sp>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a:t>
            </a:r>
            <a:endParaRPr lang="en-US" sz="4600" i="0" kern="0" dirty="0" smtClean="0">
              <a:solidFill>
                <a:schemeClr val="tx1">
                  <a:lumMod val="85000"/>
                  <a:lumOff val="15000"/>
                </a:schemeClr>
              </a:solidFill>
              <a:latin typeface="Georgia" charset="0"/>
              <a:ea typeface="Georgia" charset="0"/>
              <a:cs typeface="Georgia" charset="0"/>
            </a:endParaRPr>
          </a:p>
        </p:txBody>
      </p:sp>
      <p:sp>
        <p:nvSpPr>
          <p:cNvPr id="13" name="Rectangle 12">
            <a:hlinkClick r:id="rId4"/>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4" name="Picture 13">
            <a:hlinkClick r:id="rId4"/>
          </p:cNvPr>
          <p:cNvPicPr>
            <a:picLocks noChangeAspect="1"/>
          </p:cNvPicPr>
          <p:nvPr/>
        </p:nvPicPr>
        <p:blipFill>
          <a:blip r:embed="rId5"/>
          <a:stretch>
            <a:fillRect/>
          </a:stretch>
        </p:blipFill>
        <p:spPr>
          <a:xfrm>
            <a:off x="469196" y="5943600"/>
            <a:ext cx="687251" cy="1035545"/>
          </a:xfrm>
          <a:prstGeom prst="rect">
            <a:avLst/>
          </a:prstGeom>
        </p:spPr>
      </p:pic>
      <p:sp>
        <p:nvSpPr>
          <p:cNvPr id="2" name="Slide Number Placeholder 1"/>
          <p:cNvSpPr>
            <a:spLocks noGrp="1"/>
          </p:cNvSpPr>
          <p:nvPr>
            <p:ph type="sldNum" sz="quarter" idx="7"/>
          </p:nvPr>
        </p:nvSpPr>
        <p:spPr/>
        <p:txBody>
          <a:bodyPr/>
          <a:lstStyle/>
          <a:p>
            <a:fld id="{03B4E35C-852A-C440-8B32-952944DE7771}" type="slidenum">
              <a:rPr lang="uk-UA" smtClean="0"/>
              <a:pPr/>
              <a:t>14</a:t>
            </a:fld>
            <a:endParaRPr lang="uk-UA" dirty="0"/>
          </a:p>
        </p:txBody>
      </p:sp>
      <p:sp>
        <p:nvSpPr>
          <p:cNvPr id="10"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cxnSp>
        <p:nvCxnSpPr>
          <p:cNvPr id="5" name="Straight Connector 4"/>
          <p:cNvCxnSpPr/>
          <p:nvPr/>
        </p:nvCxnSpPr>
        <p:spPr>
          <a:xfrm>
            <a:off x="314544" y="2542049"/>
            <a:ext cx="35383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34816130"/>
      </p:ext>
    </p:extLst>
  </p:cSld>
  <p:clrMapOvr>
    <a:masterClrMapping/>
  </p:clrMapOvr>
  <mc:AlternateContent xmlns:mc="http://schemas.openxmlformats.org/markup-compatibility/2006" xmlns:p14="http://schemas.microsoft.com/office/powerpoint/2010/main">
    <mc:Choice Requires="p14">
      <p:transition p14:dur="0" advTm="18619"/>
    </mc:Choice>
    <mc:Fallback xmlns="">
      <p:transition advTm="186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447"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smtClean="0">
                <a:solidFill>
                  <a:srgbClr val="000000"/>
                </a:solidFill>
                <a:latin typeface="Georgia" charset="0"/>
                <a:ea typeface="Georgia" charset="0"/>
                <a:cs typeface="Georgia" charset="0"/>
              </a:rPr>
              <a:t>Data</a:t>
            </a:r>
            <a:endParaRPr lang="en-US" sz="4600" i="0" kern="0" dirty="0" smtClean="0">
              <a:solidFill>
                <a:srgbClr val="000000"/>
              </a:solidFill>
              <a:latin typeface="Georgia" charset="0"/>
              <a:ea typeface="Georgia" charset="0"/>
              <a:cs typeface="Georgia" charset="0"/>
            </a:endParaRPr>
          </a:p>
        </p:txBody>
      </p:sp>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a:t>
            </a:r>
            <a:endParaRPr lang="en-US" sz="4600" i="0" kern="0" dirty="0" smtClean="0">
              <a:solidFill>
                <a:schemeClr val="tx1">
                  <a:lumMod val="85000"/>
                  <a:lumOff val="15000"/>
                </a:schemeClr>
              </a:solidFill>
              <a:latin typeface="Georgia" charset="0"/>
              <a:ea typeface="Georgia" charset="0"/>
              <a:cs typeface="Georgia" charset="0"/>
            </a:endParaRPr>
          </a:p>
        </p:txBody>
      </p:sp>
      <p:sp>
        <p:nvSpPr>
          <p:cNvPr id="13" name="Rectangle 12">
            <a:hlinkClick r:id="rId3"/>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4" name="Picture 13">
            <a:hlinkClick r:id="rId3"/>
          </p:cNvPr>
          <p:cNvPicPr>
            <a:picLocks noChangeAspect="1"/>
          </p:cNvPicPr>
          <p:nvPr/>
        </p:nvPicPr>
        <p:blipFill>
          <a:blip r:embed="rId4"/>
          <a:stretch>
            <a:fillRect/>
          </a:stretch>
        </p:blipFill>
        <p:spPr>
          <a:xfrm>
            <a:off x="469196" y="5943600"/>
            <a:ext cx="687251" cy="1035545"/>
          </a:xfrm>
          <a:prstGeom prst="rect">
            <a:avLst/>
          </a:prstGeom>
        </p:spPr>
      </p:pic>
      <p:sp>
        <p:nvSpPr>
          <p:cNvPr id="2" name="Slide Number Placeholder 1"/>
          <p:cNvSpPr>
            <a:spLocks noGrp="1"/>
          </p:cNvSpPr>
          <p:nvPr>
            <p:ph type="sldNum" sz="quarter" idx="7"/>
          </p:nvPr>
        </p:nvSpPr>
        <p:spPr/>
        <p:txBody>
          <a:bodyPr/>
          <a:lstStyle/>
          <a:p>
            <a:fld id="{03B4E35C-852A-C440-8B32-952944DE7771}" type="slidenum">
              <a:rPr lang="uk-UA" smtClean="0"/>
              <a:pPr/>
              <a:t>15</a:t>
            </a:fld>
            <a:endParaRPr lang="uk-UA" dirty="0"/>
          </a:p>
        </p:txBody>
      </p:sp>
      <p:sp>
        <p:nvSpPr>
          <p:cNvPr id="10"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Tree>
    <p:extLst>
      <p:ext uri="{BB962C8B-B14F-4D97-AF65-F5344CB8AC3E}">
        <p14:creationId xmlns:p14="http://schemas.microsoft.com/office/powerpoint/2010/main" val="927973434"/>
      </p:ext>
    </p:extLst>
  </p:cSld>
  <p:clrMapOvr>
    <a:masterClrMapping/>
  </p:clrMapOvr>
  <mc:AlternateContent xmlns:mc="http://schemas.openxmlformats.org/markup-compatibility/2006" xmlns:p14="http://schemas.microsoft.com/office/powerpoint/2010/main">
    <mc:Choice Requires="p14">
      <p:transition p14:dur="0" advTm="2645"/>
    </mc:Choice>
    <mc:Fallback xmlns="">
      <p:transition advTm="2645"/>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Data</a:t>
            </a:r>
          </a:p>
        </p:txBody>
      </p:sp>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a:t>
            </a:r>
          </a:p>
        </p:txBody>
      </p:sp>
      <p:sp>
        <p:nvSpPr>
          <p:cNvPr id="13" name="object 7"/>
          <p:cNvSpPr txBox="1">
            <a:spLocks/>
          </p:cNvSpPr>
          <p:nvPr/>
        </p:nvSpPr>
        <p:spPr>
          <a:xfrm>
            <a:off x="457199" y="3277063"/>
            <a:ext cx="3429001" cy="163121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I saw this</a:t>
            </a:r>
            <a:r>
              <a:rPr lang="mr-IN" sz="2400" i="0" kern="0" dirty="0" smtClean="0">
                <a:solidFill>
                  <a:schemeClr val="tx1">
                    <a:lumMod val="85000"/>
                    <a:lumOff val="15000"/>
                  </a:schemeClr>
                </a:solidFill>
                <a:latin typeface="Open Sans Regular" charset="0"/>
                <a:ea typeface="Open Sans Regular" charset="0"/>
                <a:cs typeface="Open Sans Regular" charset="0"/>
              </a:rPr>
              <a:t>…</a:t>
            </a:r>
            <a:endParaRPr lang="en-US" sz="2400" i="0" kern="0" dirty="0" smtClean="0">
              <a:solidFill>
                <a:schemeClr val="tx1">
                  <a:lumMod val="85000"/>
                  <a:lumOff val="15000"/>
                </a:schemeClr>
              </a:solidFill>
              <a:latin typeface="Open Sans Regular" charset="0"/>
              <a:ea typeface="Open Sans Regular" charset="0"/>
              <a:cs typeface="Open Sans Regular" charset="0"/>
            </a:endParaRPr>
          </a:p>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The data you’ve gathered through </a:t>
            </a:r>
            <a:br>
              <a:rPr lang="en-US" sz="2400" i="0" kern="0" dirty="0" smtClean="0">
                <a:solidFill>
                  <a:schemeClr val="tx1">
                    <a:lumMod val="85000"/>
                    <a:lumOff val="15000"/>
                  </a:schemeClr>
                </a:solidFill>
                <a:latin typeface="Open Sans Regular" charset="0"/>
                <a:ea typeface="Open Sans Regular" charset="0"/>
                <a:cs typeface="Open Sans Regular" charset="0"/>
              </a:rPr>
            </a:br>
            <a:r>
              <a:rPr lang="en-US" sz="2400" i="0" kern="0" dirty="0" smtClean="0">
                <a:solidFill>
                  <a:schemeClr val="tx1">
                    <a:lumMod val="85000"/>
                    <a:lumOff val="15000"/>
                  </a:schemeClr>
                </a:solidFill>
                <a:latin typeface="Open Sans Regular" charset="0"/>
                <a:ea typeface="Open Sans Regular" charset="0"/>
                <a:cs typeface="Open Sans Regular" charset="0"/>
              </a:rPr>
              <a:t>in-depth </a:t>
            </a:r>
            <a:r>
              <a:rPr lang="en-US" sz="2400" i="0" kern="0" dirty="0">
                <a:solidFill>
                  <a:schemeClr val="tx1">
                    <a:lumMod val="85000"/>
                    <a:lumOff val="15000"/>
                  </a:schemeClr>
                </a:solidFill>
                <a:latin typeface="Open Sans Regular" charset="0"/>
                <a:ea typeface="Open Sans Regular" charset="0"/>
                <a:cs typeface="Open Sans Regular" charset="0"/>
              </a:rPr>
              <a:t>r</a:t>
            </a:r>
            <a:r>
              <a:rPr lang="en-US" sz="2400" i="0" kern="0" dirty="0" smtClean="0">
                <a:solidFill>
                  <a:schemeClr val="tx1">
                    <a:lumMod val="85000"/>
                    <a:lumOff val="15000"/>
                  </a:schemeClr>
                </a:solidFill>
                <a:latin typeface="Open Sans Regular" charset="0"/>
                <a:ea typeface="Open Sans Regular" charset="0"/>
                <a:cs typeface="Open Sans Regular" charset="0"/>
              </a:rPr>
              <a:t>esearch</a:t>
            </a:r>
          </a:p>
        </p:txBody>
      </p:sp>
      <p:sp>
        <p:nvSpPr>
          <p:cNvPr id="2" name="Slide Number Placeholder 1"/>
          <p:cNvSpPr>
            <a:spLocks noGrp="1"/>
          </p:cNvSpPr>
          <p:nvPr>
            <p:ph type="sldNum" sz="quarter" idx="7"/>
          </p:nvPr>
        </p:nvSpPr>
        <p:spPr/>
        <p:txBody>
          <a:bodyPr/>
          <a:lstStyle/>
          <a:p>
            <a:fld id="{03B4E35C-852A-C440-8B32-952944DE7771}" type="slidenum">
              <a:rPr lang="uk-UA" smtClean="0"/>
              <a:pPr/>
              <a:t>16</a:t>
            </a:fld>
            <a:endParaRPr lang="uk-UA" dirty="0"/>
          </a:p>
        </p:txBody>
      </p:sp>
      <p:sp>
        <p:nvSpPr>
          <p:cNvPr id="12" name="Rectangle 11"/>
          <p:cNvSpPr/>
          <p:nvPr/>
        </p:nvSpPr>
        <p:spPr>
          <a:xfrm>
            <a:off x="0"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hlinkClick r:id="rId3"/>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6" name="Picture 15">
            <a:hlinkClick r:id="rId3"/>
          </p:cNvPr>
          <p:cNvPicPr>
            <a:picLocks noChangeAspect="1"/>
          </p:cNvPicPr>
          <p:nvPr/>
        </p:nvPicPr>
        <p:blipFill>
          <a:blip r:embed="rId4"/>
          <a:stretch>
            <a:fillRect/>
          </a:stretch>
        </p:blipFill>
        <p:spPr>
          <a:xfrm>
            <a:off x="469196" y="5943600"/>
            <a:ext cx="687251" cy="1035545"/>
          </a:xfrm>
          <a:prstGeom prst="rect">
            <a:avLst/>
          </a:prstGeom>
        </p:spPr>
      </p:pic>
      <p:sp>
        <p:nvSpPr>
          <p:cNvPr id="17"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Tree>
    <p:extLst>
      <p:ext uri="{BB962C8B-B14F-4D97-AF65-F5344CB8AC3E}">
        <p14:creationId xmlns:p14="http://schemas.microsoft.com/office/powerpoint/2010/main" val="2070127982"/>
      </p:ext>
    </p:extLst>
  </p:cSld>
  <p:clrMapOvr>
    <a:masterClrMapping/>
  </p:clrMapOvr>
  <mc:AlternateContent xmlns:mc="http://schemas.openxmlformats.org/markup-compatibility/2006" xmlns:p14="http://schemas.microsoft.com/office/powerpoint/2010/main">
    <mc:Choice Requires="p14">
      <p:transition p14:dur="0" advTm="17184"/>
    </mc:Choice>
    <mc:Fallback xmlns="">
      <p:transition advTm="17184"/>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a:t>
            </a:r>
          </a:p>
        </p:txBody>
      </p:sp>
      <p:sp>
        <p:nvSpPr>
          <p:cNvPr id="13" name="object 7"/>
          <p:cNvSpPr txBox="1">
            <a:spLocks/>
          </p:cNvSpPr>
          <p:nvPr/>
        </p:nvSpPr>
        <p:spPr>
          <a:xfrm>
            <a:off x="4381500" y="3277063"/>
            <a:ext cx="3429000" cy="163121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I know this</a:t>
            </a:r>
            <a:r>
              <a:rPr lang="mr-IN" sz="2400" i="0" kern="0" dirty="0" smtClean="0">
                <a:solidFill>
                  <a:schemeClr val="tx1">
                    <a:lumMod val="85000"/>
                    <a:lumOff val="15000"/>
                  </a:schemeClr>
                </a:solidFill>
                <a:latin typeface="Open Sans Regular" charset="0"/>
                <a:ea typeface="Open Sans Regular" charset="0"/>
                <a:cs typeface="Open Sans Regular" charset="0"/>
              </a:rPr>
              <a:t>…</a:t>
            </a:r>
            <a:endParaRPr lang="en-US" sz="2400" i="0" kern="0" dirty="0" smtClean="0">
              <a:solidFill>
                <a:schemeClr val="tx1">
                  <a:lumMod val="85000"/>
                  <a:lumOff val="15000"/>
                </a:schemeClr>
              </a:solidFill>
              <a:latin typeface="Open Sans Regular" charset="0"/>
              <a:ea typeface="Open Sans Regular" charset="0"/>
              <a:cs typeface="Open Sans Regular" charset="0"/>
            </a:endParaRPr>
          </a:p>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Formed by your life experience, ethics, and intellect.</a:t>
            </a:r>
          </a:p>
        </p:txBody>
      </p:sp>
      <p:sp>
        <p:nvSpPr>
          <p:cNvPr id="2" name="Slide Number Placeholder 1"/>
          <p:cNvSpPr>
            <a:spLocks noGrp="1"/>
          </p:cNvSpPr>
          <p:nvPr>
            <p:ph type="sldNum" sz="quarter" idx="7"/>
          </p:nvPr>
        </p:nvSpPr>
        <p:spPr/>
        <p:txBody>
          <a:bodyPr/>
          <a:lstStyle/>
          <a:p>
            <a:fld id="{03B4E35C-852A-C440-8B32-952944DE7771}" type="slidenum">
              <a:rPr lang="uk-UA" smtClean="0"/>
              <a:pPr/>
              <a:t>17</a:t>
            </a:fld>
            <a:endParaRPr lang="uk-UA" dirty="0"/>
          </a:p>
        </p:txBody>
      </p:sp>
      <p:sp>
        <p:nvSpPr>
          <p:cNvPr id="12" name="Rectangle 11"/>
          <p:cNvSpPr/>
          <p:nvPr/>
        </p:nvSpPr>
        <p:spPr>
          <a:xfrm>
            <a:off x="0"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hlinkClick r:id="rId3"/>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5" name="Picture 14">
            <a:hlinkClick r:id="rId3"/>
          </p:cNvPr>
          <p:cNvPicPr>
            <a:picLocks noChangeAspect="1"/>
          </p:cNvPicPr>
          <p:nvPr/>
        </p:nvPicPr>
        <p:blipFill>
          <a:blip r:embed="rId4"/>
          <a:stretch>
            <a:fillRect/>
          </a:stretch>
        </p:blipFill>
        <p:spPr>
          <a:xfrm>
            <a:off x="469196" y="5943600"/>
            <a:ext cx="687251" cy="1035545"/>
          </a:xfrm>
          <a:prstGeom prst="rect">
            <a:avLst/>
          </a:prstGeom>
        </p:spPr>
      </p:pic>
      <p:sp>
        <p:nvSpPr>
          <p:cNvPr id="16"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
        <p:nvSpPr>
          <p:cNvPr id="17"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smtClean="0">
                <a:solidFill>
                  <a:srgbClr val="000000"/>
                </a:solidFill>
                <a:latin typeface="Georgia" charset="0"/>
                <a:ea typeface="Georgia" charset="0"/>
                <a:cs typeface="Georgia" charset="0"/>
              </a:rPr>
              <a:t>Data</a:t>
            </a:r>
            <a:endParaRPr lang="en-US" sz="4600" i="0" kern="0" dirty="0" smtClean="0">
              <a:solidFill>
                <a:srgbClr val="000000"/>
              </a:solidFill>
              <a:latin typeface="Georgia" charset="0"/>
              <a:ea typeface="Georgia" charset="0"/>
              <a:cs typeface="Georgia" charset="0"/>
            </a:endParaRPr>
          </a:p>
        </p:txBody>
      </p:sp>
    </p:spTree>
    <p:extLst>
      <p:ext uri="{BB962C8B-B14F-4D97-AF65-F5344CB8AC3E}">
        <p14:creationId xmlns:p14="http://schemas.microsoft.com/office/powerpoint/2010/main" val="1987616933"/>
      </p:ext>
    </p:extLst>
  </p:cSld>
  <p:clrMapOvr>
    <a:masterClrMapping/>
  </p:clrMapOvr>
  <mc:AlternateContent xmlns:mc="http://schemas.openxmlformats.org/markup-compatibility/2006" xmlns:p14="http://schemas.microsoft.com/office/powerpoint/2010/main">
    <mc:Choice Requires="p14">
      <p:transition p14:dur="0" advTm="19173"/>
    </mc:Choice>
    <mc:Fallback xmlns="">
      <p:transition advTm="19173"/>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chemeClr val="tx1">
                    <a:lumMod val="85000"/>
                    <a:lumOff val="15000"/>
                  </a:schemeClr>
                </a:solidFill>
                <a:latin typeface="Georgia" charset="0"/>
                <a:ea typeface="Georgia" charset="0"/>
                <a:cs typeface="Georgia" charset="0"/>
              </a:rPr>
              <a:t>+</a:t>
            </a:r>
          </a:p>
        </p:txBody>
      </p:sp>
      <p:sp>
        <p:nvSpPr>
          <p:cNvPr id="13" name="object 7"/>
          <p:cNvSpPr txBox="1">
            <a:spLocks/>
          </p:cNvSpPr>
          <p:nvPr/>
        </p:nvSpPr>
        <p:spPr>
          <a:xfrm>
            <a:off x="4137212" y="3277063"/>
            <a:ext cx="3917576" cy="200054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I know this</a:t>
            </a:r>
            <a:r>
              <a:rPr lang="mr-IN" sz="2400" i="0" kern="0" dirty="0" smtClean="0">
                <a:solidFill>
                  <a:schemeClr val="tx1">
                    <a:lumMod val="85000"/>
                    <a:lumOff val="15000"/>
                  </a:schemeClr>
                </a:solidFill>
                <a:latin typeface="Open Sans Regular" charset="0"/>
                <a:ea typeface="Open Sans Regular" charset="0"/>
                <a:cs typeface="Open Sans Regular" charset="0"/>
              </a:rPr>
              <a:t>…</a:t>
            </a:r>
            <a:endParaRPr lang="en-US" sz="2400" i="0" kern="0" dirty="0" smtClean="0">
              <a:solidFill>
                <a:schemeClr val="tx1">
                  <a:lumMod val="85000"/>
                  <a:lumOff val="15000"/>
                </a:schemeClr>
              </a:solidFill>
              <a:latin typeface="Open Sans Regular" charset="0"/>
              <a:ea typeface="Open Sans Regular" charset="0"/>
              <a:cs typeface="Open Sans Regular" charset="0"/>
            </a:endParaRPr>
          </a:p>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The insights come from you! They require some creative leaps. They’re not </a:t>
            </a:r>
            <a:r>
              <a:rPr lang="en-US" sz="2400" i="0" kern="0" dirty="0">
                <a:solidFill>
                  <a:schemeClr val="tx1">
                    <a:lumMod val="85000"/>
                    <a:lumOff val="15000"/>
                  </a:schemeClr>
                </a:solidFill>
                <a:latin typeface="Open Sans Regular" charset="0"/>
                <a:ea typeface="Open Sans Regular" charset="0"/>
                <a:cs typeface="Open Sans Regular" charset="0"/>
              </a:rPr>
              <a:t>built purely out </a:t>
            </a:r>
            <a:r>
              <a:rPr lang="en-US" sz="2400" i="0" kern="0" dirty="0" smtClean="0">
                <a:solidFill>
                  <a:schemeClr val="tx1">
                    <a:lumMod val="85000"/>
                    <a:lumOff val="15000"/>
                  </a:schemeClr>
                </a:solidFill>
                <a:latin typeface="Open Sans Regular" charset="0"/>
                <a:ea typeface="Open Sans Regular" charset="0"/>
                <a:cs typeface="Open Sans Regular" charset="0"/>
              </a:rPr>
              <a:t>of data.</a:t>
            </a:r>
          </a:p>
        </p:txBody>
      </p:sp>
      <p:sp>
        <p:nvSpPr>
          <p:cNvPr id="2" name="Slide Number Placeholder 1"/>
          <p:cNvSpPr>
            <a:spLocks noGrp="1"/>
          </p:cNvSpPr>
          <p:nvPr>
            <p:ph type="sldNum" sz="quarter" idx="7"/>
          </p:nvPr>
        </p:nvSpPr>
        <p:spPr/>
        <p:txBody>
          <a:bodyPr/>
          <a:lstStyle/>
          <a:p>
            <a:fld id="{03B4E35C-852A-C440-8B32-952944DE7771}" type="slidenum">
              <a:rPr lang="uk-UA" smtClean="0"/>
              <a:pPr/>
              <a:t>18</a:t>
            </a:fld>
            <a:endParaRPr lang="uk-UA" dirty="0"/>
          </a:p>
        </p:txBody>
      </p:sp>
      <p:sp>
        <p:nvSpPr>
          <p:cNvPr id="12" name="Rectangle 11"/>
          <p:cNvSpPr/>
          <p:nvPr/>
        </p:nvSpPr>
        <p:spPr>
          <a:xfrm>
            <a:off x="0"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hlinkClick r:id="rId3"/>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5" name="Picture 14">
            <a:hlinkClick r:id="rId3"/>
          </p:cNvPr>
          <p:cNvPicPr>
            <a:picLocks noChangeAspect="1"/>
          </p:cNvPicPr>
          <p:nvPr/>
        </p:nvPicPr>
        <p:blipFill>
          <a:blip r:embed="rId4"/>
          <a:stretch>
            <a:fillRect/>
          </a:stretch>
        </p:blipFill>
        <p:spPr>
          <a:xfrm>
            <a:off x="469196" y="5943600"/>
            <a:ext cx="687251" cy="1035545"/>
          </a:xfrm>
          <a:prstGeom prst="rect">
            <a:avLst/>
          </a:prstGeom>
        </p:spPr>
      </p:pic>
      <p:sp>
        <p:nvSpPr>
          <p:cNvPr id="16"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
        <p:nvSpPr>
          <p:cNvPr id="17"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smtClean="0">
                <a:solidFill>
                  <a:srgbClr val="000000"/>
                </a:solidFill>
                <a:latin typeface="Georgia" charset="0"/>
                <a:ea typeface="Georgia" charset="0"/>
                <a:cs typeface="Georgia" charset="0"/>
              </a:rPr>
              <a:t>Data</a:t>
            </a:r>
            <a:endParaRPr lang="en-US" sz="4600" i="0" kern="0" dirty="0" smtClean="0">
              <a:solidFill>
                <a:srgbClr val="000000"/>
              </a:solidFill>
              <a:latin typeface="Georgia" charset="0"/>
              <a:ea typeface="Georgia" charset="0"/>
              <a:cs typeface="Georgia" charset="0"/>
            </a:endParaRPr>
          </a:p>
        </p:txBody>
      </p:sp>
    </p:spTree>
    <p:extLst>
      <p:ext uri="{BB962C8B-B14F-4D97-AF65-F5344CB8AC3E}">
        <p14:creationId xmlns:p14="http://schemas.microsoft.com/office/powerpoint/2010/main" val="91748772"/>
      </p:ext>
    </p:extLst>
  </p:cSld>
  <p:clrMapOvr>
    <a:masterClrMapping/>
  </p:clrMapOvr>
  <mc:AlternateContent xmlns:mc="http://schemas.openxmlformats.org/markup-compatibility/2006" xmlns:p14="http://schemas.microsoft.com/office/powerpoint/2010/main">
    <mc:Choice Requires="p14">
      <p:transition p14:dur="0" advTm="11399"/>
    </mc:Choice>
    <mc:Fallback xmlns="">
      <p:transition advTm="11399"/>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7"/>
          <p:cNvSpPr txBox="1">
            <a:spLocks/>
          </p:cNvSpPr>
          <p:nvPr/>
        </p:nvSpPr>
        <p:spPr>
          <a:xfrm>
            <a:off x="43815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Knowledge</a:t>
            </a:r>
          </a:p>
        </p:txBody>
      </p:sp>
      <p:sp>
        <p:nvSpPr>
          <p:cNvPr id="11" name="object 7"/>
          <p:cNvSpPr txBox="1">
            <a:spLocks/>
          </p:cNvSpPr>
          <p:nvPr/>
        </p:nvSpPr>
        <p:spPr>
          <a:xfrm>
            <a:off x="38862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a:t>
            </a:r>
          </a:p>
        </p:txBody>
      </p:sp>
      <p:sp>
        <p:nvSpPr>
          <p:cNvPr id="13" name="object 7"/>
          <p:cNvSpPr txBox="1">
            <a:spLocks/>
          </p:cNvSpPr>
          <p:nvPr/>
        </p:nvSpPr>
        <p:spPr>
          <a:xfrm>
            <a:off x="8305800" y="3277063"/>
            <a:ext cx="3429000" cy="221599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A meaningful perspective that reflects your team’s understanding of the problem and why it’s important </a:t>
            </a:r>
          </a:p>
        </p:txBody>
      </p:sp>
      <p:sp>
        <p:nvSpPr>
          <p:cNvPr id="8" name="object 7"/>
          <p:cNvSpPr txBox="1">
            <a:spLocks/>
          </p:cNvSpPr>
          <p:nvPr/>
        </p:nvSpPr>
        <p:spPr>
          <a:xfrm>
            <a:off x="8305800" y="2148350"/>
            <a:ext cx="34290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76C14A"/>
                </a:solidFill>
                <a:latin typeface="Georgia" charset="0"/>
                <a:ea typeface="Georgia" charset="0"/>
                <a:cs typeface="Georgia" charset="0"/>
              </a:rPr>
              <a:t>Insight</a:t>
            </a:r>
          </a:p>
        </p:txBody>
      </p:sp>
      <p:sp>
        <p:nvSpPr>
          <p:cNvPr id="10" name="object 7"/>
          <p:cNvSpPr txBox="1">
            <a:spLocks/>
          </p:cNvSpPr>
          <p:nvPr/>
        </p:nvSpPr>
        <p:spPr>
          <a:xfrm>
            <a:off x="7810500" y="2148350"/>
            <a:ext cx="49530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dirty="0" smtClean="0">
                <a:solidFill>
                  <a:srgbClr val="000000"/>
                </a:solidFill>
                <a:latin typeface="Georgia" charset="0"/>
                <a:ea typeface="Georgia" charset="0"/>
                <a:cs typeface="Georgia" charset="0"/>
              </a:rPr>
              <a:t>=</a:t>
            </a:r>
          </a:p>
        </p:txBody>
      </p:sp>
      <p:sp>
        <p:nvSpPr>
          <p:cNvPr id="2" name="Slide Number Placeholder 1"/>
          <p:cNvSpPr>
            <a:spLocks noGrp="1"/>
          </p:cNvSpPr>
          <p:nvPr>
            <p:ph type="sldNum" sz="quarter" idx="7"/>
          </p:nvPr>
        </p:nvSpPr>
        <p:spPr/>
        <p:txBody>
          <a:bodyPr/>
          <a:lstStyle/>
          <a:p>
            <a:fld id="{03B4E35C-852A-C440-8B32-952944DE7771}" type="slidenum">
              <a:rPr lang="uk-UA" smtClean="0"/>
              <a:pPr/>
              <a:t>19</a:t>
            </a:fld>
            <a:endParaRPr lang="uk-UA" dirty="0"/>
          </a:p>
        </p:txBody>
      </p:sp>
      <p:sp>
        <p:nvSpPr>
          <p:cNvPr id="12" name="Rectangle 11"/>
          <p:cNvSpPr/>
          <p:nvPr/>
        </p:nvSpPr>
        <p:spPr>
          <a:xfrm>
            <a:off x="0"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hlinkClick r:id="rId3"/>
          </p:cNvPr>
          <p:cNvSpPr/>
          <p:nvPr/>
        </p:nvSpPr>
        <p:spPr>
          <a:xfrm>
            <a:off x="1439353" y="6243028"/>
            <a:ext cx="3737765" cy="276999"/>
          </a:xfrm>
          <a:prstGeom prst="rect">
            <a:avLst/>
          </a:prstGeom>
        </p:spPr>
        <p:txBody>
          <a:bodyPr wrap="square">
            <a:spAutoFit/>
          </a:bodyPr>
          <a:lstStyle/>
          <a:p>
            <a:r>
              <a:rPr lang="en-US" sz="1200" dirty="0" smtClean="0">
                <a:solidFill>
                  <a:srgbClr val="595959"/>
                </a:solidFill>
                <a:latin typeface="Open Sans" charset="0"/>
                <a:ea typeface="Open Sans" charset="0"/>
                <a:cs typeface="Open Sans" charset="0"/>
              </a:rPr>
              <a:t>Jon </a:t>
            </a:r>
            <a:r>
              <a:rPr lang="en-US" sz="1200" dirty="0" err="1" smtClean="0">
                <a:solidFill>
                  <a:srgbClr val="595959"/>
                </a:solidFill>
                <a:latin typeface="Open Sans" charset="0"/>
                <a:ea typeface="Open Sans" charset="0"/>
                <a:cs typeface="Open Sans" charset="0"/>
              </a:rPr>
              <a:t>Kolko</a:t>
            </a:r>
            <a:r>
              <a:rPr lang="en-US" sz="1200" dirty="0" smtClean="0">
                <a:solidFill>
                  <a:srgbClr val="595959"/>
                </a:solidFill>
                <a:latin typeface="Open Sans" charset="0"/>
                <a:ea typeface="Open Sans" charset="0"/>
                <a:cs typeface="Open Sans" charset="0"/>
              </a:rPr>
              <a:t>. 2011</a:t>
            </a:r>
            <a:endParaRPr lang="en-US" sz="1200" dirty="0">
              <a:solidFill>
                <a:srgbClr val="595959"/>
              </a:solidFill>
              <a:effectLst/>
              <a:latin typeface="Open Sans" charset="0"/>
              <a:ea typeface="Open Sans" charset="0"/>
              <a:cs typeface="Open Sans" charset="0"/>
            </a:endParaRPr>
          </a:p>
        </p:txBody>
      </p:sp>
      <p:pic>
        <p:nvPicPr>
          <p:cNvPr id="16" name="Picture 15">
            <a:hlinkClick r:id="rId3"/>
          </p:cNvPr>
          <p:cNvPicPr>
            <a:picLocks noChangeAspect="1"/>
          </p:cNvPicPr>
          <p:nvPr/>
        </p:nvPicPr>
        <p:blipFill>
          <a:blip r:embed="rId4"/>
          <a:stretch>
            <a:fillRect/>
          </a:stretch>
        </p:blipFill>
        <p:spPr>
          <a:xfrm>
            <a:off x="469196" y="5943600"/>
            <a:ext cx="687251" cy="1035545"/>
          </a:xfrm>
          <a:prstGeom prst="rect">
            <a:avLst/>
          </a:prstGeom>
        </p:spPr>
      </p:pic>
      <p:sp>
        <p:nvSpPr>
          <p:cNvPr id="17"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
        <p:nvSpPr>
          <p:cNvPr id="14" name="object 7"/>
          <p:cNvSpPr txBox="1">
            <a:spLocks/>
          </p:cNvSpPr>
          <p:nvPr/>
        </p:nvSpPr>
        <p:spPr>
          <a:xfrm>
            <a:off x="457199" y="2148350"/>
            <a:ext cx="342900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lgn="ctr">
              <a:spcAft>
                <a:spcPts val="2400"/>
              </a:spcAft>
            </a:pPr>
            <a:r>
              <a:rPr lang="en-US" sz="4600" i="0" kern="0" smtClean="0">
                <a:solidFill>
                  <a:srgbClr val="000000"/>
                </a:solidFill>
                <a:latin typeface="Georgia" charset="0"/>
                <a:ea typeface="Georgia" charset="0"/>
                <a:cs typeface="Georgia" charset="0"/>
              </a:rPr>
              <a:t>Data</a:t>
            </a:r>
            <a:endParaRPr lang="en-US" sz="4600" i="0" kern="0" dirty="0" smtClean="0">
              <a:solidFill>
                <a:srgbClr val="000000"/>
              </a:solidFill>
              <a:latin typeface="Georgia" charset="0"/>
              <a:ea typeface="Georgia" charset="0"/>
              <a:cs typeface="Georgia" charset="0"/>
            </a:endParaRPr>
          </a:p>
        </p:txBody>
      </p:sp>
    </p:spTree>
    <p:extLst>
      <p:ext uri="{BB962C8B-B14F-4D97-AF65-F5344CB8AC3E}">
        <p14:creationId xmlns:p14="http://schemas.microsoft.com/office/powerpoint/2010/main" val="1146180018"/>
      </p:ext>
    </p:extLst>
  </p:cSld>
  <p:clrMapOvr>
    <a:masterClrMapping/>
  </p:clrMapOvr>
  <mc:AlternateContent xmlns:mc="http://schemas.openxmlformats.org/markup-compatibility/2006" xmlns:p14="http://schemas.microsoft.com/office/powerpoint/2010/main">
    <mc:Choice Requires="p14">
      <p:transition p14:dur="0" advTm="8908"/>
    </mc:Choice>
    <mc:Fallback xmlns="">
      <p:transition advTm="8908"/>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RESOURCE PACKET</a:t>
            </a:r>
            <a:endParaRPr lang="en-US" sz="1600" i="0" kern="0" spc="300" dirty="0">
              <a:solidFill>
                <a:srgbClr val="281A58"/>
              </a:solidFill>
              <a:latin typeface="Open Sans" charset="0"/>
              <a:ea typeface="Open Sans" charset="0"/>
              <a:cs typeface="Open Sans"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2</a:t>
            </a:fld>
            <a:endParaRPr lang="uk-UA" dirty="0"/>
          </a:p>
        </p:txBody>
      </p:sp>
      <p:sp>
        <p:nvSpPr>
          <p:cNvPr id="28" name="object 7"/>
          <p:cNvSpPr txBox="1">
            <a:spLocks/>
          </p:cNvSpPr>
          <p:nvPr/>
        </p:nvSpPr>
        <p:spPr>
          <a:xfrm>
            <a:off x="457200" y="728230"/>
            <a:ext cx="799591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What is this?</a:t>
            </a:r>
            <a:endParaRPr lang="en-US" sz="4600" i="0" kern="0" dirty="0">
              <a:solidFill>
                <a:schemeClr val="tx1">
                  <a:lumMod val="85000"/>
                  <a:lumOff val="15000"/>
                </a:schemeClr>
              </a:solidFill>
              <a:latin typeface="Georgia" charset="0"/>
              <a:ea typeface="Georgia" charset="0"/>
              <a:cs typeface="Georgia" charset="0"/>
            </a:endParaRPr>
          </a:p>
        </p:txBody>
      </p:sp>
      <p:sp>
        <p:nvSpPr>
          <p:cNvPr id="15" name="object 7"/>
          <p:cNvSpPr txBox="1">
            <a:spLocks/>
          </p:cNvSpPr>
          <p:nvPr/>
        </p:nvSpPr>
        <p:spPr>
          <a:xfrm>
            <a:off x="457201" y="1728504"/>
            <a:ext cx="5758248" cy="244425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nSpc>
                <a:spcPts val="2000"/>
              </a:lnSpc>
              <a:spcAft>
                <a:spcPts val="600"/>
              </a:spcAft>
            </a:pPr>
            <a:r>
              <a:rPr lang="en-US" sz="1050" i="0" dirty="0">
                <a:solidFill>
                  <a:schemeClr val="tx1"/>
                </a:solidFill>
                <a:latin typeface="Open Sans" charset="0"/>
                <a:ea typeface="Open Sans" charset="0"/>
                <a:cs typeface="Open Sans" charset="0"/>
              </a:rPr>
              <a:t>This document contains supplemental reading to the </a:t>
            </a:r>
            <a:r>
              <a:rPr lang="en-US" sz="1050" i="0" dirty="0" err="1">
                <a:solidFill>
                  <a:schemeClr val="tx1"/>
                </a:solidFill>
                <a:latin typeface="Open Sans" charset="0"/>
                <a:ea typeface="Open Sans" charset="0"/>
                <a:cs typeface="Open Sans" charset="0"/>
              </a:rPr>
              <a:t>i</a:t>
            </a:r>
            <a:r>
              <a:rPr lang="en-US" sz="1050" i="0" dirty="0">
                <a:solidFill>
                  <a:schemeClr val="tx1"/>
                </a:solidFill>
                <a:latin typeface="Open Sans" charset="0"/>
                <a:ea typeface="Open Sans" charset="0"/>
                <a:cs typeface="Open Sans" charset="0"/>
              </a:rPr>
              <a:t>-team LA Convening. These additional tools and practices support the methods discussed during our training sessions. </a:t>
            </a:r>
          </a:p>
          <a:p>
            <a:pPr>
              <a:lnSpc>
                <a:spcPts val="2000"/>
              </a:lnSpc>
              <a:spcAft>
                <a:spcPts val="600"/>
              </a:spcAft>
            </a:pPr>
            <a:r>
              <a:rPr lang="en-US" sz="1050" b="1" i="0" dirty="0" smtClean="0">
                <a:solidFill>
                  <a:schemeClr val="tx1"/>
                </a:solidFill>
                <a:latin typeface="Open Sans" charset="0"/>
                <a:ea typeface="Open Sans" charset="0"/>
                <a:cs typeface="Open Sans" charset="0"/>
              </a:rPr>
              <a:t>Extended content in this document includes: </a:t>
            </a:r>
            <a:endParaRPr lang="en-US" sz="1050" b="1" i="0" dirty="0">
              <a:solidFill>
                <a:schemeClr val="tx1"/>
              </a:solidFill>
              <a:latin typeface="Open Sans" charset="0"/>
              <a:ea typeface="Open Sans" charset="0"/>
              <a:cs typeface="Open Sans" charset="0"/>
            </a:endParaRPr>
          </a:p>
          <a:p>
            <a:pPr marL="171450" indent="-171450">
              <a:spcAft>
                <a:spcPts val="600"/>
              </a:spcAft>
              <a:buFont typeface="Arial" charset="0"/>
              <a:buChar char="•"/>
            </a:pPr>
            <a:r>
              <a:rPr lang="en-US" sz="1050" i="0" dirty="0" smtClean="0">
                <a:solidFill>
                  <a:schemeClr val="tx1"/>
                </a:solidFill>
                <a:latin typeface="Open Sans" charset="0"/>
                <a:ea typeface="Open Sans" charset="0"/>
                <a:cs typeface="Open Sans" charset="0"/>
              </a:rPr>
              <a:t>Synthesis &amp; Producing Insights</a:t>
            </a:r>
            <a:endParaRPr lang="en-US" sz="1050" i="0" dirty="0">
              <a:solidFill>
                <a:schemeClr val="tx1"/>
              </a:solidFill>
              <a:latin typeface="Open Sans" charset="0"/>
              <a:ea typeface="Open Sans" charset="0"/>
              <a:cs typeface="Open Sans" charset="0"/>
            </a:endParaRPr>
          </a:p>
          <a:p>
            <a:pPr>
              <a:lnSpc>
                <a:spcPts val="2000"/>
              </a:lnSpc>
              <a:spcAft>
                <a:spcPts val="600"/>
              </a:spcAft>
            </a:pPr>
            <a:r>
              <a:rPr lang="en-US" sz="1050" i="0" dirty="0" smtClean="0">
                <a:solidFill>
                  <a:schemeClr val="tx1"/>
                </a:solidFill>
                <a:latin typeface="Open Sans" charset="0"/>
                <a:ea typeface="Open Sans" charset="0"/>
                <a:cs typeface="Open Sans" charset="0"/>
              </a:rPr>
              <a:t>These </a:t>
            </a:r>
            <a:r>
              <a:rPr lang="en-US" sz="1050" i="0" dirty="0">
                <a:solidFill>
                  <a:schemeClr val="tx1"/>
                </a:solidFill>
                <a:latin typeface="Open Sans" charset="0"/>
                <a:ea typeface="Open Sans" charset="0"/>
                <a:cs typeface="Open Sans" charset="0"/>
              </a:rPr>
              <a:t>additional resources and best practices are shared to give you more information to consider when developing insights, forging relationships between the </a:t>
            </a:r>
            <a:r>
              <a:rPr lang="en-US" sz="1050" i="0" dirty="0" err="1">
                <a:solidFill>
                  <a:schemeClr val="tx1"/>
                </a:solidFill>
                <a:latin typeface="Open Sans" charset="0"/>
                <a:ea typeface="Open Sans" charset="0"/>
                <a:cs typeface="Open Sans" charset="0"/>
              </a:rPr>
              <a:t>i</a:t>
            </a:r>
            <a:r>
              <a:rPr lang="en-US" sz="1050" i="0" dirty="0">
                <a:solidFill>
                  <a:schemeClr val="tx1"/>
                </a:solidFill>
                <a:latin typeface="Open Sans" charset="0"/>
                <a:ea typeface="Open Sans" charset="0"/>
                <a:cs typeface="Open Sans" charset="0"/>
              </a:rPr>
              <a:t>-team and stakeholders and </a:t>
            </a:r>
            <a:r>
              <a:rPr lang="en-US" sz="1050" i="0" dirty="0" smtClean="0">
                <a:solidFill>
                  <a:schemeClr val="tx1"/>
                </a:solidFill>
                <a:latin typeface="Open Sans" charset="0"/>
                <a:ea typeface="Open Sans" charset="0"/>
                <a:cs typeface="Open Sans" charset="0"/>
              </a:rPr>
              <a:t>establishing </a:t>
            </a:r>
            <a:r>
              <a:rPr lang="en-US" sz="1050" i="0" dirty="0">
                <a:solidFill>
                  <a:schemeClr val="tx1"/>
                </a:solidFill>
                <a:latin typeface="Open Sans" charset="0"/>
                <a:ea typeface="Open Sans" charset="0"/>
                <a:cs typeface="Open Sans" charset="0"/>
              </a:rPr>
              <a:t>shared knowledge amongst the team. It offers a few high-level tools and strategies in addition to the course content to encourage </a:t>
            </a:r>
            <a:r>
              <a:rPr lang="en-US" sz="1050" i="0" dirty="0" smtClean="0">
                <a:solidFill>
                  <a:schemeClr val="tx1"/>
                </a:solidFill>
                <a:latin typeface="Open Sans" charset="0"/>
                <a:ea typeface="Open Sans" charset="0"/>
                <a:cs typeface="Open Sans" charset="0"/>
              </a:rPr>
              <a:t>a deeper practice. As always, please reach out to </a:t>
            </a:r>
            <a:r>
              <a:rPr lang="en-US" sz="1050" i="0" dirty="0" smtClean="0">
                <a:solidFill>
                  <a:schemeClr val="tx1"/>
                </a:solidFill>
                <a:latin typeface="Open Sans" charset="0"/>
                <a:ea typeface="Open Sans" charset="0"/>
                <a:cs typeface="Open Sans" charset="0"/>
              </a:rPr>
              <a:t>City </a:t>
            </a:r>
            <a:r>
              <a:rPr lang="en-US" sz="1050" i="0" dirty="0">
                <a:solidFill>
                  <a:schemeClr val="tx1"/>
                </a:solidFill>
                <a:latin typeface="Open Sans" charset="0"/>
                <a:ea typeface="Open Sans" charset="0"/>
                <a:cs typeface="Open Sans" charset="0"/>
              </a:rPr>
              <a:t>S</a:t>
            </a:r>
            <a:r>
              <a:rPr lang="en-US" sz="1050" i="0" dirty="0" smtClean="0">
                <a:solidFill>
                  <a:schemeClr val="tx1"/>
                </a:solidFill>
                <a:latin typeface="Open Sans" charset="0"/>
                <a:ea typeface="Open Sans" charset="0"/>
                <a:cs typeface="Open Sans" charset="0"/>
              </a:rPr>
              <a:t>upport </a:t>
            </a:r>
            <a:r>
              <a:rPr lang="en-US" sz="1050" i="0" dirty="0" smtClean="0">
                <a:solidFill>
                  <a:schemeClr val="tx1"/>
                </a:solidFill>
                <a:latin typeface="Open Sans" charset="0"/>
                <a:ea typeface="Open Sans" charset="0"/>
                <a:cs typeface="Open Sans" charset="0"/>
              </a:rPr>
              <a:t>staff if you’d like to discuss this </a:t>
            </a:r>
            <a:r>
              <a:rPr lang="en-US" sz="1050" i="0" dirty="0" smtClean="0">
                <a:solidFill>
                  <a:schemeClr val="tx1"/>
                </a:solidFill>
                <a:latin typeface="Open Sans" charset="0"/>
                <a:ea typeface="Open Sans" charset="0"/>
                <a:cs typeface="Open Sans" charset="0"/>
              </a:rPr>
              <a:t>content.</a:t>
            </a:r>
            <a:endParaRPr lang="en-US" sz="1050" i="0" dirty="0">
              <a:solidFill>
                <a:schemeClr val="tx1"/>
              </a:solidFill>
              <a:latin typeface="Open Sans" charset="0"/>
              <a:ea typeface="Open Sans" charset="0"/>
              <a:cs typeface="Open Sans" charset="0"/>
            </a:endParaRPr>
          </a:p>
        </p:txBody>
      </p:sp>
    </p:spTree>
    <p:extLst>
      <p:ext uri="{BB962C8B-B14F-4D97-AF65-F5344CB8AC3E}">
        <p14:creationId xmlns:p14="http://schemas.microsoft.com/office/powerpoint/2010/main" val="6009664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2148350"/>
            <a:ext cx="424927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Getting Started</a:t>
            </a:r>
            <a:endParaRPr lang="en-US" sz="4600" i="0" kern="0" dirty="0">
              <a:solidFill>
                <a:schemeClr val="bg1"/>
              </a:solidFill>
              <a:latin typeface="Georgia" charset="0"/>
              <a:ea typeface="Georgia" charset="0"/>
              <a:cs typeface="Georgia" charset="0"/>
            </a:endParaRPr>
          </a:p>
        </p:txBody>
      </p:sp>
      <p:cxnSp>
        <p:nvCxnSpPr>
          <p:cNvPr id="6" name="Straight Connector 5"/>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1209722"/>
      </p:ext>
    </p:extLst>
  </p:cSld>
  <p:clrMapOvr>
    <a:masterClrMapping/>
  </p:clrMapOvr>
  <mc:AlternateContent xmlns:mc="http://schemas.openxmlformats.org/markup-compatibility/2006" xmlns:p14="http://schemas.microsoft.com/office/powerpoint/2010/main">
    <mc:Choice Requires="p14">
      <p:transition spd="slow" p14:dur="2000" advTm="3732"/>
    </mc:Choice>
    <mc:Fallback xmlns="">
      <p:transition spd="slow" advTm="3732"/>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327" y="1805689"/>
            <a:ext cx="3926816" cy="3926816"/>
          </a:xfrm>
          <a:prstGeom prst="rect">
            <a:avLst/>
          </a:prstGeom>
        </p:spPr>
      </p:pic>
      <p:sp>
        <p:nvSpPr>
          <p:cNvPr id="3" name="Slide Number Placeholder 2"/>
          <p:cNvSpPr>
            <a:spLocks noGrp="1"/>
          </p:cNvSpPr>
          <p:nvPr>
            <p:ph type="sldNum" sz="quarter" idx="7"/>
          </p:nvPr>
        </p:nvSpPr>
        <p:spPr/>
        <p:txBody>
          <a:bodyPr/>
          <a:lstStyle/>
          <a:p>
            <a:fld id="{03B4E35C-852A-C440-8B32-952944DE7771}" type="slidenum">
              <a:rPr lang="uk-UA" smtClean="0"/>
              <a:pPr/>
              <a:t>21</a:t>
            </a:fld>
            <a:endParaRPr lang="uk-UA" dirty="0"/>
          </a:p>
        </p:txBody>
      </p:sp>
      <p:sp>
        <p:nvSpPr>
          <p:cNvPr id="17" name="object 7"/>
          <p:cNvSpPr txBox="1">
            <a:spLocks/>
          </p:cNvSpPr>
          <p:nvPr/>
        </p:nvSpPr>
        <p:spPr>
          <a:xfrm>
            <a:off x="457201" y="728230"/>
            <a:ext cx="56387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Bottom Up</a:t>
            </a:r>
          </a:p>
        </p:txBody>
      </p:sp>
      <p:sp>
        <p:nvSpPr>
          <p:cNvPr id="18" name="object 7"/>
          <p:cNvSpPr txBox="1">
            <a:spLocks/>
          </p:cNvSpPr>
          <p:nvPr/>
        </p:nvSpPr>
        <p:spPr>
          <a:xfrm>
            <a:off x="6477148" y="475172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THOUSANDS OF DATA POINTS</a:t>
            </a:r>
          </a:p>
        </p:txBody>
      </p:sp>
      <p:sp>
        <p:nvSpPr>
          <p:cNvPr id="32" name="object 7"/>
          <p:cNvSpPr txBox="1">
            <a:spLocks/>
          </p:cNvSpPr>
          <p:nvPr/>
        </p:nvSpPr>
        <p:spPr>
          <a:xfrm>
            <a:off x="5777900" y="3519576"/>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DOZENS OF THEMES</a:t>
            </a:r>
          </a:p>
        </p:txBody>
      </p:sp>
      <p:sp>
        <p:nvSpPr>
          <p:cNvPr id="33" name="object 7"/>
          <p:cNvSpPr txBox="1">
            <a:spLocks/>
          </p:cNvSpPr>
          <p:nvPr/>
        </p:nvSpPr>
        <p:spPr>
          <a:xfrm>
            <a:off x="4971077" y="240984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A </a:t>
            </a:r>
            <a:r>
              <a:rPr lang="en-US" b="1" i="0" spc="160" smtClean="0">
                <a:solidFill>
                  <a:srgbClr val="785AB3"/>
                </a:solidFill>
                <a:latin typeface="Open Sans" charset="0"/>
                <a:ea typeface="Open Sans" charset="0"/>
                <a:cs typeface="Open Sans" charset="0"/>
              </a:rPr>
              <a:t>FEW INSIGHTS</a:t>
            </a:r>
            <a:endParaRPr lang="en-US" b="1" i="0" spc="160" dirty="0" smtClean="0">
              <a:solidFill>
                <a:srgbClr val="785AB3"/>
              </a:solidFill>
              <a:latin typeface="Open Sans" charset="0"/>
              <a:ea typeface="Open Sans" charset="0"/>
              <a:cs typeface="Open Sans" charset="0"/>
            </a:endParaRPr>
          </a:p>
        </p:txBody>
      </p:sp>
      <p:sp>
        <p:nvSpPr>
          <p:cNvPr id="9"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GENERATING INSIGHTS</a:t>
            </a:r>
          </a:p>
        </p:txBody>
      </p:sp>
    </p:spTree>
    <p:extLst>
      <p:ext uri="{BB962C8B-B14F-4D97-AF65-F5344CB8AC3E}">
        <p14:creationId xmlns:p14="http://schemas.microsoft.com/office/powerpoint/2010/main" val="1473910068"/>
      </p:ext>
    </p:extLst>
  </p:cSld>
  <p:clrMapOvr>
    <a:masterClrMapping/>
  </p:clrMapOvr>
  <mc:AlternateContent xmlns:mc="http://schemas.openxmlformats.org/markup-compatibility/2006" xmlns:p14="http://schemas.microsoft.com/office/powerpoint/2010/main">
    <mc:Choice Requires="p14">
      <p:transition spd="slow" p14:dur="2000" advTm="51617"/>
    </mc:Choice>
    <mc:Fallback xmlns="">
      <p:transition spd="slow" advTm="51617"/>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7956" r="7747"/>
          <a:stretch/>
        </p:blipFill>
        <p:spPr>
          <a:xfrm rot="5400000">
            <a:off x="5712198" y="378199"/>
            <a:ext cx="6858002" cy="6101603"/>
          </a:xfrm>
          <a:prstGeom prst="rect">
            <a:avLst/>
          </a:prstGeom>
        </p:spPr>
      </p:pic>
      <p:sp>
        <p:nvSpPr>
          <p:cNvPr id="7"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GETTING STARTED</a:t>
            </a:r>
            <a:endParaRPr lang="en-US" sz="1600" i="0" kern="0" spc="300" dirty="0">
              <a:solidFill>
                <a:srgbClr val="281A58"/>
              </a:solidFill>
              <a:latin typeface="Open Sans" charset="0"/>
              <a:ea typeface="Open Sans" charset="0"/>
              <a:cs typeface="Open Sans" charset="0"/>
            </a:endParaRPr>
          </a:p>
        </p:txBody>
      </p:sp>
      <p:sp>
        <p:nvSpPr>
          <p:cNvPr id="8" name="object 7"/>
          <p:cNvSpPr txBox="1">
            <a:spLocks/>
          </p:cNvSpPr>
          <p:nvPr/>
        </p:nvSpPr>
        <p:spPr>
          <a:xfrm>
            <a:off x="457200" y="2148350"/>
            <a:ext cx="5181599" cy="25442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Tell us about it, Durham</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Prepping our data</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Norming on language and organization models</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Bringing in fresh perspectives</a:t>
            </a:r>
            <a:endParaRPr lang="en-US" i="0" dirty="0">
              <a:solidFill>
                <a:schemeClr val="tx1">
                  <a:lumMod val="75000"/>
                  <a:lumOff val="25000"/>
                </a:schemeClr>
              </a:solidFill>
              <a:latin typeface="Open Sans" charset="0"/>
              <a:ea typeface="Open Sans" charset="0"/>
              <a:cs typeface="Open Sans" charset="0"/>
            </a:endParaRPr>
          </a:p>
        </p:txBody>
      </p:sp>
    </p:spTree>
    <p:extLst>
      <p:ext uri="{BB962C8B-B14F-4D97-AF65-F5344CB8AC3E}">
        <p14:creationId xmlns:p14="http://schemas.microsoft.com/office/powerpoint/2010/main" val="572656042"/>
      </p:ext>
    </p:extLst>
  </p:cSld>
  <p:clrMapOvr>
    <a:masterClrMapping/>
  </p:clrMapOvr>
  <mc:AlternateContent xmlns:mc="http://schemas.openxmlformats.org/markup-compatibility/2006" xmlns:p14="http://schemas.microsoft.com/office/powerpoint/2010/main">
    <mc:Choice Requires="p14">
      <p:transition spd="slow" p14:dur="2000" advTm="15251"/>
    </mc:Choice>
    <mc:Fallback xmlns="">
      <p:transition spd="slow" advTm="15251"/>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7"/>
          </p:nvPr>
        </p:nvSpPr>
        <p:spPr>
          <a:xfrm>
            <a:off x="8930640" y="421529"/>
            <a:ext cx="2804160" cy="246221"/>
          </a:xfrm>
        </p:spPr>
        <p:txBody>
          <a:bodyPr/>
          <a:lstStyle/>
          <a:p>
            <a:fld id="{03B4E35C-852A-C440-8B32-952944DE7771}" type="slidenum">
              <a:rPr lang="uk-UA" smtClean="0"/>
              <a:pPr/>
              <a:t>23</a:t>
            </a:fld>
            <a:endParaRPr lang="uk-UA" dirty="0"/>
          </a:p>
        </p:txBody>
      </p:sp>
      <p:sp>
        <p:nvSpPr>
          <p:cNvPr id="13" name="object 7"/>
          <p:cNvSpPr txBox="1">
            <a:spLocks/>
          </p:cNvSpPr>
          <p:nvPr/>
        </p:nvSpPr>
        <p:spPr>
          <a:xfrm>
            <a:off x="457201" y="728230"/>
            <a:ext cx="5181599" cy="480131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Reviewing &amp; Completing Notes</a:t>
            </a:r>
          </a:p>
          <a:p>
            <a:pPr>
              <a:lnSpc>
                <a:spcPts val="2400"/>
              </a:lnSpc>
              <a:spcAft>
                <a:spcPts val="1200"/>
              </a:spcAft>
            </a:pPr>
            <a:r>
              <a:rPr lang="en-US" sz="1800" i="0" dirty="0">
                <a:solidFill>
                  <a:srgbClr val="3B3E43"/>
                </a:solidFill>
                <a:latin typeface="Open Sans" charset="0"/>
                <a:ea typeface="Open Sans" charset="0"/>
                <a:cs typeface="Open Sans" charset="0"/>
              </a:rPr>
              <a:t>R</a:t>
            </a:r>
            <a:r>
              <a:rPr lang="en-US" sz="1800" i="0" dirty="0" smtClean="0">
                <a:solidFill>
                  <a:srgbClr val="3B3E43"/>
                </a:solidFill>
                <a:latin typeface="Open Sans" charset="0"/>
                <a:ea typeface="Open Sans" charset="0"/>
                <a:cs typeface="Open Sans" charset="0"/>
              </a:rPr>
              <a:t>eview your audio recordings to fill in any gaps that were left from rushed note-taking.</a:t>
            </a:r>
          </a:p>
          <a:p>
            <a:pPr>
              <a:lnSpc>
                <a:spcPts val="2400"/>
              </a:lnSpc>
              <a:spcAft>
                <a:spcPts val="1200"/>
              </a:spcAft>
            </a:pPr>
            <a:r>
              <a:rPr lang="en-US" sz="1800" i="0" dirty="0" smtClean="0">
                <a:solidFill>
                  <a:srgbClr val="70CACB"/>
                </a:solidFill>
                <a:latin typeface="Open Sans" charset="0"/>
                <a:ea typeface="Open Sans" charset="0"/>
                <a:cs typeface="Open Sans" charset="0"/>
              </a:rPr>
              <a:t>It is a best practice to </a:t>
            </a:r>
            <a:r>
              <a:rPr lang="en-US" sz="1800" i="0" dirty="0" smtClean="0">
                <a:solidFill>
                  <a:srgbClr val="3B3E43"/>
                </a:solidFill>
                <a:latin typeface="Open Sans" charset="0"/>
                <a:ea typeface="Open Sans" charset="0"/>
                <a:cs typeface="Open Sans" charset="0"/>
              </a:rPr>
              <a:t>transcribe your sessions. This can be time intensive but offers the most complete data. It allows you to really internalize your data.</a:t>
            </a:r>
          </a:p>
          <a:p>
            <a:pPr>
              <a:lnSpc>
                <a:spcPts val="2400"/>
              </a:lnSpc>
              <a:spcAft>
                <a:spcPts val="1200"/>
              </a:spcAft>
            </a:pPr>
            <a:r>
              <a:rPr lang="en-US" sz="1800" i="0" dirty="0" smtClean="0">
                <a:solidFill>
                  <a:srgbClr val="3B3E43"/>
                </a:solidFill>
                <a:latin typeface="Open Sans" charset="0"/>
                <a:ea typeface="Open Sans" charset="0"/>
                <a:cs typeface="Open Sans" charset="0"/>
              </a:rPr>
              <a:t>This should be done as soon after the interview as possible. The longer you wait, the longer it takes to complete.</a:t>
            </a:r>
          </a:p>
        </p:txBody>
      </p:sp>
      <p:sp>
        <p:nvSpPr>
          <p:cNvPr id="8"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8651" y="2501153"/>
            <a:ext cx="6089958" cy="2425130"/>
          </a:xfrm>
          <a:prstGeom prst="rect">
            <a:avLst/>
          </a:prstGeom>
        </p:spPr>
      </p:pic>
    </p:spTree>
    <p:extLst>
      <p:ext uri="{BB962C8B-B14F-4D97-AF65-F5344CB8AC3E}">
        <p14:creationId xmlns:p14="http://schemas.microsoft.com/office/powerpoint/2010/main" val="282394335"/>
      </p:ext>
    </p:extLst>
  </p:cSld>
  <p:clrMapOvr>
    <a:masterClrMapping/>
  </p:clrMapOvr>
  <mc:AlternateContent xmlns:mc="http://schemas.openxmlformats.org/markup-compatibility/2006" xmlns:p14="http://schemas.microsoft.com/office/powerpoint/2010/main">
    <mc:Choice Requires="p14">
      <p:transition spd="slow" p14:dur="2000" advTm="1594"/>
    </mc:Choice>
    <mc:Fallback xmlns="">
      <p:transition spd="slow" advTm="1594"/>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7"/>
          </p:nvPr>
        </p:nvSpPr>
        <p:spPr>
          <a:xfrm>
            <a:off x="8930640" y="421529"/>
            <a:ext cx="2804160" cy="246221"/>
          </a:xfrm>
        </p:spPr>
        <p:txBody>
          <a:bodyPr/>
          <a:lstStyle/>
          <a:p>
            <a:fld id="{03B4E35C-852A-C440-8B32-952944DE7771}" type="slidenum">
              <a:rPr lang="uk-UA" smtClean="0">
                <a:solidFill>
                  <a:schemeClr val="tx1"/>
                </a:solidFill>
              </a:rPr>
              <a:pPr/>
              <a:t>24</a:t>
            </a:fld>
            <a:endParaRPr lang="uk-UA" dirty="0">
              <a:solidFill>
                <a:schemeClr val="tx1"/>
              </a:solidFill>
            </a:endParaRPr>
          </a:p>
        </p:txBody>
      </p:sp>
      <p:sp>
        <p:nvSpPr>
          <p:cNvPr id="13" name="object 7"/>
          <p:cNvSpPr txBox="1">
            <a:spLocks/>
          </p:cNvSpPr>
          <p:nvPr/>
        </p:nvSpPr>
        <p:spPr>
          <a:xfrm>
            <a:off x="457201" y="728230"/>
            <a:ext cx="5181599" cy="303159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All in </a:t>
            </a:r>
            <a:br>
              <a:rPr lang="en-US" sz="4600" i="0" kern="0" dirty="0" smtClean="0">
                <a:solidFill>
                  <a:srgbClr val="000000"/>
                </a:solidFill>
                <a:latin typeface="Georgia" charset="0"/>
                <a:ea typeface="Georgia" charset="0"/>
                <a:cs typeface="Georgia" charset="0"/>
              </a:rPr>
            </a:br>
            <a:r>
              <a:rPr lang="en-US" sz="4600" i="0" kern="0" dirty="0" smtClean="0">
                <a:solidFill>
                  <a:srgbClr val="000000"/>
                </a:solidFill>
                <a:latin typeface="Georgia" charset="0"/>
                <a:ea typeface="Georgia" charset="0"/>
                <a:cs typeface="Georgia" charset="0"/>
              </a:rPr>
              <a:t>One Place</a:t>
            </a:r>
          </a:p>
          <a:p>
            <a:pPr>
              <a:lnSpc>
                <a:spcPts val="2400"/>
              </a:lnSpc>
              <a:spcAft>
                <a:spcPts val="600"/>
              </a:spcAft>
            </a:pPr>
            <a:r>
              <a:rPr lang="en-US" sz="1800" i="0" dirty="0" smtClean="0">
                <a:solidFill>
                  <a:srgbClr val="3B3E43"/>
                </a:solidFill>
                <a:latin typeface="Open Sans" charset="0"/>
                <a:ea typeface="Open Sans" charset="0"/>
                <a:cs typeface="Open Sans" charset="0"/>
              </a:rPr>
              <a:t>The only way to make sense of all of your data is to get all of it in one place.</a:t>
            </a:r>
          </a:p>
          <a:p>
            <a:pPr>
              <a:lnSpc>
                <a:spcPts val="2400"/>
              </a:lnSpc>
              <a:spcAft>
                <a:spcPts val="600"/>
              </a:spcAft>
            </a:pPr>
            <a:r>
              <a:rPr lang="en-US" sz="1800" i="0" dirty="0" smtClean="0">
                <a:solidFill>
                  <a:srgbClr val="3B3E43"/>
                </a:solidFill>
                <a:latin typeface="Open Sans" charset="0"/>
                <a:ea typeface="Open Sans" charset="0"/>
                <a:cs typeface="Open Sans" charset="0"/>
              </a:rPr>
              <a:t>Find a shared format that allows the entire team to quickly move from one interview to another.</a:t>
            </a:r>
          </a:p>
        </p:txBody>
      </p:sp>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617" y="1199965"/>
            <a:ext cx="6104263" cy="4458070"/>
          </a:xfrm>
          <a:prstGeom prst="rect">
            <a:avLst/>
          </a:prstGeom>
        </p:spPr>
      </p:pic>
    </p:spTree>
    <p:extLst>
      <p:ext uri="{BB962C8B-B14F-4D97-AF65-F5344CB8AC3E}">
        <p14:creationId xmlns:p14="http://schemas.microsoft.com/office/powerpoint/2010/main" val="451101093"/>
      </p:ext>
    </p:extLst>
  </p:cSld>
  <p:clrMapOvr>
    <a:masterClrMapping/>
  </p:clrMapOvr>
  <mc:AlternateContent xmlns:mc="http://schemas.openxmlformats.org/markup-compatibility/2006" xmlns:p14="http://schemas.microsoft.com/office/powerpoint/2010/main">
    <mc:Choice Requires="p14">
      <p:transition spd="slow" p14:dur="2000" advTm="564"/>
    </mc:Choice>
    <mc:Fallback xmlns="">
      <p:transition spd="slow" advTm="564"/>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t="10740" b="4885"/>
          <a:stretch/>
        </p:blipFill>
        <p:spPr>
          <a:xfrm>
            <a:off x="6096001" y="0"/>
            <a:ext cx="6096000" cy="6858000"/>
          </a:xfrm>
          <a:prstGeom prst="rect">
            <a:avLst/>
          </a:prstGeom>
        </p:spPr>
      </p:pic>
      <p:sp>
        <p:nvSpPr>
          <p:cNvPr id="4" name="Slide Number Placeholder 3"/>
          <p:cNvSpPr>
            <a:spLocks noGrp="1"/>
          </p:cNvSpPr>
          <p:nvPr>
            <p:ph type="sldNum" sz="quarter" idx="7"/>
          </p:nvPr>
        </p:nvSpPr>
        <p:spPr>
          <a:xfrm>
            <a:off x="8930640" y="421529"/>
            <a:ext cx="2804160" cy="246221"/>
          </a:xfrm>
        </p:spPr>
        <p:txBody>
          <a:bodyPr/>
          <a:lstStyle/>
          <a:p>
            <a:fld id="{03B4E35C-852A-C440-8B32-952944DE7771}" type="slidenum">
              <a:rPr lang="uk-UA" smtClean="0">
                <a:solidFill>
                  <a:schemeClr val="tx1"/>
                </a:solidFill>
              </a:rPr>
              <a:pPr/>
              <a:t>25</a:t>
            </a:fld>
            <a:endParaRPr lang="uk-UA" dirty="0">
              <a:solidFill>
                <a:schemeClr val="tx1"/>
              </a:solidFill>
            </a:endParaRPr>
          </a:p>
        </p:txBody>
      </p:sp>
      <p:sp>
        <p:nvSpPr>
          <p:cNvPr id="13" name="object 7"/>
          <p:cNvSpPr txBox="1">
            <a:spLocks/>
          </p:cNvSpPr>
          <p:nvPr/>
        </p:nvSpPr>
        <p:spPr>
          <a:xfrm>
            <a:off x="457201" y="728230"/>
            <a:ext cx="5181599" cy="464742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Getting Out of </a:t>
            </a:r>
            <a:br>
              <a:rPr lang="en-US" sz="4600" i="0" kern="0" dirty="0" smtClean="0">
                <a:solidFill>
                  <a:srgbClr val="000000"/>
                </a:solidFill>
                <a:latin typeface="Georgia" charset="0"/>
                <a:ea typeface="Georgia" charset="0"/>
                <a:cs typeface="Georgia" charset="0"/>
              </a:rPr>
            </a:br>
            <a:r>
              <a:rPr lang="en-US" sz="4600" i="0" kern="0" dirty="0" smtClean="0">
                <a:solidFill>
                  <a:srgbClr val="000000"/>
                </a:solidFill>
                <a:latin typeface="Georgia" charset="0"/>
                <a:ea typeface="Georgia" charset="0"/>
                <a:cs typeface="Georgia" charset="0"/>
              </a:rPr>
              <a:t>the Laptop</a:t>
            </a:r>
          </a:p>
          <a:p>
            <a:pPr>
              <a:lnSpc>
                <a:spcPts val="2400"/>
              </a:lnSpc>
              <a:spcAft>
                <a:spcPts val="600"/>
              </a:spcAft>
            </a:pPr>
            <a:r>
              <a:rPr lang="en-US" sz="1800" i="0" dirty="0" smtClean="0">
                <a:solidFill>
                  <a:srgbClr val="3B3E43"/>
                </a:solidFill>
                <a:latin typeface="Open Sans" charset="0"/>
                <a:ea typeface="Open Sans" charset="0"/>
                <a:cs typeface="Open Sans" charset="0"/>
              </a:rPr>
              <a:t>What’s not visible will be easily forgotten and difficult to integrate into your synthesis. </a:t>
            </a:r>
          </a:p>
          <a:p>
            <a:pPr>
              <a:lnSpc>
                <a:spcPts val="2400"/>
              </a:lnSpc>
              <a:spcAft>
                <a:spcPts val="600"/>
              </a:spcAft>
            </a:pPr>
            <a:r>
              <a:rPr lang="en-US" sz="1800" i="0" dirty="0" smtClean="0">
                <a:solidFill>
                  <a:srgbClr val="3B3E43"/>
                </a:solidFill>
                <a:latin typeface="Open Sans" charset="0"/>
                <a:ea typeface="Open Sans" charset="0"/>
                <a:cs typeface="Open Sans" charset="0"/>
              </a:rPr>
              <a:t>Get important quotes, photos, stats and other data points into a format and space that can be shared with your teammates and extended team.</a:t>
            </a:r>
            <a:endParaRPr lang="en-US" sz="1800" i="0" dirty="0">
              <a:solidFill>
                <a:srgbClr val="3B3E43"/>
              </a:solidFill>
              <a:latin typeface="Open Sans" charset="0"/>
              <a:ea typeface="Open Sans" charset="0"/>
              <a:cs typeface="Open Sans" charset="0"/>
            </a:endParaRPr>
          </a:p>
          <a:p>
            <a:pPr>
              <a:lnSpc>
                <a:spcPts val="2400"/>
              </a:lnSpc>
              <a:spcAft>
                <a:spcPts val="600"/>
              </a:spcAft>
            </a:pPr>
            <a:r>
              <a:rPr lang="en-US" sz="1800" i="0" dirty="0">
                <a:solidFill>
                  <a:srgbClr val="3B3E43"/>
                </a:solidFill>
                <a:latin typeface="Open Sans" charset="0"/>
                <a:ea typeface="Open Sans" charset="0"/>
                <a:cs typeface="Open Sans" charset="0"/>
              </a:rPr>
              <a:t>Externalizing </a:t>
            </a:r>
            <a:r>
              <a:rPr lang="en-US" sz="1800" i="0" dirty="0" smtClean="0">
                <a:solidFill>
                  <a:srgbClr val="3B3E43"/>
                </a:solidFill>
                <a:latin typeface="Open Sans" charset="0"/>
                <a:ea typeface="Open Sans" charset="0"/>
                <a:cs typeface="Open Sans" charset="0"/>
              </a:rPr>
              <a:t>data is </a:t>
            </a:r>
            <a:r>
              <a:rPr lang="en-US" sz="1800" i="0" dirty="0">
                <a:solidFill>
                  <a:srgbClr val="3B3E43"/>
                </a:solidFill>
                <a:latin typeface="Open Sans" charset="0"/>
                <a:ea typeface="Open Sans" charset="0"/>
                <a:cs typeface="Open Sans" charset="0"/>
              </a:rPr>
              <a:t>scientifically proven to improve our brain's ability to make connections across disparate data. </a:t>
            </a:r>
            <a:endParaRPr lang="en-US" sz="1800" i="0" dirty="0" smtClean="0">
              <a:solidFill>
                <a:srgbClr val="3B3E43"/>
              </a:solidFill>
              <a:latin typeface="Open Sans" charset="0"/>
              <a:ea typeface="Open Sans" charset="0"/>
              <a:cs typeface="Open Sans" charset="0"/>
            </a:endParaRPr>
          </a:p>
        </p:txBody>
      </p:sp>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spTree>
    <p:extLst>
      <p:ext uri="{BB962C8B-B14F-4D97-AF65-F5344CB8AC3E}">
        <p14:creationId xmlns:p14="http://schemas.microsoft.com/office/powerpoint/2010/main" val="4691677"/>
      </p:ext>
    </p:extLst>
  </p:cSld>
  <p:clrMapOvr>
    <a:masterClrMapping/>
  </p:clrMapOvr>
  <mc:AlternateContent xmlns:mc="http://schemas.openxmlformats.org/markup-compatibility/2006" xmlns:p14="http://schemas.microsoft.com/office/powerpoint/2010/main">
    <mc:Choice Requires="p14">
      <p:transition spd="slow" p14:dur="2000" advTm="2771"/>
    </mc:Choice>
    <mc:Fallback xmlns="">
      <p:transition spd="slow" advTm="2771"/>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9606" r="40394"/>
          <a:stretch/>
        </p:blipFill>
        <p:spPr>
          <a:xfrm>
            <a:off x="6096000" y="0"/>
            <a:ext cx="6096000" cy="6807200"/>
          </a:xfrm>
          <a:prstGeom prst="rect">
            <a:avLst/>
          </a:prstGeom>
        </p:spPr>
      </p:pic>
      <p:sp>
        <p:nvSpPr>
          <p:cNvPr id="7"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sp>
        <p:nvSpPr>
          <p:cNvPr id="8" name="object 7"/>
          <p:cNvSpPr txBox="1">
            <a:spLocks/>
          </p:cNvSpPr>
          <p:nvPr/>
        </p:nvSpPr>
        <p:spPr>
          <a:xfrm>
            <a:off x="457200" y="2148350"/>
            <a:ext cx="5181599" cy="32521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What about the quantitative side, Syracuse?</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Start with a mission</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Clean, discard, and create</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Building usable data</a:t>
            </a:r>
            <a:endParaRPr lang="en-US" i="0" dirty="0">
              <a:solidFill>
                <a:schemeClr val="tx1">
                  <a:lumMod val="75000"/>
                  <a:lumOff val="25000"/>
                </a:schemeClr>
              </a:solidFill>
              <a:latin typeface="Open Sans" charset="0"/>
              <a:ea typeface="Open Sans" charset="0"/>
              <a:cs typeface="Open Sans" charset="0"/>
            </a:endParaRPr>
          </a:p>
        </p:txBody>
      </p:sp>
    </p:spTree>
    <p:extLst>
      <p:ext uri="{BB962C8B-B14F-4D97-AF65-F5344CB8AC3E}">
        <p14:creationId xmlns:p14="http://schemas.microsoft.com/office/powerpoint/2010/main" val="590541280"/>
      </p:ext>
    </p:extLst>
  </p:cSld>
  <p:clrMapOvr>
    <a:masterClrMapping/>
  </p:clrMapOvr>
  <mc:AlternateContent xmlns:mc="http://schemas.openxmlformats.org/markup-compatibility/2006" xmlns:p14="http://schemas.microsoft.com/office/powerpoint/2010/main">
    <mc:Choice Requires="p14">
      <p:transition spd="slow" p14:dur="2000" advTm="2216"/>
    </mc:Choice>
    <mc:Fallback xmlns="">
      <p:transition spd="slow" advTm="2216"/>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27</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sp>
        <p:nvSpPr>
          <p:cNvPr id="13" name="object 7"/>
          <p:cNvSpPr txBox="1">
            <a:spLocks/>
          </p:cNvSpPr>
          <p:nvPr/>
        </p:nvSpPr>
        <p:spPr>
          <a:xfrm>
            <a:off x="457200" y="1435656"/>
            <a:ext cx="5123329" cy="3380413"/>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Define the mission before you get started.</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Before going deep, where do you want to go?</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What data do you need? What do you want?</a:t>
            </a:r>
          </a:p>
          <a:p>
            <a:pPr marL="285750" lvl="0" indent="-285750">
              <a:lnSpc>
                <a:spcPts val="2400"/>
              </a:lnSpc>
              <a:spcAft>
                <a:spcPts val="200"/>
              </a:spcAft>
              <a:buFont typeface="Arial" charset="0"/>
              <a:buChar char="•"/>
            </a:pPr>
            <a:r>
              <a:rPr lang="en-US" sz="1800" i="0" dirty="0">
                <a:solidFill>
                  <a:prstClr val="black">
                    <a:lumMod val="75000"/>
                    <a:lumOff val="25000"/>
                  </a:prstClr>
                </a:solidFill>
                <a:latin typeface="Open Sans" charset="0"/>
                <a:ea typeface="Open Sans" charset="0"/>
                <a:cs typeface="Open Sans" charset="0"/>
              </a:rPr>
              <a:t>U</a:t>
            </a:r>
            <a:r>
              <a:rPr lang="en-US" sz="1800" i="0" dirty="0" smtClean="0">
                <a:solidFill>
                  <a:prstClr val="black">
                    <a:lumMod val="75000"/>
                    <a:lumOff val="25000"/>
                  </a:prstClr>
                </a:solidFill>
                <a:latin typeface="Open Sans" charset="0"/>
                <a:ea typeface="Open Sans" charset="0"/>
                <a:cs typeface="Open Sans" charset="0"/>
              </a:rPr>
              <a:t>pdate your plan as you go.</a:t>
            </a:r>
            <a:endParaRPr lang="en-US" i="0" dirty="0">
              <a:solidFill>
                <a:prstClr val="black">
                  <a:lumMod val="75000"/>
                  <a:lumOff val="25000"/>
                </a:prstClr>
              </a:solidFill>
              <a:latin typeface="Open Sans" charset="0"/>
              <a:ea typeface="Open Sans" charset="0"/>
              <a:cs typeface="Open Sans" charset="0"/>
            </a:endParaRPr>
          </a:p>
        </p:txBody>
      </p:sp>
      <p:sp>
        <p:nvSpPr>
          <p:cNvPr id="7" name="object 7"/>
          <p:cNvSpPr txBox="1">
            <a:spLocks/>
          </p:cNvSpPr>
          <p:nvPr/>
        </p:nvSpPr>
        <p:spPr>
          <a:xfrm>
            <a:off x="6553199" y="1774211"/>
            <a:ext cx="5181601" cy="30418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lvl="0">
              <a:spcAft>
                <a:spcPts val="600"/>
              </a:spcAft>
            </a:pPr>
            <a:r>
              <a:rPr lang="en-US" sz="1600" b="1" i="0" dirty="0" smtClean="0">
                <a:solidFill>
                  <a:srgbClr val="281A58"/>
                </a:solidFill>
                <a:latin typeface="Open Sans Regular" charset="0"/>
                <a:ea typeface="Open Sans Regular" charset="0"/>
                <a:cs typeface="Open Sans Regular" charset="0"/>
              </a:rPr>
              <a:t>Tools We Use:</a:t>
            </a:r>
            <a:endParaRPr lang="en-US" sz="1600" b="1" i="0" dirty="0">
              <a:solidFill>
                <a:srgbClr val="281A58"/>
              </a:solidFill>
              <a:latin typeface="Open Sans Regular" charset="0"/>
              <a:ea typeface="Open Sans Regular" charset="0"/>
              <a:cs typeface="Open Sans Regular" charset="0"/>
            </a:endParaRP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Excel</a:t>
            </a: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ArcGIS</a:t>
            </a: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Microsoft SQL Server</a:t>
            </a: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R</a:t>
            </a: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Python</a:t>
            </a:r>
          </a:p>
          <a:p>
            <a:pPr lvl="0">
              <a:lnSpc>
                <a:spcPts val="2000"/>
              </a:lnSpc>
              <a:spcAft>
                <a:spcPts val="400"/>
              </a:spcAft>
            </a:pPr>
            <a:endParaRPr lang="en-US" sz="1600" i="0" dirty="0">
              <a:solidFill>
                <a:srgbClr val="500678"/>
              </a:solidFill>
              <a:latin typeface="Open Sans Regular" charset="0"/>
              <a:ea typeface="Open Sans Regular" charset="0"/>
              <a:cs typeface="Open Sans Regular" charset="0"/>
            </a:endParaRPr>
          </a:p>
          <a:p>
            <a:pPr lvl="0">
              <a:lnSpc>
                <a:spcPts val="2000"/>
              </a:lnSpc>
              <a:spcAft>
                <a:spcPts val="400"/>
              </a:spcAft>
            </a:pPr>
            <a:r>
              <a:rPr lang="en-US" sz="1600" i="0" dirty="0" smtClean="0">
                <a:solidFill>
                  <a:srgbClr val="500678"/>
                </a:solidFill>
                <a:latin typeface="Open Sans Regular" charset="0"/>
                <a:ea typeface="Open Sans Regular" charset="0"/>
                <a:cs typeface="Open Sans Regular" charset="0"/>
              </a:rPr>
              <a:t>And of course: </a:t>
            </a:r>
            <a:endParaRPr lang="en-US" sz="1600" i="0" dirty="0">
              <a:solidFill>
                <a:srgbClr val="500678"/>
              </a:solidFill>
              <a:latin typeface="Open Sans Regular" charset="0"/>
              <a:ea typeface="Open Sans Regular" charset="0"/>
              <a:cs typeface="Open Sans Regular" charset="0"/>
            </a:endParaRPr>
          </a:p>
          <a:p>
            <a:pPr marL="285750" lvl="0" indent="-285750">
              <a:lnSpc>
                <a:spcPts val="2000"/>
              </a:lnSpc>
              <a:spcAft>
                <a:spcPts val="400"/>
              </a:spcAft>
              <a:buFont typeface="Arial" charset="0"/>
              <a:buChar char="•"/>
            </a:pPr>
            <a:r>
              <a:rPr lang="en-US" sz="1600" i="0" dirty="0">
                <a:solidFill>
                  <a:srgbClr val="500678"/>
                </a:solidFill>
                <a:latin typeface="Open Sans Regular" charset="0"/>
                <a:ea typeface="Open Sans Regular" charset="0"/>
                <a:cs typeface="Open Sans Regular" charset="0"/>
              </a:rPr>
              <a:t>Stack </a:t>
            </a:r>
            <a:r>
              <a:rPr lang="en-US" sz="1600" i="0" dirty="0" smtClean="0">
                <a:solidFill>
                  <a:srgbClr val="500678"/>
                </a:solidFill>
                <a:latin typeface="Open Sans Regular" charset="0"/>
                <a:ea typeface="Open Sans Regular" charset="0"/>
                <a:cs typeface="Open Sans Regular" charset="0"/>
              </a:rPr>
              <a:t>Overflow</a:t>
            </a:r>
          </a:p>
          <a:p>
            <a:pPr marL="285750" lvl="0" indent="-285750">
              <a:lnSpc>
                <a:spcPts val="2000"/>
              </a:lnSpc>
              <a:spcAft>
                <a:spcPts val="400"/>
              </a:spcAft>
              <a:buFont typeface="Arial" charset="0"/>
              <a:buChar char="•"/>
            </a:pPr>
            <a:r>
              <a:rPr lang="en-US" sz="1600" i="0" dirty="0" smtClean="0">
                <a:solidFill>
                  <a:srgbClr val="500678"/>
                </a:solidFill>
                <a:latin typeface="Open Sans Regular" charset="0"/>
                <a:ea typeface="Open Sans Regular" charset="0"/>
                <a:cs typeface="Open Sans Regular" charset="0"/>
              </a:rPr>
              <a:t>Google</a:t>
            </a:r>
            <a:r>
              <a:rPr lang="en-US" sz="1600" i="0" dirty="0">
                <a:solidFill>
                  <a:srgbClr val="500678"/>
                </a:solidFill>
                <a:latin typeface="Open Sans Regular" charset="0"/>
                <a:ea typeface="Open Sans Regular" charset="0"/>
                <a:cs typeface="Open Sans Regular" charset="0"/>
              </a:rPr>
              <a:t>, </a:t>
            </a:r>
            <a:r>
              <a:rPr lang="en-US" sz="1600" i="0" dirty="0" err="1">
                <a:solidFill>
                  <a:srgbClr val="500678"/>
                </a:solidFill>
                <a:latin typeface="Open Sans Regular" charset="0"/>
                <a:ea typeface="Open Sans Regular" charset="0"/>
                <a:cs typeface="Open Sans Regular" charset="0"/>
              </a:rPr>
              <a:t>etc</a:t>
            </a:r>
            <a:endParaRPr lang="en-US" sz="1600" i="0" dirty="0">
              <a:solidFill>
                <a:srgbClr val="500678"/>
              </a:solidFill>
              <a:latin typeface="Open Sans Regular" charset="0"/>
              <a:ea typeface="Open Sans Regular" charset="0"/>
              <a:cs typeface="Open Sans Regular" charset="0"/>
            </a:endParaRPr>
          </a:p>
        </p:txBody>
      </p:sp>
    </p:spTree>
    <p:extLst>
      <p:ext uri="{BB962C8B-B14F-4D97-AF65-F5344CB8AC3E}">
        <p14:creationId xmlns:p14="http://schemas.microsoft.com/office/powerpoint/2010/main" val="1671674749"/>
      </p:ext>
    </p:extLst>
  </p:cSld>
  <p:clrMapOvr>
    <a:masterClrMapping/>
  </p:clrMapOvr>
  <mc:AlternateContent xmlns:mc="http://schemas.openxmlformats.org/markup-compatibility/2006" xmlns:p14="http://schemas.microsoft.com/office/powerpoint/2010/main">
    <mc:Choice Requires="p14">
      <p:transition spd="slow" p14:dur="2000" advTm="19200"/>
    </mc:Choice>
    <mc:Fallback xmlns="">
      <p:transition spd="slow" advTm="192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a:xfrm>
            <a:off x="8930640" y="421529"/>
            <a:ext cx="2804160" cy="246221"/>
          </a:xfrm>
        </p:spPr>
        <p:txBody>
          <a:bodyPr/>
          <a:lstStyle/>
          <a:p>
            <a:fld id="{03B4E35C-852A-C440-8B32-952944DE7771}" type="slidenum">
              <a:rPr lang="uk-UA" smtClean="0"/>
              <a:pPr/>
              <a:t>28</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graphicFrame>
        <p:nvGraphicFramePr>
          <p:cNvPr id="6" name="Table 5"/>
          <p:cNvGraphicFramePr>
            <a:graphicFrameLocks noGrp="1"/>
          </p:cNvGraphicFramePr>
          <p:nvPr>
            <p:extLst/>
          </p:nvPr>
        </p:nvGraphicFramePr>
        <p:xfrm>
          <a:off x="457200" y="2089631"/>
          <a:ext cx="11277600" cy="2261971"/>
        </p:xfrm>
        <a:graphic>
          <a:graphicData uri="http://schemas.openxmlformats.org/drawingml/2006/table">
            <a:tbl>
              <a:tblPr firstRow="1" bandRow="1">
                <a:tableStyleId>{5C22544A-7EE6-4342-B048-85BDC9FD1C3A}</a:tableStyleId>
              </a:tblPr>
              <a:tblGrid>
                <a:gridCol w="2433918"/>
                <a:gridCol w="8843682"/>
              </a:tblGrid>
              <a:tr h="2261971">
                <a:tc>
                  <a:txBody>
                    <a:bodyPr/>
                    <a:lstStyle/>
                    <a:p>
                      <a:pPr>
                        <a:spcAft>
                          <a:spcPts val="1200"/>
                        </a:spcAft>
                      </a:pPr>
                      <a:r>
                        <a:rPr lang="en-US" sz="1400" u="none" dirty="0" smtClean="0">
                          <a:solidFill>
                            <a:schemeClr val="tx1"/>
                          </a:solidFill>
                          <a:latin typeface="Open Sans" charset="0"/>
                          <a:ea typeface="Open Sans" charset="0"/>
                          <a:cs typeface="Open Sans" charset="0"/>
                        </a:rPr>
                        <a:t>Addresses</a:t>
                      </a:r>
                    </a:p>
                    <a:p>
                      <a:r>
                        <a:rPr lang="en-US" sz="1200" b="0" dirty="0" smtClean="0">
                          <a:solidFill>
                            <a:schemeClr val="tx1"/>
                          </a:solidFill>
                          <a:latin typeface="Open Sans" charset="0"/>
                          <a:ea typeface="Open Sans" charset="0"/>
                          <a:cs typeface="Open Sans" charset="0"/>
                        </a:rPr>
                        <a:t>233 E Washington St</a:t>
                      </a:r>
                    </a:p>
                    <a:p>
                      <a:r>
                        <a:rPr lang="en-US" sz="1200" b="0" dirty="0" smtClean="0">
                          <a:solidFill>
                            <a:schemeClr val="tx1"/>
                          </a:solidFill>
                          <a:latin typeface="Open Sans" charset="0"/>
                          <a:ea typeface="Open Sans" charset="0"/>
                          <a:cs typeface="Open Sans" charset="0"/>
                        </a:rPr>
                        <a:t>233 East Washington St</a:t>
                      </a:r>
                    </a:p>
                    <a:p>
                      <a:r>
                        <a:rPr lang="en-US" sz="1200" b="0" dirty="0" smtClean="0">
                          <a:solidFill>
                            <a:schemeClr val="tx1"/>
                          </a:solidFill>
                          <a:latin typeface="Open Sans" charset="0"/>
                          <a:ea typeface="Open Sans" charset="0"/>
                          <a:cs typeface="Open Sans" charset="0"/>
                        </a:rPr>
                        <a:t>233 E Washington, Street</a:t>
                      </a:r>
                    </a:p>
                    <a:p>
                      <a:r>
                        <a:rPr lang="en-US" sz="1200" b="0" dirty="0" smtClean="0">
                          <a:solidFill>
                            <a:schemeClr val="tx1"/>
                          </a:solidFill>
                          <a:latin typeface="Open Sans" charset="0"/>
                          <a:ea typeface="Open Sans" charset="0"/>
                          <a:cs typeface="Open Sans" charset="0"/>
                        </a:rPr>
                        <a:t>233 East Washington, Street</a:t>
                      </a:r>
                    </a:p>
                    <a:p>
                      <a:r>
                        <a:rPr lang="en-US" sz="1200" b="0" dirty="0" smtClean="0">
                          <a:solidFill>
                            <a:schemeClr val="tx1"/>
                          </a:solidFill>
                          <a:latin typeface="Open Sans" charset="0"/>
                          <a:ea typeface="Open Sans" charset="0"/>
                          <a:cs typeface="Open Sans" charset="0"/>
                        </a:rPr>
                        <a:t>233 Washington St, E</a:t>
                      </a:r>
                    </a:p>
                    <a:p>
                      <a:r>
                        <a:rPr lang="en-US" sz="1200" b="0" dirty="0" smtClean="0">
                          <a:solidFill>
                            <a:schemeClr val="tx1"/>
                          </a:solidFill>
                          <a:latin typeface="Open Sans" charset="0"/>
                          <a:ea typeface="Open Sans" charset="0"/>
                          <a:cs typeface="Open Sans" charset="0"/>
                        </a:rPr>
                        <a:t>233 Washington Street, E</a:t>
                      </a:r>
                    </a:p>
                    <a:p>
                      <a:r>
                        <a:rPr lang="en-US" sz="1200" b="0" dirty="0" smtClean="0">
                          <a:solidFill>
                            <a:schemeClr val="tx1"/>
                          </a:solidFill>
                          <a:latin typeface="Open Sans" charset="0"/>
                          <a:ea typeface="Open Sans" charset="0"/>
                          <a:cs typeface="Open Sans" charset="0"/>
                        </a:rPr>
                        <a:t>233 Washington St East</a:t>
                      </a:r>
                    </a:p>
                    <a:p>
                      <a:r>
                        <a:rPr lang="en-US" sz="1200" b="0" dirty="0" smtClean="0">
                          <a:solidFill>
                            <a:schemeClr val="tx1"/>
                          </a:solidFill>
                          <a:latin typeface="Open Sans" charset="0"/>
                          <a:ea typeface="Open Sans" charset="0"/>
                          <a:cs typeface="Open Sans" charset="0"/>
                        </a:rPr>
                        <a:t>233 E </a:t>
                      </a:r>
                      <a:r>
                        <a:rPr lang="en-US" sz="1200" b="0" dirty="0" err="1" smtClean="0">
                          <a:solidFill>
                            <a:schemeClr val="tx1"/>
                          </a:solidFill>
                          <a:latin typeface="Open Sans" charset="0"/>
                          <a:ea typeface="Open Sans" charset="0"/>
                          <a:cs typeface="Open Sans" charset="0"/>
                        </a:rPr>
                        <a:t>Wsahington</a:t>
                      </a:r>
                      <a:r>
                        <a:rPr lang="en-US" sz="1200" b="0" dirty="0" smtClean="0">
                          <a:solidFill>
                            <a:schemeClr val="tx1"/>
                          </a:solidFill>
                          <a:latin typeface="Open Sans" charset="0"/>
                          <a:ea typeface="Open Sans" charset="0"/>
                          <a:cs typeface="Open Sans" charset="0"/>
                        </a:rPr>
                        <a:t> St</a:t>
                      </a:r>
                    </a:p>
                  </a:txBody>
                  <a:tcPr marL="182880" marT="182880" marB="182880">
                    <a:solidFill>
                      <a:srgbClr val="DCE0E0"/>
                    </a:solidFill>
                  </a:tcPr>
                </a:tc>
                <a:tc>
                  <a:txBody>
                    <a:bodyPr/>
                    <a:lstStyle/>
                    <a:p>
                      <a:pPr>
                        <a:spcAft>
                          <a:spcPts val="1200"/>
                        </a:spcAft>
                      </a:pPr>
                      <a:r>
                        <a:rPr lang="en-US" sz="1400" u="none" dirty="0" smtClean="0">
                          <a:solidFill>
                            <a:schemeClr val="tx1"/>
                          </a:solidFill>
                          <a:latin typeface="Open Sans" charset="0"/>
                          <a:ea typeface="Open Sans" charset="0"/>
                          <a:cs typeface="Open Sans" charset="0"/>
                        </a:rPr>
                        <a:t>Response times</a:t>
                      </a:r>
                    </a:p>
                    <a:p>
                      <a:r>
                        <a:rPr lang="en-US" sz="1200" b="0" dirty="0" smtClean="0">
                          <a:solidFill>
                            <a:schemeClr val="tx1"/>
                          </a:solidFill>
                          <a:latin typeface="Open Sans" charset="0"/>
                          <a:ea typeface="Open Sans" charset="0"/>
                          <a:cs typeface="Open Sans" charset="0"/>
                        </a:rPr>
                        <a:t>200, 193, 199, 207, 199, 197, 193, 192, 191, 197, 200, 195, 201, 201, 210, 203, 192, 190, 193, 205, 206, 190, 210, 209, 208, 204, 199, 210, 197, 196, 196, 198, 204, 190, 198, 194, 203, 199, 207, 200, 194, 191, 199, 210, 203, 207, 207, 202, 205, 204, 195, 190, 194, 191, 196, 209, 199, 206, 197, 202, 198, 197, 204, 196, 206, 197, 210, 202, 203, 200, 190, 196, 207, 195, 199, 209, 197, 190, 208, 202, 198, 202, 206, 198, 196, 202, 202, 201, 196, 200, 203, 205, 199, 194, 200, 204, 207, 199, 202, 207, </a:t>
                      </a:r>
                      <a:r>
                        <a:rPr lang="en-US" sz="1200" b="0" i="1" u="sng" dirty="0" smtClean="0">
                          <a:solidFill>
                            <a:schemeClr val="tx1"/>
                          </a:solidFill>
                          <a:latin typeface="Open Sans" charset="0"/>
                          <a:ea typeface="Open Sans" charset="0"/>
                          <a:cs typeface="Open Sans" charset="0"/>
                        </a:rPr>
                        <a:t>1000</a:t>
                      </a:r>
                    </a:p>
                    <a:p>
                      <a:endParaRPr lang="en-US" u="sng" dirty="0">
                        <a:solidFill>
                          <a:schemeClr val="tx1"/>
                        </a:solidFill>
                        <a:latin typeface="Open Sans" charset="0"/>
                        <a:ea typeface="Open Sans" charset="0"/>
                        <a:cs typeface="Open Sans" charset="0"/>
                      </a:endParaRPr>
                    </a:p>
                  </a:txBody>
                  <a:tcPr marL="182880" marT="182880">
                    <a:noFill/>
                  </a:tcPr>
                </a:tc>
              </a:tr>
            </a:tbl>
          </a:graphicData>
        </a:graphic>
      </p:graphicFrame>
      <p:graphicFrame>
        <p:nvGraphicFramePr>
          <p:cNvPr id="11" name="Table 10"/>
          <p:cNvGraphicFramePr>
            <a:graphicFrameLocks noGrp="1"/>
          </p:cNvGraphicFramePr>
          <p:nvPr>
            <p:extLst/>
          </p:nvPr>
        </p:nvGraphicFramePr>
        <p:xfrm>
          <a:off x="8686800" y="3798815"/>
          <a:ext cx="3048000" cy="2306149"/>
        </p:xfrm>
        <a:graphic>
          <a:graphicData uri="http://schemas.openxmlformats.org/drawingml/2006/table">
            <a:tbl>
              <a:tblPr firstRow="1" bandRow="1">
                <a:tableStyleId>{5C22544A-7EE6-4342-B048-85BDC9FD1C3A}</a:tableStyleId>
              </a:tblPr>
              <a:tblGrid>
                <a:gridCol w="992372"/>
                <a:gridCol w="999714"/>
                <a:gridCol w="1055914"/>
              </a:tblGrid>
              <a:tr h="1011157">
                <a:tc>
                  <a:txBody>
                    <a:bodyPr/>
                    <a:lstStyle/>
                    <a:p>
                      <a:endParaRPr lang="en-US" sz="1600" dirty="0">
                        <a:latin typeface="Open Sans" charset="0"/>
                        <a:ea typeface="Open Sans" charset="0"/>
                        <a:cs typeface="Open Sans" charset="0"/>
                      </a:endParaRPr>
                    </a:p>
                  </a:txBody>
                  <a:tcPr>
                    <a:solidFill>
                      <a:srgbClr val="70CACB"/>
                    </a:solidFill>
                  </a:tcPr>
                </a:tc>
                <a:tc>
                  <a:txBody>
                    <a:bodyPr/>
                    <a:lstStyle/>
                    <a:p>
                      <a:r>
                        <a:rPr lang="en-US" sz="1600" dirty="0" smtClean="0">
                          <a:latin typeface="Open Sans" charset="0"/>
                          <a:ea typeface="Open Sans" charset="0"/>
                          <a:cs typeface="Open Sans" charset="0"/>
                        </a:rPr>
                        <a:t>With outlier</a:t>
                      </a:r>
                      <a:endParaRPr lang="en-US" sz="1600" dirty="0">
                        <a:latin typeface="Open Sans" charset="0"/>
                        <a:ea typeface="Open Sans" charset="0"/>
                        <a:cs typeface="Open Sans" charset="0"/>
                      </a:endParaRPr>
                    </a:p>
                  </a:txBody>
                  <a:tcPr anchor="ctr">
                    <a:solidFill>
                      <a:srgbClr val="70CACB"/>
                    </a:solidFill>
                  </a:tcPr>
                </a:tc>
                <a:tc>
                  <a:txBody>
                    <a:bodyPr/>
                    <a:lstStyle/>
                    <a:p>
                      <a:r>
                        <a:rPr lang="en-US" sz="1600" dirty="0" smtClean="0">
                          <a:latin typeface="Open Sans" charset="0"/>
                          <a:ea typeface="Open Sans" charset="0"/>
                          <a:cs typeface="Open Sans" charset="0"/>
                        </a:rPr>
                        <a:t>Without outlier</a:t>
                      </a:r>
                      <a:endParaRPr lang="en-US" sz="1600" dirty="0">
                        <a:latin typeface="Open Sans" charset="0"/>
                        <a:ea typeface="Open Sans" charset="0"/>
                        <a:cs typeface="Open Sans" charset="0"/>
                      </a:endParaRPr>
                    </a:p>
                  </a:txBody>
                  <a:tcPr anchor="ctr">
                    <a:solidFill>
                      <a:srgbClr val="70CACB"/>
                    </a:solidFill>
                  </a:tcPr>
                </a:tc>
              </a:tr>
              <a:tr h="647496">
                <a:tc>
                  <a:txBody>
                    <a:bodyPr/>
                    <a:lstStyle/>
                    <a:p>
                      <a:r>
                        <a:rPr lang="en-US" sz="1600" dirty="0" smtClean="0">
                          <a:latin typeface="Open Sans" charset="0"/>
                          <a:ea typeface="Open Sans" charset="0"/>
                          <a:cs typeface="Open Sans" charset="0"/>
                        </a:rPr>
                        <a:t>Mean</a:t>
                      </a:r>
                      <a:endParaRPr lang="en-US" sz="1600" dirty="0">
                        <a:latin typeface="Open Sans" charset="0"/>
                        <a:ea typeface="Open Sans" charset="0"/>
                        <a:cs typeface="Open Sans" charset="0"/>
                      </a:endParaRPr>
                    </a:p>
                  </a:txBody>
                  <a:tcPr anchor="ctr">
                    <a:solidFill>
                      <a:srgbClr val="DCE0E0"/>
                    </a:solidFill>
                  </a:tcPr>
                </a:tc>
                <a:tc>
                  <a:txBody>
                    <a:bodyPr/>
                    <a:lstStyle/>
                    <a:p>
                      <a:r>
                        <a:rPr lang="en-US" sz="1600" dirty="0" smtClean="0">
                          <a:latin typeface="Open Sans" charset="0"/>
                          <a:ea typeface="Open Sans" charset="0"/>
                          <a:cs typeface="Open Sans" charset="0"/>
                        </a:rPr>
                        <a:t>206.97</a:t>
                      </a:r>
                      <a:endParaRPr lang="en-US" sz="1600" dirty="0">
                        <a:latin typeface="Open Sans" charset="0"/>
                        <a:ea typeface="Open Sans" charset="0"/>
                        <a:cs typeface="Open Sans" charset="0"/>
                      </a:endParaRPr>
                    </a:p>
                  </a:txBody>
                  <a:tcPr anchor="ctr">
                    <a:solidFill>
                      <a:srgbClr val="DCE0E0"/>
                    </a:solidFill>
                  </a:tcPr>
                </a:tc>
                <a:tc>
                  <a:txBody>
                    <a:bodyPr/>
                    <a:lstStyle/>
                    <a:p>
                      <a:r>
                        <a:rPr lang="en-US" sz="1600" dirty="0" smtClean="0">
                          <a:latin typeface="Open Sans" charset="0"/>
                          <a:ea typeface="Open Sans" charset="0"/>
                          <a:cs typeface="Open Sans" charset="0"/>
                        </a:rPr>
                        <a:t>199.04</a:t>
                      </a:r>
                      <a:endParaRPr lang="en-US" sz="1600" dirty="0">
                        <a:latin typeface="Open Sans" charset="0"/>
                        <a:ea typeface="Open Sans" charset="0"/>
                        <a:cs typeface="Open Sans" charset="0"/>
                      </a:endParaRPr>
                    </a:p>
                  </a:txBody>
                  <a:tcPr anchor="ctr">
                    <a:solidFill>
                      <a:srgbClr val="DCE0E0"/>
                    </a:solidFill>
                  </a:tcPr>
                </a:tc>
              </a:tr>
              <a:tr h="647496">
                <a:tc>
                  <a:txBody>
                    <a:bodyPr/>
                    <a:lstStyle/>
                    <a:p>
                      <a:r>
                        <a:rPr lang="en-US" sz="1600" dirty="0" smtClean="0">
                          <a:latin typeface="Open Sans" charset="0"/>
                          <a:ea typeface="Open Sans" charset="0"/>
                          <a:cs typeface="Open Sans" charset="0"/>
                        </a:rPr>
                        <a:t>Median</a:t>
                      </a:r>
                      <a:endParaRPr lang="en-US" sz="1600" dirty="0">
                        <a:latin typeface="Open Sans" charset="0"/>
                        <a:ea typeface="Open Sans" charset="0"/>
                        <a:cs typeface="Open Sans" charset="0"/>
                      </a:endParaRPr>
                    </a:p>
                  </a:txBody>
                  <a:tcPr anchor="ctr">
                    <a:solidFill>
                      <a:srgbClr val="DCE0E0"/>
                    </a:solidFill>
                  </a:tcPr>
                </a:tc>
                <a:tc>
                  <a:txBody>
                    <a:bodyPr/>
                    <a:lstStyle/>
                    <a:p>
                      <a:r>
                        <a:rPr lang="en-US" sz="1600" dirty="0" smtClean="0">
                          <a:latin typeface="Open Sans" charset="0"/>
                          <a:ea typeface="Open Sans" charset="0"/>
                          <a:cs typeface="Open Sans" charset="0"/>
                        </a:rPr>
                        <a:t>198</a:t>
                      </a:r>
                      <a:endParaRPr lang="en-US" sz="1600" dirty="0">
                        <a:latin typeface="Open Sans" charset="0"/>
                        <a:ea typeface="Open Sans" charset="0"/>
                        <a:cs typeface="Open Sans" charset="0"/>
                      </a:endParaRPr>
                    </a:p>
                  </a:txBody>
                  <a:tcPr anchor="ctr">
                    <a:solidFill>
                      <a:srgbClr val="DCE0E0"/>
                    </a:solidFill>
                  </a:tcPr>
                </a:tc>
                <a:tc>
                  <a:txBody>
                    <a:bodyPr/>
                    <a:lstStyle/>
                    <a:p>
                      <a:r>
                        <a:rPr lang="en-US" sz="1600" dirty="0" smtClean="0">
                          <a:latin typeface="Open Sans" charset="0"/>
                          <a:ea typeface="Open Sans" charset="0"/>
                          <a:cs typeface="Open Sans" charset="0"/>
                        </a:rPr>
                        <a:t>198</a:t>
                      </a:r>
                      <a:endParaRPr lang="en-US" sz="1600" dirty="0">
                        <a:latin typeface="Open Sans" charset="0"/>
                        <a:ea typeface="Open Sans" charset="0"/>
                        <a:cs typeface="Open Sans" charset="0"/>
                      </a:endParaRPr>
                    </a:p>
                  </a:txBody>
                  <a:tcPr anchor="ctr">
                    <a:solidFill>
                      <a:srgbClr val="DCE0E0"/>
                    </a:solidFill>
                  </a:tcPr>
                </a:tc>
              </a:tr>
            </a:tbl>
          </a:graphicData>
        </a:graphic>
      </p:graphicFrame>
      <p:pic>
        <p:nvPicPr>
          <p:cNvPr id="12" name="Picture 3" descr="C:\Users\sedelstein\Desktop\Response tim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672" y="3798816"/>
            <a:ext cx="2735809" cy="23061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5497" y="3798816"/>
            <a:ext cx="2735102" cy="2306149"/>
          </a:xfrm>
          <a:prstGeom prst="rect">
            <a:avLst/>
          </a:prstGeom>
        </p:spPr>
      </p:pic>
      <p:sp>
        <p:nvSpPr>
          <p:cNvPr id="15" name="object 7"/>
          <p:cNvSpPr txBox="1">
            <a:spLocks/>
          </p:cNvSpPr>
          <p:nvPr/>
        </p:nvSpPr>
        <p:spPr>
          <a:xfrm>
            <a:off x="457201" y="728230"/>
            <a:ext cx="8000999" cy="98488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When good enough is great</a:t>
            </a:r>
            <a:br>
              <a:rPr lang="en-US" sz="4600" i="0" kern="0" dirty="0" smtClean="0">
                <a:solidFill>
                  <a:srgbClr val="000000"/>
                </a:solidFill>
                <a:latin typeface="Georgia" charset="0"/>
                <a:ea typeface="Georgia" charset="0"/>
                <a:cs typeface="Georgia" charset="0"/>
              </a:rPr>
            </a:br>
            <a:endParaRPr lang="en-US" sz="1800" i="0" dirty="0" smtClean="0">
              <a:solidFill>
                <a:srgbClr val="3B3E43"/>
              </a:solidFill>
              <a:latin typeface="Open Sans" charset="0"/>
              <a:ea typeface="Open Sans" charset="0"/>
              <a:cs typeface="Open Sans" charset="0"/>
            </a:endParaRPr>
          </a:p>
        </p:txBody>
      </p:sp>
    </p:spTree>
    <p:extLst>
      <p:ext uri="{BB962C8B-B14F-4D97-AF65-F5344CB8AC3E}">
        <p14:creationId xmlns:p14="http://schemas.microsoft.com/office/powerpoint/2010/main" val="2100759995"/>
      </p:ext>
    </p:extLst>
  </p:cSld>
  <p:clrMapOvr>
    <a:masterClrMapping/>
  </p:clrMapOvr>
  <mc:AlternateContent xmlns:mc="http://schemas.openxmlformats.org/markup-compatibility/2006" xmlns:p14="http://schemas.microsoft.com/office/powerpoint/2010/main">
    <mc:Choice Requires="p14">
      <p:transition spd="slow" p14:dur="2000" advTm="37988"/>
    </mc:Choice>
    <mc:Fallback xmlns="">
      <p:transition spd="slow" advTm="37988"/>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308" y="-137161"/>
            <a:ext cx="6169084" cy="7038925"/>
          </a:xfrm>
          <a:prstGeom prst="rect">
            <a:avLst/>
          </a:prstGeom>
        </p:spPr>
      </p:pic>
      <p:sp>
        <p:nvSpPr>
          <p:cNvPr id="2" name="Slide Number Placeholder 1"/>
          <p:cNvSpPr>
            <a:spLocks noGrp="1"/>
          </p:cNvSpPr>
          <p:nvPr>
            <p:ph type="sldNum" sz="quarter" idx="7"/>
          </p:nvPr>
        </p:nvSpPr>
        <p:spPr/>
        <p:txBody>
          <a:bodyPr/>
          <a:lstStyle/>
          <a:p>
            <a:fld id="{03B4E35C-852A-C440-8B32-952944DE7771}" type="slidenum">
              <a:rPr lang="uk-UA" smtClean="0"/>
              <a:pPr/>
              <a:t>29</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sp>
        <p:nvSpPr>
          <p:cNvPr id="7" name="object 7"/>
          <p:cNvSpPr txBox="1">
            <a:spLocks/>
          </p:cNvSpPr>
          <p:nvPr/>
        </p:nvSpPr>
        <p:spPr>
          <a:xfrm>
            <a:off x="457200" y="2148350"/>
            <a:ext cx="4718304" cy="267252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Be ready to change direction</a:t>
            </a:r>
            <a:endParaRPr lang="en-US" sz="4600" i="0" kern="0" dirty="0">
              <a:solidFill>
                <a:schemeClr val="tx1">
                  <a:lumMod val="85000"/>
                  <a:lumOff val="15000"/>
                </a:schemeClr>
              </a:solidFill>
              <a:latin typeface="Georgia" charset="0"/>
              <a:ea typeface="Georgia" charset="0"/>
              <a:cs typeface="Georgia" charset="0"/>
            </a:endParaRP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Not everything is worth heavy investigation or analysis </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Building new perspective </a:t>
            </a:r>
          </a:p>
        </p:txBody>
      </p:sp>
    </p:spTree>
    <p:extLst>
      <p:ext uri="{BB962C8B-B14F-4D97-AF65-F5344CB8AC3E}">
        <p14:creationId xmlns:p14="http://schemas.microsoft.com/office/powerpoint/2010/main" val="347782774"/>
      </p:ext>
    </p:extLst>
  </p:cSld>
  <p:clrMapOvr>
    <a:masterClrMapping/>
  </p:clrMapOvr>
  <mc:AlternateContent xmlns:mc="http://schemas.openxmlformats.org/markup-compatibility/2006" xmlns:p14="http://schemas.microsoft.com/office/powerpoint/2010/main">
    <mc:Choice Requires="p14">
      <p:transition spd="slow" p14:dur="2000" advTm="10605"/>
    </mc:Choice>
    <mc:Fallback xmlns="">
      <p:transition spd="slow" advTm="10605"/>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RESOURCE PACKET</a:t>
            </a:r>
            <a:endParaRPr lang="en-US" sz="1600" i="0" kern="0" spc="300" dirty="0">
              <a:solidFill>
                <a:srgbClr val="281A58"/>
              </a:solidFill>
              <a:latin typeface="Open Sans" charset="0"/>
              <a:ea typeface="Open Sans" charset="0"/>
              <a:cs typeface="Open Sans"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3</a:t>
            </a:fld>
            <a:endParaRPr lang="uk-UA" dirty="0"/>
          </a:p>
        </p:txBody>
      </p:sp>
      <p:sp>
        <p:nvSpPr>
          <p:cNvPr id="28" name="object 7"/>
          <p:cNvSpPr txBox="1">
            <a:spLocks/>
          </p:cNvSpPr>
          <p:nvPr/>
        </p:nvSpPr>
        <p:spPr>
          <a:xfrm>
            <a:off x="457200" y="728230"/>
            <a:ext cx="799591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Contents</a:t>
            </a:r>
            <a:endParaRPr lang="en-US" sz="4600" i="0" kern="0" dirty="0">
              <a:solidFill>
                <a:srgbClr val="000000"/>
              </a:solidFill>
              <a:latin typeface="Georgia" charset="0"/>
              <a:ea typeface="Georgia" charset="0"/>
              <a:cs typeface="Georgia"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10913771"/>
              </p:ext>
            </p:extLst>
          </p:nvPr>
        </p:nvGraphicFramePr>
        <p:xfrm>
          <a:off x="457200" y="1849643"/>
          <a:ext cx="5969707" cy="2291720"/>
        </p:xfrm>
        <a:graphic>
          <a:graphicData uri="http://schemas.openxmlformats.org/drawingml/2006/table">
            <a:tbl>
              <a:tblPr firstRow="1" bandRow="1">
                <a:tableStyleId>{5C22544A-7EE6-4342-B048-85BDC9FD1C3A}</a:tableStyleId>
              </a:tblPr>
              <a:tblGrid>
                <a:gridCol w="5339144">
                  <a:extLst>
                    <a:ext uri="{9D8B030D-6E8A-4147-A177-3AD203B41FA5}">
                      <a16:colId xmlns="" xmlns:a16="http://schemas.microsoft.com/office/drawing/2014/main" val="20000"/>
                    </a:ext>
                  </a:extLst>
                </a:gridCol>
                <a:gridCol w="630563">
                  <a:extLst>
                    <a:ext uri="{9D8B030D-6E8A-4147-A177-3AD203B41FA5}">
                      <a16:colId xmlns="" xmlns:a16="http://schemas.microsoft.com/office/drawing/2014/main" val="20001"/>
                    </a:ext>
                  </a:extLst>
                </a:gridCol>
              </a:tblGrid>
              <a:tr h="458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Synthesis &amp; Producing</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Insights</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4</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58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Other Synthesis Activities: Journey Mapping</a:t>
                      </a:r>
                    </a:p>
                  </a:txBody>
                  <a:tcPr marL="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13</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583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smtClean="0">
                        <a:ln>
                          <a:noFill/>
                        </a:ln>
                        <a:solidFill>
                          <a:srgbClr val="000000">
                            <a:lumMod val="95000"/>
                            <a:lumOff val="5000"/>
                          </a:srgbClr>
                        </a:solidFill>
                        <a:effectLst/>
                        <a:uLnTx/>
                        <a:uFillTx/>
                        <a:latin typeface="Open Sans Light" charset="0"/>
                        <a:ea typeface="Open Sans Light" charset="0"/>
                        <a:cs typeface="Open Sans Light" charset="0"/>
                      </a:endParaRPr>
                    </a:p>
                  </a:txBody>
                  <a:tcPr marL="0" anchor="ctr">
                    <a:lnR w="12700" cmpd="sng">
                      <a:noFill/>
                    </a:lnR>
                    <a:lnT w="12700" cap="flat" cmpd="sng" algn="ctr">
                      <a:solidFill>
                        <a:srgbClr val="70CACB"/>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T w="12700" cap="flat" cmpd="sng" algn="ctr">
                      <a:solidFill>
                        <a:srgbClr val="70CACB"/>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4583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smtClean="0">
                        <a:ln>
                          <a:noFill/>
                        </a:ln>
                        <a:solidFill>
                          <a:srgbClr val="000000">
                            <a:lumMod val="95000"/>
                            <a:lumOff val="5000"/>
                          </a:srgbClr>
                        </a:solidFill>
                        <a:effectLst/>
                        <a:uLnTx/>
                        <a:uFillTx/>
                        <a:latin typeface="Open Sans Light" charset="0"/>
                        <a:ea typeface="Open Sans Light" charset="0"/>
                        <a:cs typeface="Open Sans Light" charset="0"/>
                      </a:endParaRPr>
                    </a:p>
                  </a:txBody>
                  <a:tcPr marL="0" anchor="ctr">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4583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smtClean="0">
                        <a:ln>
                          <a:noFill/>
                        </a:ln>
                        <a:solidFill>
                          <a:srgbClr val="000000">
                            <a:lumMod val="95000"/>
                            <a:lumOff val="5000"/>
                          </a:srgbClr>
                        </a:solidFill>
                        <a:effectLst/>
                        <a:uLnTx/>
                        <a:uFillTx/>
                        <a:latin typeface="Open Sans Light" charset="0"/>
                        <a:ea typeface="Open Sans Light" charset="0"/>
                        <a:cs typeface="Open Sans Light" charset="0"/>
                      </a:endParaRPr>
                    </a:p>
                  </a:txBody>
                  <a:tcPr marL="0" anchor="ctr">
                    <a:lnT w="12700" cap="flat" cmpd="sng" algn="ctr">
                      <a:noFill/>
                      <a:prstDash val="solid"/>
                      <a:round/>
                      <a:headEnd type="none" w="med" len="med"/>
                      <a:tailEnd type="none" w="med" len="med"/>
                    </a:lnT>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noFill/>
                      <a:prstDash val="solid"/>
                      <a:round/>
                      <a:headEnd type="none" w="med" len="med"/>
                      <a:tailEnd type="none" w="med" len="med"/>
                    </a:lnT>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149666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30</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GETTING STARTED</a:t>
            </a:r>
          </a:p>
        </p:txBody>
      </p:sp>
      <p:sp>
        <p:nvSpPr>
          <p:cNvPr id="7" name="object 7"/>
          <p:cNvSpPr txBox="1">
            <a:spLocks/>
          </p:cNvSpPr>
          <p:nvPr/>
        </p:nvSpPr>
        <p:spPr>
          <a:xfrm>
            <a:off x="457200" y="1759730"/>
            <a:ext cx="10835640" cy="28315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kern="0" dirty="0" smtClean="0">
                <a:solidFill>
                  <a:schemeClr val="tx1">
                    <a:lumMod val="85000"/>
                    <a:lumOff val="15000"/>
                  </a:schemeClr>
                </a:solidFill>
                <a:latin typeface="Georgia" charset="0"/>
                <a:ea typeface="Georgia" charset="0"/>
                <a:cs typeface="Georgia" charset="0"/>
              </a:rPr>
              <a:t>“Once </a:t>
            </a:r>
            <a:r>
              <a:rPr lang="en-US" sz="4600" kern="0" dirty="0">
                <a:solidFill>
                  <a:schemeClr val="tx1">
                    <a:lumMod val="85000"/>
                    <a:lumOff val="15000"/>
                  </a:schemeClr>
                </a:solidFill>
                <a:latin typeface="Georgia" charset="0"/>
                <a:ea typeface="Georgia" charset="0"/>
                <a:cs typeface="Georgia" charset="0"/>
              </a:rPr>
              <a:t>you have cleaned up the </a:t>
            </a:r>
            <a:r>
              <a:rPr lang="en-US" sz="4600" u="sng" kern="0" dirty="0">
                <a:solidFill>
                  <a:schemeClr val="tx1">
                    <a:lumMod val="85000"/>
                    <a:lumOff val="15000"/>
                  </a:schemeClr>
                </a:solidFill>
                <a:latin typeface="Georgia" charset="0"/>
                <a:ea typeface="Georgia" charset="0"/>
                <a:cs typeface="Georgia" charset="0"/>
              </a:rPr>
              <a:t>literal</a:t>
            </a:r>
            <a:r>
              <a:rPr lang="en-US" sz="4600" kern="0" dirty="0">
                <a:solidFill>
                  <a:schemeClr val="tx1">
                    <a:lumMod val="85000"/>
                    <a:lumOff val="15000"/>
                  </a:schemeClr>
                </a:solidFill>
                <a:latin typeface="Georgia" charset="0"/>
                <a:ea typeface="Georgia" charset="0"/>
                <a:cs typeface="Georgia" charset="0"/>
              </a:rPr>
              <a:t> mess, you can begin the more </a:t>
            </a:r>
            <a:r>
              <a:rPr lang="en-US" sz="4600" u="sng" kern="0" dirty="0">
                <a:solidFill>
                  <a:schemeClr val="tx1">
                    <a:lumMod val="85000"/>
                    <a:lumOff val="15000"/>
                  </a:schemeClr>
                </a:solidFill>
                <a:latin typeface="Georgia" charset="0"/>
                <a:ea typeface="Georgia" charset="0"/>
                <a:cs typeface="Georgia" charset="0"/>
              </a:rPr>
              <a:t>intellectual</a:t>
            </a:r>
            <a:r>
              <a:rPr lang="en-US" sz="4600" kern="0" dirty="0">
                <a:solidFill>
                  <a:schemeClr val="tx1">
                    <a:lumMod val="85000"/>
                    <a:lumOff val="15000"/>
                  </a:schemeClr>
                </a:solidFill>
                <a:latin typeface="Georgia" charset="0"/>
                <a:ea typeface="Georgia" charset="0"/>
                <a:cs typeface="Georgia" charset="0"/>
              </a:rPr>
              <a:t> task of cleaning up the theoretical mess</a:t>
            </a:r>
            <a:r>
              <a:rPr lang="en-US" sz="4600" kern="0" dirty="0" smtClean="0">
                <a:solidFill>
                  <a:schemeClr val="tx1">
                    <a:lumMod val="85000"/>
                    <a:lumOff val="15000"/>
                  </a:schemeClr>
                </a:solidFill>
                <a:latin typeface="Georgia" charset="0"/>
                <a:ea typeface="Georgia" charset="0"/>
                <a:cs typeface="Georgia" charset="0"/>
              </a:rPr>
              <a:t>.”</a:t>
            </a:r>
            <a:r>
              <a:rPr lang="en-US" sz="4600" kern="0" dirty="0">
                <a:solidFill>
                  <a:schemeClr val="tx1">
                    <a:lumMod val="85000"/>
                    <a:lumOff val="15000"/>
                  </a:schemeClr>
                </a:solidFill>
                <a:latin typeface="Georgia" charset="0"/>
                <a:ea typeface="Georgia" charset="0"/>
                <a:cs typeface="Georgia" charset="0"/>
              </a:rPr>
              <a:t/>
            </a:r>
            <a:br>
              <a:rPr lang="en-US" sz="4600" kern="0" dirty="0">
                <a:solidFill>
                  <a:schemeClr val="tx1">
                    <a:lumMod val="85000"/>
                    <a:lumOff val="15000"/>
                  </a:schemeClr>
                </a:solidFill>
                <a:latin typeface="Georgia" charset="0"/>
                <a:ea typeface="Georgia" charset="0"/>
                <a:cs typeface="Georgia" charset="0"/>
              </a:rPr>
            </a:br>
            <a:endParaRPr lang="en-US" sz="4600" kern="0" dirty="0">
              <a:solidFill>
                <a:schemeClr val="tx1">
                  <a:lumMod val="85000"/>
                  <a:lumOff val="15000"/>
                </a:schemeClr>
              </a:solidFill>
              <a:latin typeface="Georgia" charset="0"/>
              <a:ea typeface="Georgia" charset="0"/>
              <a:cs typeface="Georgia" charset="0"/>
            </a:endParaRPr>
          </a:p>
        </p:txBody>
      </p:sp>
      <p:sp>
        <p:nvSpPr>
          <p:cNvPr id="4" name="TextBox 3"/>
          <p:cNvSpPr txBox="1"/>
          <p:nvPr/>
        </p:nvSpPr>
        <p:spPr>
          <a:xfrm>
            <a:off x="7167331" y="4591274"/>
            <a:ext cx="4567469" cy="369332"/>
          </a:xfrm>
          <a:prstGeom prst="rect">
            <a:avLst/>
          </a:prstGeom>
          <a:noFill/>
        </p:spPr>
        <p:txBody>
          <a:bodyPr wrap="none" rtlCol="0">
            <a:spAutoFit/>
          </a:bodyPr>
          <a:lstStyle/>
          <a:p>
            <a:r>
              <a:rPr lang="en-US" dirty="0" smtClean="0">
                <a:latin typeface="Open Sans" charset="0"/>
                <a:ea typeface="Open Sans" charset="0"/>
                <a:cs typeface="Open Sans" charset="0"/>
              </a:rPr>
              <a:t>- Jon </a:t>
            </a:r>
            <a:r>
              <a:rPr lang="en-US" dirty="0" err="1" smtClean="0">
                <a:latin typeface="Open Sans" charset="0"/>
                <a:ea typeface="Open Sans" charset="0"/>
                <a:cs typeface="Open Sans" charset="0"/>
              </a:rPr>
              <a:t>Kolko</a:t>
            </a:r>
            <a:r>
              <a:rPr lang="en-US" dirty="0" smtClean="0">
                <a:latin typeface="Open Sans" charset="0"/>
                <a:ea typeface="Open Sans" charset="0"/>
                <a:cs typeface="Open Sans" charset="0"/>
              </a:rPr>
              <a:t>, Exposing the Magic of Design</a:t>
            </a:r>
            <a:endParaRPr lang="en-US" dirty="0">
              <a:latin typeface="Open Sans" charset="0"/>
              <a:ea typeface="Open Sans" charset="0"/>
              <a:cs typeface="Open Sans" charset="0"/>
            </a:endParaRPr>
          </a:p>
        </p:txBody>
      </p:sp>
    </p:spTree>
    <p:extLst>
      <p:ext uri="{BB962C8B-B14F-4D97-AF65-F5344CB8AC3E}">
        <p14:creationId xmlns:p14="http://schemas.microsoft.com/office/powerpoint/2010/main" val="377534387"/>
      </p:ext>
    </p:extLst>
  </p:cSld>
  <p:clrMapOvr>
    <a:masterClrMapping/>
  </p:clrMapOvr>
  <mc:AlternateContent xmlns:mc="http://schemas.openxmlformats.org/markup-compatibility/2006" xmlns:p14="http://schemas.microsoft.com/office/powerpoint/2010/main">
    <mc:Choice Requires="p14">
      <p:transition spd="slow" p14:dur="2000" advTm="10605"/>
    </mc:Choice>
    <mc:Fallback xmlns="">
      <p:transition spd="slow" advTm="10605"/>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2148350"/>
            <a:ext cx="4249270"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Data to Insights</a:t>
            </a:r>
            <a:endParaRPr lang="en-US" sz="4600" i="0" kern="0" dirty="0">
              <a:solidFill>
                <a:schemeClr val="bg1"/>
              </a:solidFill>
              <a:latin typeface="Georgia" charset="0"/>
              <a:ea typeface="Georgia" charset="0"/>
              <a:cs typeface="Georgia" charset="0"/>
            </a:endParaRPr>
          </a:p>
        </p:txBody>
      </p:sp>
      <p:cxnSp>
        <p:nvCxnSpPr>
          <p:cNvPr id="6" name="Straight Connector 5"/>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488777"/>
      </p:ext>
    </p:extLst>
  </p:cSld>
  <p:clrMapOvr>
    <a:masterClrMapping/>
  </p:clrMapOvr>
  <mc:AlternateContent xmlns:mc="http://schemas.openxmlformats.org/markup-compatibility/2006" xmlns:p14="http://schemas.microsoft.com/office/powerpoint/2010/main">
    <mc:Choice Requires="p14">
      <p:transition spd="slow" p14:dur="2000" advTm="3732"/>
    </mc:Choice>
    <mc:Fallback xmlns="">
      <p:transition spd="slow" advTm="3732"/>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327" y="1805689"/>
            <a:ext cx="3926816" cy="3926816"/>
          </a:xfrm>
          <a:prstGeom prst="rect">
            <a:avLst/>
          </a:prstGeom>
        </p:spPr>
      </p:pic>
      <p:sp>
        <p:nvSpPr>
          <p:cNvPr id="3" name="Slide Number Placeholder 2"/>
          <p:cNvSpPr>
            <a:spLocks noGrp="1"/>
          </p:cNvSpPr>
          <p:nvPr>
            <p:ph type="sldNum" sz="quarter" idx="7"/>
          </p:nvPr>
        </p:nvSpPr>
        <p:spPr/>
        <p:txBody>
          <a:bodyPr/>
          <a:lstStyle/>
          <a:p>
            <a:fld id="{03B4E35C-852A-C440-8B32-952944DE7771}" type="slidenum">
              <a:rPr lang="uk-UA" smtClean="0"/>
              <a:pPr/>
              <a:t>32</a:t>
            </a:fld>
            <a:endParaRPr lang="uk-UA" dirty="0"/>
          </a:p>
        </p:txBody>
      </p:sp>
      <p:sp>
        <p:nvSpPr>
          <p:cNvPr id="18" name="object 7"/>
          <p:cNvSpPr txBox="1">
            <a:spLocks/>
          </p:cNvSpPr>
          <p:nvPr/>
        </p:nvSpPr>
        <p:spPr>
          <a:xfrm>
            <a:off x="6477148" y="475172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310055"/>
                </a:solidFill>
                <a:latin typeface="Open Sans" charset="0"/>
                <a:ea typeface="Open Sans" charset="0"/>
                <a:cs typeface="Open Sans" charset="0"/>
              </a:rPr>
              <a:t>THOUSANDS OF DATA POINTS</a:t>
            </a:r>
          </a:p>
        </p:txBody>
      </p:sp>
      <p:sp>
        <p:nvSpPr>
          <p:cNvPr id="32" name="object 7"/>
          <p:cNvSpPr txBox="1">
            <a:spLocks/>
          </p:cNvSpPr>
          <p:nvPr/>
        </p:nvSpPr>
        <p:spPr>
          <a:xfrm>
            <a:off x="5777900" y="3519576"/>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B29EDB"/>
                </a:solidFill>
                <a:latin typeface="Open Sans" charset="0"/>
                <a:ea typeface="Open Sans" charset="0"/>
                <a:cs typeface="Open Sans" charset="0"/>
              </a:rPr>
              <a:t>DOZENS OF THEMES</a:t>
            </a:r>
          </a:p>
        </p:txBody>
      </p:sp>
      <p:sp>
        <p:nvSpPr>
          <p:cNvPr id="33" name="object 7"/>
          <p:cNvSpPr txBox="1">
            <a:spLocks/>
          </p:cNvSpPr>
          <p:nvPr/>
        </p:nvSpPr>
        <p:spPr>
          <a:xfrm>
            <a:off x="4971077" y="240984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B29EDB"/>
                </a:solidFill>
                <a:latin typeface="Open Sans" charset="0"/>
                <a:ea typeface="Open Sans" charset="0"/>
                <a:cs typeface="Open Sans" charset="0"/>
              </a:rPr>
              <a:t>A FEW INSIGHTS</a:t>
            </a:r>
          </a:p>
        </p:txBody>
      </p:sp>
      <p:sp>
        <p:nvSpPr>
          <p:cNvPr id="11" name="object 7"/>
          <p:cNvSpPr txBox="1">
            <a:spLocks/>
          </p:cNvSpPr>
          <p:nvPr/>
        </p:nvSpPr>
        <p:spPr>
          <a:xfrm>
            <a:off x="457201" y="728230"/>
            <a:ext cx="56387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Bottom Up</a:t>
            </a:r>
          </a:p>
        </p:txBody>
      </p:sp>
      <p:sp>
        <p:nvSpPr>
          <p:cNvPr id="10"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8658408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181599" cy="4632037"/>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Pruning</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Before starting, verify that all of your data is neatly compiled and in a consistent format.</a:t>
            </a:r>
          </a:p>
          <a:p>
            <a:pPr marL="285750" indent="-285750">
              <a:lnSpc>
                <a:spcPts val="2400"/>
              </a:lnSpc>
              <a:spcAft>
                <a:spcPts val="600"/>
              </a:spcAft>
              <a:buFont typeface="Arial" charset="0"/>
              <a:buChar char="•"/>
            </a:pPr>
            <a:r>
              <a:rPr lang="en-US" sz="1800" dirty="0" smtClean="0">
                <a:solidFill>
                  <a:srgbClr val="5DAAAA"/>
                </a:solidFill>
                <a:latin typeface="Open Sans" charset="0"/>
                <a:ea typeface="Open Sans" charset="0"/>
                <a:cs typeface="Open Sans" charset="0"/>
              </a:rPr>
              <a:t>A best </a:t>
            </a:r>
            <a:r>
              <a:rPr lang="en-US" sz="1800" dirty="0">
                <a:solidFill>
                  <a:srgbClr val="5DAAAA"/>
                </a:solidFill>
                <a:latin typeface="Open Sans" charset="0"/>
                <a:ea typeface="Open Sans" charset="0"/>
                <a:cs typeface="Open Sans" charset="0"/>
              </a:rPr>
              <a:t>practice : </a:t>
            </a:r>
            <a:r>
              <a:rPr lang="en-US" sz="1800" i="0" dirty="0">
                <a:solidFill>
                  <a:schemeClr val="tx1">
                    <a:lumMod val="75000"/>
                    <a:lumOff val="25000"/>
                  </a:schemeClr>
                </a:solidFill>
                <a:latin typeface="Open Sans" charset="0"/>
                <a:ea typeface="Open Sans" charset="0"/>
                <a:cs typeface="Open Sans" charset="0"/>
              </a:rPr>
              <a:t>Separate your transcription into individual but complete data points. This makes the data easier to group and manipulate in future steps.</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“Swim in the data” – review rough notes from all the sessions, particularly the ones you did not attend. </a:t>
            </a:r>
          </a:p>
          <a:p>
            <a:pPr marL="285750" indent="-285750">
              <a:lnSpc>
                <a:spcPts val="2400"/>
              </a:lnSpc>
              <a:spcAft>
                <a:spcPts val="600"/>
              </a:spcAft>
              <a:buFont typeface="Arial" charset="0"/>
              <a:buChar char="•"/>
            </a:pPr>
            <a:r>
              <a:rPr lang="en-US" sz="1800" i="0" dirty="0">
                <a:solidFill>
                  <a:schemeClr val="tx1">
                    <a:lumMod val="75000"/>
                    <a:lumOff val="25000"/>
                  </a:schemeClr>
                </a:solidFill>
                <a:latin typeface="Open Sans" charset="0"/>
                <a:ea typeface="Open Sans" charset="0"/>
                <a:cs typeface="Open Sans" charset="0"/>
              </a:rPr>
              <a:t>Highlight what you think is important, unexpected, or provocative</a:t>
            </a:r>
          </a:p>
        </p:txBody>
      </p:sp>
      <p:sp>
        <p:nvSpPr>
          <p:cNvPr id="4" name="Slide Number Placeholder 3"/>
          <p:cNvSpPr>
            <a:spLocks noGrp="1"/>
          </p:cNvSpPr>
          <p:nvPr>
            <p:ph type="sldNum" sz="quarter" idx="7"/>
          </p:nvPr>
        </p:nvSpPr>
        <p:spPr/>
        <p:txBody>
          <a:bodyPr/>
          <a:lstStyle/>
          <a:p>
            <a:fld id="{03B4E35C-852A-C440-8B32-952944DE7771}" type="slidenum">
              <a:rPr lang="uk-UA" smtClean="0"/>
              <a:pPr/>
              <a:t>33</a:t>
            </a:fld>
            <a:endParaRPr lang="uk-UA"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7" name="Rectangle 16">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pic>
        <p:nvPicPr>
          <p:cNvPr id="21" name="Picture 5" descr="C:\Users\campbnp0\Downloads\IMG_20170927_15584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colorTemperature colorTemp="6238"/>
                    </a14:imgEffect>
                    <a14:imgEffect>
                      <a14:saturation sat="90000"/>
                    </a14:imgEffect>
                    <a14:imgEffect>
                      <a14:brightnessContrast bright="19000" contrast="-9000"/>
                    </a14:imgEffect>
                  </a14:imgLayer>
                </a14:imgProps>
              </a:ext>
              <a:ext uri="{28A0092B-C50C-407E-A947-70E740481C1C}">
                <a14:useLocalDpi xmlns:a14="http://schemas.microsoft.com/office/drawing/2010/main" val="0"/>
              </a:ext>
            </a:extLst>
          </a:blip>
          <a:srcRect t="5896" b="24968"/>
          <a:stretch/>
        </p:blipFill>
        <p:spPr bwMode="auto">
          <a:xfrm>
            <a:off x="6313629" y="2266950"/>
            <a:ext cx="5493494" cy="284850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C:\Users\campbnp0\Downloads\IMG_20170927_155657.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colorTemperature colorTemp="6238"/>
                    </a14:imgEffect>
                    <a14:imgEffect>
                      <a14:saturation sat="66000"/>
                    </a14:imgEffect>
                    <a14:imgEffect>
                      <a14:brightnessContrast bright="26000" contrast="-2000"/>
                    </a14:imgEffect>
                  </a14:imgLayer>
                </a14:imgProps>
              </a:ext>
              <a:ext uri="{28A0092B-C50C-407E-A947-70E740481C1C}">
                <a14:useLocalDpi xmlns:a14="http://schemas.microsoft.com/office/drawing/2010/main" val="0"/>
              </a:ext>
            </a:extLst>
          </a:blip>
          <a:srcRect t="53332" b="20887"/>
          <a:stretch/>
        </p:blipFill>
        <p:spPr bwMode="auto">
          <a:xfrm rot="21372362">
            <a:off x="6385128" y="5435779"/>
            <a:ext cx="5493494" cy="106219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campbnp0\Downloads\IMG_20170928_095006.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colorTemperature colorTemp="6238"/>
                    </a14:imgEffect>
                    <a14:imgEffect>
                      <a14:saturation sat="88000"/>
                    </a14:imgEffect>
                    <a14:imgEffect>
                      <a14:brightnessContrast bright="17000" contrast="9000"/>
                    </a14:imgEffect>
                  </a14:imgLayer>
                </a14:imgProps>
              </a:ext>
              <a:ext uri="{28A0092B-C50C-407E-A947-70E740481C1C}">
                <a14:useLocalDpi xmlns:a14="http://schemas.microsoft.com/office/drawing/2010/main" val="0"/>
              </a:ext>
            </a:extLst>
          </a:blip>
          <a:srcRect b="71137"/>
          <a:stretch/>
        </p:blipFill>
        <p:spPr bwMode="auto">
          <a:xfrm rot="234103">
            <a:off x="6386907" y="730388"/>
            <a:ext cx="5500150" cy="1190625"/>
          </a:xfrm>
          <a:prstGeom prst="rect">
            <a:avLst/>
          </a:prstGeom>
          <a:noFill/>
          <a:extLst>
            <a:ext uri="{909E8E84-426E-40DD-AFC4-6F175D3DCCD1}">
              <a14:hiddenFill xmlns:a14="http://schemas.microsoft.com/office/drawing/2010/main">
                <a:solidFill>
                  <a:srgbClr val="FFFFFF"/>
                </a:solidFill>
              </a14:hiddenFill>
            </a:ext>
          </a:extLst>
        </p:spPr>
      </p:pic>
      <p:sp>
        <p:nvSpPr>
          <p:cNvPr id="29"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4045738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6553200" y="147816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547026" y="17948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687733" y="1625798"/>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71026" y="285740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884519" y="211157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963543" y="2914054"/>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9741569" y="35245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0805330" y="5231322"/>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763682" y="4937519"/>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561513" y="460331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766624" y="430410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758061" y="279558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054319" y="388560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85187" y="400972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7"/>
          </p:nvPr>
        </p:nvSpPr>
        <p:spPr/>
        <p:txBody>
          <a:bodyPr/>
          <a:lstStyle/>
          <a:p>
            <a:fld id="{03B4E35C-852A-C440-8B32-952944DE7771}" type="slidenum">
              <a:rPr lang="uk-UA" smtClean="0"/>
              <a:pPr/>
              <a:t>34</a:t>
            </a:fld>
            <a:endParaRPr lang="uk-UA" dirty="0"/>
          </a:p>
        </p:txBody>
      </p:sp>
      <p:sp>
        <p:nvSpPr>
          <p:cNvPr id="25" name="Rectangle 24"/>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28" name="Rectangle 27">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31" name="object 7"/>
          <p:cNvSpPr txBox="1">
            <a:spLocks/>
          </p:cNvSpPr>
          <p:nvPr/>
        </p:nvSpPr>
        <p:spPr>
          <a:xfrm>
            <a:off x="457201" y="728230"/>
            <a:ext cx="5181599" cy="349326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Gather &amp; </a:t>
            </a:r>
            <a:br>
              <a:rPr lang="en-US" sz="4600" i="0" kern="0" dirty="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Lightly Interpret</a:t>
            </a:r>
          </a:p>
          <a:p>
            <a:pPr marL="285750" indent="-285750">
              <a:lnSpc>
                <a:spcPts val="2400"/>
              </a:lnSpc>
              <a:spcAft>
                <a:spcPts val="600"/>
              </a:spcAft>
              <a:buFont typeface="Arial" charset="0"/>
              <a:buChar char="•"/>
            </a:pPr>
            <a:r>
              <a:rPr lang="en-US" sz="1800" i="0" dirty="0">
                <a:solidFill>
                  <a:schemeClr val="tx1">
                    <a:lumMod val="75000"/>
                    <a:lumOff val="25000"/>
                  </a:schemeClr>
                </a:solidFill>
                <a:latin typeface="Open Sans" charset="0"/>
                <a:ea typeface="Open Sans" charset="0"/>
                <a:cs typeface="Open Sans" charset="0"/>
              </a:rPr>
              <a:t>S</a:t>
            </a:r>
            <a:r>
              <a:rPr lang="en-US" sz="1800" i="0" dirty="0" smtClean="0">
                <a:solidFill>
                  <a:schemeClr val="tx1">
                    <a:lumMod val="75000"/>
                    <a:lumOff val="25000"/>
                  </a:schemeClr>
                </a:solidFill>
                <a:latin typeface="Open Sans" charset="0"/>
                <a:ea typeface="Open Sans" charset="0"/>
                <a:cs typeface="Open Sans" charset="0"/>
              </a:rPr>
              <a:t>ummarize each highlighted note on a post-it</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Each should be concise and complete enough that anyone can understand it </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Showcase powerful verbatim quotes</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Try not to overanalyze. Aim for breadth</a:t>
            </a:r>
            <a:endParaRPr lang="en-US" sz="1800" i="0" dirty="0">
              <a:solidFill>
                <a:schemeClr val="tx1">
                  <a:lumMod val="75000"/>
                  <a:lumOff val="25000"/>
                </a:schemeClr>
              </a:solidFill>
              <a:latin typeface="Open Sans" charset="0"/>
              <a:ea typeface="Open Sans" charset="0"/>
              <a:cs typeface="Open Sans" charset="0"/>
            </a:endParaRPr>
          </a:p>
        </p:txBody>
      </p:sp>
      <p:sp>
        <p:nvSpPr>
          <p:cNvPr id="32" name="Rectangle 31"/>
          <p:cNvSpPr/>
          <p:nvPr/>
        </p:nvSpPr>
        <p:spPr>
          <a:xfrm>
            <a:off x="457200" y="4519017"/>
            <a:ext cx="5181600" cy="1424584"/>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lnSpc>
                <a:spcPts val="2200"/>
              </a:lnSpc>
            </a:pPr>
            <a:r>
              <a:rPr lang="en-US" sz="1600" dirty="0" smtClean="0">
                <a:solidFill>
                  <a:schemeClr val="tx1"/>
                </a:solidFill>
                <a:latin typeface="Open Sans" charset="0"/>
                <a:ea typeface="Open Sans" charset="0"/>
                <a:cs typeface="Open Sans" charset="0"/>
              </a:rPr>
              <a:t>He doesn’t go to mainstream banks for funding even though he has good credit.</a:t>
            </a:r>
            <a:endParaRPr lang="en-US" sz="1600" dirty="0">
              <a:solidFill>
                <a:schemeClr val="tx1"/>
              </a:solidFill>
              <a:latin typeface="Open Sans" charset="0"/>
              <a:ea typeface="Open Sans" charset="0"/>
              <a:cs typeface="Open Sans" charset="0"/>
            </a:endParaRPr>
          </a:p>
        </p:txBody>
      </p:sp>
      <p:sp>
        <p:nvSpPr>
          <p:cNvPr id="33"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58658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6553200" y="1478161"/>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547026" y="1794867"/>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687733" y="1625798"/>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71026" y="2857403"/>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884519" y="2111573"/>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963543" y="2914054"/>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9741569" y="3524546"/>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0805330" y="5231322"/>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763682" y="4937519"/>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561513" y="4603311"/>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766624" y="4304106"/>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758061" y="2795587"/>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054319" y="3885603"/>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85187" y="4009726"/>
            <a:ext cx="633413" cy="633413"/>
          </a:xfrm>
          <a:prstGeom prst="rect">
            <a:avLst/>
          </a:prstGeom>
          <a:solidFill>
            <a:srgbClr val="E7DA7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7"/>
          </p:nvPr>
        </p:nvSpPr>
        <p:spPr/>
        <p:txBody>
          <a:bodyPr/>
          <a:lstStyle/>
          <a:p>
            <a:fld id="{03B4E35C-852A-C440-8B32-952944DE7771}" type="slidenum">
              <a:rPr lang="uk-UA" smtClean="0"/>
              <a:pPr/>
              <a:t>35</a:t>
            </a:fld>
            <a:endParaRPr lang="uk-UA" dirty="0"/>
          </a:p>
        </p:txBody>
      </p:sp>
      <p:sp>
        <p:nvSpPr>
          <p:cNvPr id="26" name="Rectangle 25"/>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29" name="Rectangle 28">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32" name="object 7"/>
          <p:cNvSpPr txBox="1">
            <a:spLocks/>
          </p:cNvSpPr>
          <p:nvPr/>
        </p:nvSpPr>
        <p:spPr>
          <a:xfrm>
            <a:off x="457201" y="728230"/>
            <a:ext cx="5181599"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Gather &amp; </a:t>
            </a:r>
            <a:br>
              <a:rPr lang="en-US" sz="4600" i="0" kern="0" dirty="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Lightly Interpret</a:t>
            </a:r>
          </a:p>
        </p:txBody>
      </p:sp>
      <p:sp>
        <p:nvSpPr>
          <p:cNvPr id="33" name="Rectangle 32"/>
          <p:cNvSpPr/>
          <p:nvPr/>
        </p:nvSpPr>
        <p:spPr>
          <a:xfrm>
            <a:off x="457200" y="4519017"/>
            <a:ext cx="5181600" cy="1424584"/>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lnSpc>
                <a:spcPts val="2200"/>
              </a:lnSpc>
            </a:pPr>
            <a:r>
              <a:rPr lang="en-US" sz="1600" dirty="0" smtClean="0">
                <a:solidFill>
                  <a:schemeClr val="tx1"/>
                </a:solidFill>
                <a:latin typeface="Open Sans" charset="0"/>
                <a:ea typeface="Open Sans" charset="0"/>
                <a:cs typeface="Open Sans" charset="0"/>
              </a:rPr>
              <a:t>He doesn’t go to mainstream banks for funding even though he has good credit.</a:t>
            </a:r>
            <a:endParaRPr lang="en-US" sz="1600" dirty="0">
              <a:solidFill>
                <a:schemeClr val="tx1"/>
              </a:solidFill>
              <a:latin typeface="Open Sans" charset="0"/>
              <a:ea typeface="Open Sans" charset="0"/>
              <a:cs typeface="Open Sans" charset="0"/>
            </a:endParaRPr>
          </a:p>
        </p:txBody>
      </p:sp>
      <p:sp>
        <p:nvSpPr>
          <p:cNvPr id="34" name="Rectangle 33"/>
          <p:cNvSpPr/>
          <p:nvPr/>
        </p:nvSpPr>
        <p:spPr>
          <a:xfrm>
            <a:off x="457200" y="3051214"/>
            <a:ext cx="5181600" cy="1424584"/>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lnSpc>
                <a:spcPts val="2200"/>
              </a:lnSpc>
            </a:pPr>
            <a:r>
              <a:rPr lang="en-US" sz="1600" dirty="0" smtClean="0">
                <a:solidFill>
                  <a:schemeClr val="tx1"/>
                </a:solidFill>
                <a:latin typeface="Open Sans" charset="0"/>
                <a:ea typeface="Open Sans" charset="0"/>
                <a:cs typeface="Open Sans" charset="0"/>
              </a:rPr>
              <a:t>She feels that lenders will always look for a reason to not give her funding for </a:t>
            </a:r>
            <a:br>
              <a:rPr lang="en-US" sz="1600" dirty="0" smtClean="0">
                <a:solidFill>
                  <a:schemeClr val="tx1"/>
                </a:solidFill>
                <a:latin typeface="Open Sans" charset="0"/>
                <a:ea typeface="Open Sans" charset="0"/>
                <a:cs typeface="Open Sans" charset="0"/>
              </a:rPr>
            </a:br>
            <a:r>
              <a:rPr lang="en-US" sz="1600" dirty="0" smtClean="0">
                <a:solidFill>
                  <a:schemeClr val="tx1"/>
                </a:solidFill>
                <a:latin typeface="Open Sans" charset="0"/>
                <a:ea typeface="Open Sans" charset="0"/>
                <a:cs typeface="Open Sans" charset="0"/>
              </a:rPr>
              <a:t>her business. </a:t>
            </a:r>
            <a:endParaRPr lang="en-US" sz="1600" dirty="0">
              <a:solidFill>
                <a:schemeClr val="tx1"/>
              </a:solidFill>
              <a:latin typeface="Open Sans" charset="0"/>
              <a:ea typeface="Open Sans" charset="0"/>
              <a:cs typeface="Open Sans" charset="0"/>
            </a:endParaRPr>
          </a:p>
        </p:txBody>
      </p:sp>
      <p:sp>
        <p:nvSpPr>
          <p:cNvPr id="36" name="Rectangle 35"/>
          <p:cNvSpPr/>
          <p:nvPr/>
        </p:nvSpPr>
        <p:spPr>
          <a:xfrm>
            <a:off x="7023460" y="1934075"/>
            <a:ext cx="3657600" cy="3657600"/>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lnSpc>
                <a:spcPts val="2200"/>
              </a:lnSpc>
            </a:pPr>
            <a:r>
              <a:rPr lang="en-US" sz="1600" dirty="0" smtClean="0">
                <a:solidFill>
                  <a:schemeClr val="tx1"/>
                </a:solidFill>
                <a:latin typeface="Open Sans" charset="0"/>
                <a:ea typeface="Open Sans" charset="0"/>
                <a:cs typeface="Open Sans" charset="0"/>
              </a:rPr>
              <a:t>“When money comes to the City, we know that it will skip right past us. When they start talking about helping small businesses, we know that doesn’t apply to us. We know it doesn’t apply to African American businesses. Which is wrong.”</a:t>
            </a:r>
            <a:endParaRPr lang="en-US" sz="1600" dirty="0">
              <a:solidFill>
                <a:schemeClr val="tx1"/>
              </a:solidFill>
              <a:latin typeface="Open Sans" charset="0"/>
              <a:ea typeface="Open Sans" charset="0"/>
              <a:cs typeface="Open Sans" charset="0"/>
            </a:endParaRPr>
          </a:p>
        </p:txBody>
      </p:sp>
      <p:sp>
        <p:nvSpPr>
          <p:cNvPr id="37" name="Rectangle 36"/>
          <p:cNvSpPr/>
          <p:nvPr/>
        </p:nvSpPr>
        <p:spPr>
          <a:xfrm>
            <a:off x="6553199" y="1480703"/>
            <a:ext cx="4121339" cy="453372"/>
          </a:xfrm>
          <a:custGeom>
            <a:avLst/>
            <a:gdLst>
              <a:gd name="connsiteX0" fmla="*/ 0 w 633413"/>
              <a:gd name="connsiteY0" fmla="*/ 0 h 455914"/>
              <a:gd name="connsiteX1" fmla="*/ 633413 w 633413"/>
              <a:gd name="connsiteY1" fmla="*/ 0 h 455914"/>
              <a:gd name="connsiteX2" fmla="*/ 633413 w 633413"/>
              <a:gd name="connsiteY2" fmla="*/ 455914 h 455914"/>
              <a:gd name="connsiteX3" fmla="*/ 0 w 633413"/>
              <a:gd name="connsiteY3" fmla="*/ 455914 h 455914"/>
              <a:gd name="connsiteX4" fmla="*/ 0 w 633413"/>
              <a:gd name="connsiteY4" fmla="*/ 0 h 455914"/>
              <a:gd name="connsiteX0" fmla="*/ 0 w 4108133"/>
              <a:gd name="connsiteY0" fmla="*/ 0 h 465058"/>
              <a:gd name="connsiteX1" fmla="*/ 633413 w 4108133"/>
              <a:gd name="connsiteY1" fmla="*/ 0 h 465058"/>
              <a:gd name="connsiteX2" fmla="*/ 4108133 w 4108133"/>
              <a:gd name="connsiteY2" fmla="*/ 465058 h 465058"/>
              <a:gd name="connsiteX3" fmla="*/ 0 w 4108133"/>
              <a:gd name="connsiteY3" fmla="*/ 455914 h 465058"/>
              <a:gd name="connsiteX4" fmla="*/ 0 w 4108133"/>
              <a:gd name="connsiteY4" fmla="*/ 0 h 465058"/>
              <a:gd name="connsiteX0" fmla="*/ 0 w 4108133"/>
              <a:gd name="connsiteY0" fmla="*/ 0 h 465058"/>
              <a:gd name="connsiteX1" fmla="*/ 633413 w 4108133"/>
              <a:gd name="connsiteY1" fmla="*/ 0 h 465058"/>
              <a:gd name="connsiteX2" fmla="*/ 4108133 w 4108133"/>
              <a:gd name="connsiteY2" fmla="*/ 465058 h 465058"/>
              <a:gd name="connsiteX3" fmla="*/ 502920 w 4108133"/>
              <a:gd name="connsiteY3" fmla="*/ 446770 h 465058"/>
              <a:gd name="connsiteX4" fmla="*/ 0 w 4108133"/>
              <a:gd name="connsiteY4" fmla="*/ 0 h 465058"/>
              <a:gd name="connsiteX0" fmla="*/ 0 w 4108133"/>
              <a:gd name="connsiteY0" fmla="*/ 0 h 465058"/>
              <a:gd name="connsiteX1" fmla="*/ 633413 w 4108133"/>
              <a:gd name="connsiteY1" fmla="*/ 0 h 465058"/>
              <a:gd name="connsiteX2" fmla="*/ 4108133 w 4108133"/>
              <a:gd name="connsiteY2" fmla="*/ 465058 h 465058"/>
              <a:gd name="connsiteX3" fmla="*/ 469909 w 4108133"/>
              <a:gd name="connsiteY3" fmla="*/ 453372 h 465058"/>
              <a:gd name="connsiteX4" fmla="*/ 0 w 4108133"/>
              <a:gd name="connsiteY4" fmla="*/ 0 h 465058"/>
              <a:gd name="connsiteX0" fmla="*/ 0 w 4118037"/>
              <a:gd name="connsiteY0" fmla="*/ 0 h 453372"/>
              <a:gd name="connsiteX1" fmla="*/ 633413 w 4118037"/>
              <a:gd name="connsiteY1" fmla="*/ 0 h 453372"/>
              <a:gd name="connsiteX2" fmla="*/ 4118037 w 4118037"/>
              <a:gd name="connsiteY2" fmla="*/ 402337 h 453372"/>
              <a:gd name="connsiteX3" fmla="*/ 469909 w 4118037"/>
              <a:gd name="connsiteY3" fmla="*/ 453372 h 453372"/>
              <a:gd name="connsiteX4" fmla="*/ 0 w 4118037"/>
              <a:gd name="connsiteY4" fmla="*/ 0 h 453372"/>
              <a:gd name="connsiteX0" fmla="*/ 0 w 4121339"/>
              <a:gd name="connsiteY0" fmla="*/ 0 h 453372"/>
              <a:gd name="connsiteX1" fmla="*/ 633413 w 4121339"/>
              <a:gd name="connsiteY1" fmla="*/ 0 h 453372"/>
              <a:gd name="connsiteX2" fmla="*/ 4121339 w 4121339"/>
              <a:gd name="connsiteY2" fmla="*/ 451853 h 453372"/>
              <a:gd name="connsiteX3" fmla="*/ 469909 w 4121339"/>
              <a:gd name="connsiteY3" fmla="*/ 453372 h 453372"/>
              <a:gd name="connsiteX4" fmla="*/ 0 w 4121339"/>
              <a:gd name="connsiteY4" fmla="*/ 0 h 453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1339" h="453372">
                <a:moveTo>
                  <a:pt x="0" y="0"/>
                </a:moveTo>
                <a:lnTo>
                  <a:pt x="633413" y="0"/>
                </a:lnTo>
                <a:lnTo>
                  <a:pt x="4121339" y="451853"/>
                </a:lnTo>
                <a:lnTo>
                  <a:pt x="469909" y="453372"/>
                </a:lnTo>
                <a:lnTo>
                  <a:pt x="0" y="0"/>
                </a:lnTo>
                <a:close/>
              </a:path>
            </a:pathLst>
          </a:custGeom>
          <a:solidFill>
            <a:srgbClr val="F1E79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553199" y="1478161"/>
            <a:ext cx="470951" cy="4108132"/>
          </a:xfrm>
          <a:custGeom>
            <a:avLst/>
            <a:gdLst>
              <a:gd name="connsiteX0" fmla="*/ 0 w 470261"/>
              <a:gd name="connsiteY0" fmla="*/ 0 h 633413"/>
              <a:gd name="connsiteX1" fmla="*/ 470261 w 470261"/>
              <a:gd name="connsiteY1" fmla="*/ 0 h 633413"/>
              <a:gd name="connsiteX2" fmla="*/ 470261 w 470261"/>
              <a:gd name="connsiteY2" fmla="*/ 633413 h 633413"/>
              <a:gd name="connsiteX3" fmla="*/ 0 w 470261"/>
              <a:gd name="connsiteY3" fmla="*/ 633413 h 633413"/>
              <a:gd name="connsiteX4" fmla="*/ 0 w 470261"/>
              <a:gd name="connsiteY4" fmla="*/ 0 h 633413"/>
              <a:gd name="connsiteX0" fmla="*/ 0 w 484604"/>
              <a:gd name="connsiteY0" fmla="*/ 0 h 1296801"/>
              <a:gd name="connsiteX1" fmla="*/ 470261 w 484604"/>
              <a:gd name="connsiteY1" fmla="*/ 0 h 1296801"/>
              <a:gd name="connsiteX2" fmla="*/ 484604 w 484604"/>
              <a:gd name="connsiteY2" fmla="*/ 1296801 h 1296801"/>
              <a:gd name="connsiteX3" fmla="*/ 0 w 484604"/>
              <a:gd name="connsiteY3" fmla="*/ 633413 h 1296801"/>
              <a:gd name="connsiteX4" fmla="*/ 0 w 484604"/>
              <a:gd name="connsiteY4" fmla="*/ 0 h 1296801"/>
              <a:gd name="connsiteX0" fmla="*/ 0 w 484604"/>
              <a:gd name="connsiteY0" fmla="*/ 0 h 1296801"/>
              <a:gd name="connsiteX1" fmla="*/ 477432 w 484604"/>
              <a:gd name="connsiteY1" fmla="*/ 559397 h 1296801"/>
              <a:gd name="connsiteX2" fmla="*/ 484604 w 484604"/>
              <a:gd name="connsiteY2" fmla="*/ 1296801 h 1296801"/>
              <a:gd name="connsiteX3" fmla="*/ 0 w 484604"/>
              <a:gd name="connsiteY3" fmla="*/ 633413 h 1296801"/>
              <a:gd name="connsiteX4" fmla="*/ 0 w 484604"/>
              <a:gd name="connsiteY4" fmla="*/ 0 h 1296801"/>
              <a:gd name="connsiteX0" fmla="*/ 0 w 484604"/>
              <a:gd name="connsiteY0" fmla="*/ 0 h 1296801"/>
              <a:gd name="connsiteX1" fmla="*/ 470261 w 484604"/>
              <a:gd name="connsiteY1" fmla="*/ 455407 h 1296801"/>
              <a:gd name="connsiteX2" fmla="*/ 484604 w 484604"/>
              <a:gd name="connsiteY2" fmla="*/ 1296801 h 1296801"/>
              <a:gd name="connsiteX3" fmla="*/ 0 w 484604"/>
              <a:gd name="connsiteY3" fmla="*/ 633413 h 1296801"/>
              <a:gd name="connsiteX4" fmla="*/ 0 w 484604"/>
              <a:gd name="connsiteY4" fmla="*/ 0 h 1296801"/>
              <a:gd name="connsiteX0" fmla="*/ 0 w 470341"/>
              <a:gd name="connsiteY0" fmla="*/ 0 h 2627163"/>
              <a:gd name="connsiteX1" fmla="*/ 470261 w 470341"/>
              <a:gd name="connsiteY1" fmla="*/ 455407 h 2627163"/>
              <a:gd name="connsiteX2" fmla="*/ 423644 w 470341"/>
              <a:gd name="connsiteY2" fmla="*/ 2627163 h 2627163"/>
              <a:gd name="connsiteX3" fmla="*/ 0 w 470341"/>
              <a:gd name="connsiteY3" fmla="*/ 633413 h 2627163"/>
              <a:gd name="connsiteX4" fmla="*/ 0 w 470341"/>
              <a:gd name="connsiteY4" fmla="*/ 0 h 2627163"/>
              <a:gd name="connsiteX0" fmla="*/ 0 w 470951"/>
              <a:gd name="connsiteY0" fmla="*/ 0 h 4108132"/>
              <a:gd name="connsiteX1" fmla="*/ 470261 w 470951"/>
              <a:gd name="connsiteY1" fmla="*/ 455407 h 4108132"/>
              <a:gd name="connsiteX2" fmla="*/ 470261 w 470951"/>
              <a:gd name="connsiteY2" fmla="*/ 4108132 h 4108132"/>
              <a:gd name="connsiteX3" fmla="*/ 0 w 470951"/>
              <a:gd name="connsiteY3" fmla="*/ 633413 h 4108132"/>
              <a:gd name="connsiteX4" fmla="*/ 0 w 470951"/>
              <a:gd name="connsiteY4" fmla="*/ 0 h 4108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951" h="4108132">
                <a:moveTo>
                  <a:pt x="0" y="0"/>
                </a:moveTo>
                <a:lnTo>
                  <a:pt x="470261" y="455407"/>
                </a:lnTo>
                <a:cubicBezTo>
                  <a:pt x="472652" y="701208"/>
                  <a:pt x="467870" y="3862331"/>
                  <a:pt x="470261" y="4108132"/>
                </a:cubicBezTo>
                <a:lnTo>
                  <a:pt x="0" y="633413"/>
                </a:lnTo>
                <a:lnTo>
                  <a:pt x="0" y="0"/>
                </a:lnTo>
                <a:close/>
              </a:path>
            </a:pathLst>
          </a:custGeom>
          <a:solidFill>
            <a:srgbClr val="E7DA7C">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p:cNvGrpSpPr/>
          <p:nvPr/>
        </p:nvGrpSpPr>
        <p:grpSpPr>
          <a:xfrm>
            <a:off x="6553199" y="1478161"/>
            <a:ext cx="4127861" cy="4100266"/>
            <a:chOff x="6553199" y="1478161"/>
            <a:chExt cx="4127861" cy="4100266"/>
          </a:xfrm>
        </p:grpSpPr>
        <p:cxnSp>
          <p:nvCxnSpPr>
            <p:cNvPr id="8" name="Straight Connector 7"/>
            <p:cNvCxnSpPr>
              <a:stCxn id="37" idx="0"/>
            </p:cNvCxnSpPr>
            <p:nvPr/>
          </p:nvCxnSpPr>
          <p:spPr>
            <a:xfrm>
              <a:off x="6553199" y="1480703"/>
              <a:ext cx="470261" cy="453372"/>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37" idx="1"/>
            </p:cNvCxnSpPr>
            <p:nvPr/>
          </p:nvCxnSpPr>
          <p:spPr>
            <a:xfrm>
              <a:off x="7186612" y="1480703"/>
              <a:ext cx="3487926" cy="453372"/>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8" idx="3"/>
            </p:cNvCxnSpPr>
            <p:nvPr/>
          </p:nvCxnSpPr>
          <p:spPr>
            <a:xfrm>
              <a:off x="6553199" y="2111574"/>
              <a:ext cx="470260" cy="3436454"/>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37" idx="1"/>
            </p:cNvCxnSpPr>
            <p:nvPr/>
          </p:nvCxnSpPr>
          <p:spPr>
            <a:xfrm>
              <a:off x="6553199" y="1478161"/>
              <a:ext cx="633413" cy="2542"/>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7" idx="0"/>
              <a:endCxn id="38" idx="3"/>
            </p:cNvCxnSpPr>
            <p:nvPr/>
          </p:nvCxnSpPr>
          <p:spPr>
            <a:xfrm>
              <a:off x="6553199" y="1480703"/>
              <a:ext cx="0" cy="630871"/>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37" idx="3"/>
            </p:cNvCxnSpPr>
            <p:nvPr/>
          </p:nvCxnSpPr>
          <p:spPr>
            <a:xfrm>
              <a:off x="7023108" y="1934075"/>
              <a:ext cx="3657952" cy="0"/>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023459" y="1942504"/>
              <a:ext cx="0" cy="3628428"/>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023108" y="5578427"/>
              <a:ext cx="3657952" cy="0"/>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0681060" y="1942504"/>
              <a:ext cx="0" cy="3628428"/>
            </a:xfrm>
            <a:prstGeom prst="line">
              <a:avLst/>
            </a:prstGeom>
            <a:ln>
              <a:solidFill>
                <a:srgbClr val="D9CD6C"/>
              </a:solidFill>
            </a:ln>
          </p:spPr>
          <p:style>
            <a:lnRef idx="1">
              <a:schemeClr val="accent1"/>
            </a:lnRef>
            <a:fillRef idx="0">
              <a:schemeClr val="accent1"/>
            </a:fillRef>
            <a:effectRef idx="0">
              <a:schemeClr val="accent1"/>
            </a:effectRef>
            <a:fontRef idx="minor">
              <a:schemeClr val="tx1"/>
            </a:fontRef>
          </p:style>
        </p:cxnSp>
      </p:grpSp>
      <p:sp>
        <p:nvSpPr>
          <p:cNvPr id="54"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07862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638800" y="2204482"/>
            <a:ext cx="3657600" cy="3657600"/>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0" rIns="457200" bIns="365760" rtlCol="0" anchor="ctr"/>
          <a:lstStyle/>
          <a:p>
            <a:pPr algn="ctr">
              <a:lnSpc>
                <a:spcPts val="2200"/>
              </a:lnSpc>
            </a:pPr>
            <a:r>
              <a:rPr lang="en-US" sz="1600" dirty="0" smtClean="0">
                <a:solidFill>
                  <a:schemeClr val="tx1"/>
                </a:solidFill>
                <a:latin typeface="Open Sans" charset="0"/>
                <a:ea typeface="Open Sans" charset="0"/>
                <a:cs typeface="Open Sans" charset="0"/>
              </a:rPr>
              <a:t>“When money comes to the City, we know that it will skip right past us. When they start talking about helping small businesses, we know that doesn’t apply to us. We know it doesn’t apply to African American businesses. Which is wrong.”</a:t>
            </a:r>
            <a:endParaRPr lang="en-US" sz="1600" dirty="0">
              <a:solidFill>
                <a:schemeClr val="tx1"/>
              </a:solidFill>
              <a:latin typeface="Open Sans" charset="0"/>
              <a:ea typeface="Open Sans" charset="0"/>
              <a:cs typeface="Open Sans" charset="0"/>
            </a:endParaRPr>
          </a:p>
        </p:txBody>
      </p:sp>
      <p:sp>
        <p:nvSpPr>
          <p:cNvPr id="3" name="Slide Number Placeholder 2"/>
          <p:cNvSpPr>
            <a:spLocks noGrp="1"/>
          </p:cNvSpPr>
          <p:nvPr>
            <p:ph type="sldNum" sz="quarter" idx="7"/>
          </p:nvPr>
        </p:nvSpPr>
        <p:spPr/>
        <p:txBody>
          <a:bodyPr/>
          <a:lstStyle/>
          <a:p>
            <a:fld id="{03B4E35C-852A-C440-8B32-952944DE7771}" type="slidenum">
              <a:rPr lang="uk-UA" smtClean="0"/>
              <a:pPr/>
              <a:t>36</a:t>
            </a:fld>
            <a:endParaRPr lang="uk-UA" dirty="0"/>
          </a:p>
        </p:txBody>
      </p:sp>
      <p:sp>
        <p:nvSpPr>
          <p:cNvPr id="26" name="object 7"/>
          <p:cNvSpPr txBox="1">
            <a:spLocks/>
          </p:cNvSpPr>
          <p:nvPr/>
        </p:nvSpPr>
        <p:spPr>
          <a:xfrm>
            <a:off x="8218027" y="5346928"/>
            <a:ext cx="804438"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gn="r">
              <a:spcAft>
                <a:spcPts val="600"/>
              </a:spcAft>
            </a:pPr>
            <a:r>
              <a:rPr lang="en-US" sz="1600" i="0" dirty="0" smtClean="0">
                <a:solidFill>
                  <a:schemeClr val="tx1">
                    <a:lumMod val="75000"/>
                    <a:lumOff val="25000"/>
                  </a:schemeClr>
                </a:solidFill>
                <a:latin typeface="Open Sans" charset="0"/>
                <a:ea typeface="Open Sans" charset="0"/>
                <a:cs typeface="Open Sans" charset="0"/>
              </a:rPr>
              <a:t>P3 </a:t>
            </a:r>
            <a:r>
              <a:rPr lang="en-US" sz="1600" i="0" smtClean="0">
                <a:solidFill>
                  <a:schemeClr val="tx1">
                    <a:lumMod val="75000"/>
                    <a:lumOff val="25000"/>
                  </a:schemeClr>
                </a:solidFill>
                <a:latin typeface="Open Sans" charset="0"/>
                <a:ea typeface="Open Sans" charset="0"/>
                <a:cs typeface="Open Sans" charset="0"/>
              </a:rPr>
              <a:t>-  24</a:t>
            </a:r>
            <a:endParaRPr lang="en-US" sz="1600" i="0" dirty="0" smtClean="0">
              <a:solidFill>
                <a:schemeClr val="tx1">
                  <a:lumMod val="75000"/>
                  <a:lumOff val="25000"/>
                </a:schemeClr>
              </a:solidFill>
              <a:latin typeface="Open Sans" charset="0"/>
              <a:ea typeface="Open Sans" charset="0"/>
              <a:cs typeface="Open Sans" charset="0"/>
            </a:endParaRPr>
          </a:p>
        </p:txBody>
      </p:sp>
      <p:sp>
        <p:nvSpPr>
          <p:cNvPr id="27" name="object 7"/>
          <p:cNvSpPr txBox="1">
            <a:spLocks/>
          </p:cNvSpPr>
          <p:nvPr/>
        </p:nvSpPr>
        <p:spPr>
          <a:xfrm>
            <a:off x="5911286" y="5346928"/>
            <a:ext cx="561371"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spcAft>
                <a:spcPts val="600"/>
              </a:spcAft>
            </a:pPr>
            <a:r>
              <a:rPr lang="en-US" sz="1600" i="0" dirty="0" smtClean="0">
                <a:solidFill>
                  <a:schemeClr val="tx1">
                    <a:lumMod val="75000"/>
                    <a:lumOff val="25000"/>
                  </a:schemeClr>
                </a:solidFill>
                <a:latin typeface="Open Sans" charset="0"/>
                <a:ea typeface="Open Sans" charset="0"/>
                <a:cs typeface="Open Sans" charset="0"/>
              </a:rPr>
              <a:t>ZT</a:t>
            </a:r>
          </a:p>
        </p:txBody>
      </p:sp>
      <p:cxnSp>
        <p:nvCxnSpPr>
          <p:cNvPr id="28" name="Straight Connector 27"/>
          <p:cNvCxnSpPr/>
          <p:nvPr/>
        </p:nvCxnSpPr>
        <p:spPr>
          <a:xfrm flipH="1">
            <a:off x="5348098" y="5481613"/>
            <a:ext cx="457200" cy="1895"/>
          </a:xfrm>
          <a:prstGeom prst="line">
            <a:avLst/>
          </a:prstGeom>
          <a:ln w="15875">
            <a:solidFill>
              <a:srgbClr val="320055"/>
            </a:solidFill>
            <a:headEnd type="oval"/>
          </a:ln>
        </p:spPr>
        <p:style>
          <a:lnRef idx="1">
            <a:schemeClr val="accent1"/>
          </a:lnRef>
          <a:fillRef idx="0">
            <a:schemeClr val="accent1"/>
          </a:fillRef>
          <a:effectRef idx="0">
            <a:schemeClr val="accent1"/>
          </a:effectRef>
          <a:fontRef idx="minor">
            <a:schemeClr val="tx1"/>
          </a:fontRef>
        </p:style>
      </p:cxnSp>
      <p:sp>
        <p:nvSpPr>
          <p:cNvPr id="29" name="object 7"/>
          <p:cNvSpPr txBox="1">
            <a:spLocks/>
          </p:cNvSpPr>
          <p:nvPr/>
        </p:nvSpPr>
        <p:spPr>
          <a:xfrm>
            <a:off x="2844585" y="5346928"/>
            <a:ext cx="2272017" cy="73866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gn="r">
              <a:spcAft>
                <a:spcPts val="600"/>
              </a:spcAft>
            </a:pPr>
            <a:r>
              <a:rPr lang="en-US" sz="1600" i="0" dirty="0" smtClean="0">
                <a:solidFill>
                  <a:schemeClr val="tx1">
                    <a:lumMod val="75000"/>
                    <a:lumOff val="25000"/>
                  </a:schemeClr>
                </a:solidFill>
                <a:latin typeface="Open Sans" charset="0"/>
                <a:ea typeface="Open Sans" charset="0"/>
                <a:cs typeface="Open Sans" charset="0"/>
              </a:rPr>
              <a:t>Initials of the team member who captured </a:t>
            </a:r>
            <a:r>
              <a:rPr lang="en-US" sz="1600" i="0" smtClean="0">
                <a:solidFill>
                  <a:schemeClr val="tx1">
                    <a:lumMod val="75000"/>
                    <a:lumOff val="25000"/>
                  </a:schemeClr>
                </a:solidFill>
                <a:latin typeface="Open Sans" charset="0"/>
                <a:ea typeface="Open Sans" charset="0"/>
                <a:cs typeface="Open Sans" charset="0"/>
              </a:rPr>
              <a:t>the observation</a:t>
            </a:r>
            <a:endParaRPr lang="en-US" sz="1600" i="0" dirty="0" smtClean="0">
              <a:solidFill>
                <a:schemeClr val="tx1">
                  <a:lumMod val="75000"/>
                  <a:lumOff val="25000"/>
                </a:schemeClr>
              </a:solidFill>
              <a:latin typeface="Open Sans" charset="0"/>
              <a:ea typeface="Open Sans" charset="0"/>
              <a:cs typeface="Open Sans" charset="0"/>
            </a:endParaRPr>
          </a:p>
        </p:txBody>
      </p:sp>
      <p:sp>
        <p:nvSpPr>
          <p:cNvPr id="30" name="object 7"/>
          <p:cNvSpPr txBox="1">
            <a:spLocks/>
          </p:cNvSpPr>
          <p:nvPr/>
        </p:nvSpPr>
        <p:spPr>
          <a:xfrm>
            <a:off x="9818598" y="5346928"/>
            <a:ext cx="2039665" cy="73866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spcAft>
                <a:spcPts val="600"/>
              </a:spcAft>
            </a:pPr>
            <a:r>
              <a:rPr lang="en-US" sz="1600" i="0" dirty="0" smtClean="0">
                <a:solidFill>
                  <a:schemeClr val="tx1">
                    <a:lumMod val="75000"/>
                    <a:lumOff val="25000"/>
                  </a:schemeClr>
                </a:solidFill>
                <a:latin typeface="Open Sans" charset="0"/>
                <a:ea typeface="Open Sans" charset="0"/>
                <a:cs typeface="Open Sans" charset="0"/>
              </a:rPr>
              <a:t>Participant / session ID &amp; transcription line number</a:t>
            </a:r>
          </a:p>
        </p:txBody>
      </p:sp>
      <p:cxnSp>
        <p:nvCxnSpPr>
          <p:cNvPr id="31" name="Straight Connector 30"/>
          <p:cNvCxnSpPr/>
          <p:nvPr/>
        </p:nvCxnSpPr>
        <p:spPr>
          <a:xfrm>
            <a:off x="9103487" y="5481613"/>
            <a:ext cx="457200" cy="0"/>
          </a:xfrm>
          <a:prstGeom prst="line">
            <a:avLst/>
          </a:prstGeom>
          <a:ln w="15875">
            <a:solidFill>
              <a:srgbClr val="320055"/>
            </a:solidFill>
            <a:headEnd type="ova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5" name="Rectangle 14">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21" name="object 7"/>
          <p:cNvSpPr txBox="1">
            <a:spLocks/>
          </p:cNvSpPr>
          <p:nvPr/>
        </p:nvSpPr>
        <p:spPr>
          <a:xfrm>
            <a:off x="457201" y="728230"/>
            <a:ext cx="5181599"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Gather &amp; </a:t>
            </a:r>
            <a:br>
              <a:rPr lang="en-US" sz="4600" i="0" kern="0" dirty="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Lightly Interpret</a:t>
            </a:r>
          </a:p>
        </p:txBody>
      </p:sp>
      <p:sp>
        <p:nvSpPr>
          <p:cNvPr id="22"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3452678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407374" cy="340093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Themes</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Identify relationships between observations.</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Challenge assumptions &amp; interpretations.</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When </a:t>
            </a:r>
            <a:r>
              <a:rPr lang="en-US" sz="1800" i="0" dirty="0">
                <a:solidFill>
                  <a:schemeClr val="tx1">
                    <a:lumMod val="75000"/>
                    <a:lumOff val="25000"/>
                  </a:schemeClr>
                </a:solidFill>
                <a:latin typeface="Open Sans" charset="0"/>
                <a:ea typeface="Open Sans" charset="0"/>
                <a:cs typeface="Open Sans" charset="0"/>
              </a:rPr>
              <a:t>a strong grouping emerges, describe </a:t>
            </a:r>
            <a:r>
              <a:rPr lang="en-US" sz="1800" i="0" dirty="0" smtClean="0">
                <a:solidFill>
                  <a:schemeClr val="tx1">
                    <a:lumMod val="75000"/>
                    <a:lumOff val="25000"/>
                  </a:schemeClr>
                </a:solidFill>
                <a:latin typeface="Open Sans" charset="0"/>
                <a:ea typeface="Open Sans" charset="0"/>
                <a:cs typeface="Open Sans" charset="0"/>
              </a:rPr>
              <a:t>it in complete sentences. Treating these like single-word, functional categories can make later steps in the process more challenging.</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Refine until the descriptive themes “feel right.”</a:t>
            </a:r>
          </a:p>
        </p:txBody>
      </p:sp>
      <p:sp>
        <p:nvSpPr>
          <p:cNvPr id="27" name="Rectangle 26"/>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98428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0138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8428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592056"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110138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592056"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10138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0" name="Rectangle 49"/>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1" name="Rectangle 50"/>
          <p:cNvSpPr/>
          <p:nvPr/>
        </p:nvSpPr>
        <p:spPr>
          <a:xfrm>
            <a:off x="98428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C</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2" name="Rectangle 51"/>
          <p:cNvSpPr/>
          <p:nvPr/>
        </p:nvSpPr>
        <p:spPr>
          <a:xfrm>
            <a:off x="1110138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D</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37</a:t>
            </a:fld>
            <a:endParaRPr lang="uk-UA" dirty="0"/>
          </a:p>
        </p:txBody>
      </p:sp>
      <p:sp>
        <p:nvSpPr>
          <p:cNvPr id="26" name="Rectangle 25"/>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32" name="Rectangle 31">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31" name="Rectangle 30"/>
          <p:cNvSpPr/>
          <p:nvPr/>
        </p:nvSpPr>
        <p:spPr>
          <a:xfrm>
            <a:off x="457200" y="4548643"/>
            <a:ext cx="5181600" cy="1424584"/>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rIns="548640" rtlCol="0" anchor="ctr"/>
          <a:lstStyle/>
          <a:p>
            <a:pPr algn="ctr"/>
            <a:r>
              <a:rPr lang="en-US" sz="1600" dirty="0" smtClean="0">
                <a:solidFill>
                  <a:schemeClr val="tx1">
                    <a:lumMod val="95000"/>
                    <a:lumOff val="5000"/>
                  </a:schemeClr>
                </a:solidFill>
                <a:latin typeface="Open Sans" charset="0"/>
                <a:ea typeface="Open Sans" charset="0"/>
                <a:cs typeface="Open Sans" charset="0"/>
              </a:rPr>
              <a:t>Skepticism of institutions</a:t>
            </a:r>
            <a:r>
              <a:rPr lang="en-US" sz="1600" dirty="0">
                <a:solidFill>
                  <a:schemeClr val="tx1">
                    <a:lumMod val="95000"/>
                    <a:lumOff val="5000"/>
                  </a:schemeClr>
                </a:solidFill>
                <a:latin typeface="Open Sans" charset="0"/>
                <a:ea typeface="Open Sans" charset="0"/>
                <a:cs typeface="Open Sans" charset="0"/>
              </a:rPr>
              <a:t>, products, and </a:t>
            </a:r>
            <a:r>
              <a:rPr lang="en-US" sz="1600" dirty="0" smtClean="0">
                <a:solidFill>
                  <a:schemeClr val="tx1">
                    <a:lumMod val="95000"/>
                    <a:lumOff val="5000"/>
                  </a:schemeClr>
                </a:solidFill>
                <a:latin typeface="Open Sans" charset="0"/>
                <a:ea typeface="Open Sans" charset="0"/>
                <a:cs typeface="Open Sans" charset="0"/>
              </a:rPr>
              <a:t>programs for entrepreneurs. </a:t>
            </a:r>
            <a:endParaRPr lang="en-US" sz="1600" dirty="0">
              <a:solidFill>
                <a:schemeClr val="tx1">
                  <a:lumMod val="95000"/>
                  <a:lumOff val="5000"/>
                </a:schemeClr>
              </a:solidFill>
              <a:latin typeface="Open Sans" charset="0"/>
              <a:ea typeface="Open Sans" charset="0"/>
              <a:cs typeface="Open Sans" charset="0"/>
            </a:endParaRPr>
          </a:p>
        </p:txBody>
      </p:sp>
      <p:sp>
        <p:nvSpPr>
          <p:cNvPr id="47"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2627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EXAMPLE : AGING IN TEL AVIV</a:t>
            </a:r>
            <a:endParaRPr lang="en-US" sz="1600" i="0" kern="0" spc="300" dirty="0">
              <a:solidFill>
                <a:srgbClr val="38393A"/>
              </a:solidFill>
              <a:latin typeface="Open Sans" charset="0"/>
              <a:ea typeface="Open Sans" charset="0"/>
              <a:cs typeface="Open Sans" charset="0"/>
            </a:endParaRPr>
          </a:p>
        </p:txBody>
      </p:sp>
      <p:sp>
        <p:nvSpPr>
          <p:cNvPr id="9" name="object 7"/>
          <p:cNvSpPr txBox="1">
            <a:spLocks/>
          </p:cNvSpPr>
          <p:nvPr/>
        </p:nvSpPr>
        <p:spPr>
          <a:xfrm>
            <a:off x="457200" y="2148350"/>
            <a:ext cx="5181599" cy="25442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Tell us about it, </a:t>
            </a:r>
            <a:br>
              <a:rPr lang="en-US" sz="4600" i="0" kern="0" dirty="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Tel Aviv</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Aging in Tel Aviv</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Ethnographic Research</a:t>
            </a:r>
          </a:p>
          <a:p>
            <a:pPr>
              <a:lnSpc>
                <a:spcPts val="2000"/>
              </a:lnSpc>
              <a:spcAft>
                <a:spcPts val="200"/>
              </a:spcAft>
            </a:pPr>
            <a:r>
              <a:rPr lang="en-US" i="0" dirty="0" smtClean="0">
                <a:solidFill>
                  <a:schemeClr val="tx1">
                    <a:lumMod val="75000"/>
                    <a:lumOff val="25000"/>
                  </a:schemeClr>
                </a:solidFill>
                <a:latin typeface="Open Sans" charset="0"/>
                <a:ea typeface="Open Sans" charset="0"/>
                <a:cs typeface="Open Sans" charset="0"/>
              </a:rPr>
              <a:t>Synthesis </a:t>
            </a:r>
            <a:r>
              <a:rPr lang="mr-IN" i="0" dirty="0" smtClean="0">
                <a:solidFill>
                  <a:schemeClr val="tx1">
                    <a:lumMod val="75000"/>
                    <a:lumOff val="25000"/>
                  </a:schemeClr>
                </a:solidFill>
                <a:latin typeface="Open Sans" charset="0"/>
                <a:ea typeface="Open Sans" charset="0"/>
                <a:cs typeface="Open Sans" charset="0"/>
              </a:rPr>
              <a:t>–</a:t>
            </a:r>
            <a:r>
              <a:rPr lang="en-US" i="0" dirty="0" smtClean="0">
                <a:solidFill>
                  <a:schemeClr val="tx1">
                    <a:lumMod val="75000"/>
                    <a:lumOff val="25000"/>
                  </a:schemeClr>
                </a:solidFill>
                <a:latin typeface="Open Sans" charset="0"/>
                <a:ea typeface="Open Sans" charset="0"/>
                <a:cs typeface="Open Sans" charset="0"/>
              </a:rPr>
              <a:t> Finding Patterns</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45655" r="3933"/>
          <a:stretch/>
        </p:blipFill>
        <p:spPr>
          <a:xfrm>
            <a:off x="6098651" y="0"/>
            <a:ext cx="7117017" cy="6917637"/>
          </a:xfrm>
          <a:prstGeom prst="rect">
            <a:avLst/>
          </a:prstGeom>
        </p:spPr>
      </p:pic>
    </p:spTree>
    <p:extLst>
      <p:ext uri="{BB962C8B-B14F-4D97-AF65-F5344CB8AC3E}">
        <p14:creationId xmlns:p14="http://schemas.microsoft.com/office/powerpoint/2010/main" val="3592276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456" r="3933"/>
          <a:stretch/>
        </p:blipFill>
        <p:spPr>
          <a:xfrm>
            <a:off x="1" y="0"/>
            <a:ext cx="13215668" cy="6917637"/>
          </a:xfrm>
          <a:prstGeom prst="rect">
            <a:avLst/>
          </a:prstGeom>
        </p:spPr>
      </p:pic>
      <p:sp>
        <p:nvSpPr>
          <p:cNvPr id="4" name="TextBox 3"/>
          <p:cNvSpPr txBox="1"/>
          <p:nvPr/>
        </p:nvSpPr>
        <p:spPr>
          <a:xfrm>
            <a:off x="4226566" y="3104874"/>
            <a:ext cx="3860575" cy="707886"/>
          </a:xfrm>
          <a:prstGeom prst="rect">
            <a:avLst/>
          </a:prstGeom>
          <a:solidFill>
            <a:schemeClr val="bg1"/>
          </a:solidFill>
        </p:spPr>
        <p:txBody>
          <a:bodyPr wrap="square" rtlCol="0">
            <a:spAutoFit/>
          </a:bodyPr>
          <a:lstStyle/>
          <a:p>
            <a:pPr algn="ctr"/>
            <a:r>
              <a:rPr lang="en-US" sz="4000" b="1" dirty="0" smtClean="0">
                <a:solidFill>
                  <a:srgbClr val="9437FF"/>
                </a:solidFill>
                <a:latin typeface="Calibri" charset="0"/>
                <a:ea typeface="Calibri" charset="0"/>
                <a:cs typeface="Calibri" charset="0"/>
              </a:rPr>
              <a:t>Aging in Tel Aviv</a:t>
            </a:r>
            <a:endParaRPr lang="en-US" b="1" dirty="0">
              <a:solidFill>
                <a:srgbClr val="9437FF"/>
              </a:solidFill>
              <a:latin typeface="Calibri" charset="0"/>
              <a:ea typeface="Calibri" charset="0"/>
              <a:cs typeface="Calibri" charset="0"/>
            </a:endParaRPr>
          </a:p>
        </p:txBody>
      </p:sp>
    </p:spTree>
    <p:extLst>
      <p:ext uri="{BB962C8B-B14F-4D97-AF65-F5344CB8AC3E}">
        <p14:creationId xmlns:p14="http://schemas.microsoft.com/office/powerpoint/2010/main" val="2081657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4</a:t>
            </a:fld>
            <a:endParaRPr lang="uk-UA" dirty="0"/>
          </a:p>
        </p:txBody>
      </p:sp>
      <p:sp>
        <p:nvSpPr>
          <p:cNvPr id="28" name="object 7"/>
          <p:cNvSpPr txBox="1">
            <a:spLocks/>
          </p:cNvSpPr>
          <p:nvPr/>
        </p:nvSpPr>
        <p:spPr>
          <a:xfrm>
            <a:off x="457200" y="728230"/>
            <a:ext cx="875306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Synthesis &amp; Producing Insights</a:t>
            </a:r>
            <a:endParaRPr lang="en-US" sz="4600" i="0" kern="0" dirty="0">
              <a:solidFill>
                <a:schemeClr val="tx1">
                  <a:lumMod val="85000"/>
                  <a:lumOff val="15000"/>
                </a:schemeClr>
              </a:solidFill>
              <a:latin typeface="Georgia" charset="0"/>
              <a:ea typeface="Georgia" charset="0"/>
              <a:cs typeface="Georgia" charset="0"/>
            </a:endParaRPr>
          </a:p>
        </p:txBody>
      </p:sp>
      <p:sp>
        <p:nvSpPr>
          <p:cNvPr id="15" name="object 7"/>
          <p:cNvSpPr txBox="1">
            <a:spLocks/>
          </p:cNvSpPr>
          <p:nvPr/>
        </p:nvSpPr>
        <p:spPr>
          <a:xfrm>
            <a:off x="457201" y="1728504"/>
            <a:ext cx="5181599" cy="1538883"/>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nSpc>
                <a:spcPts val="2000"/>
              </a:lnSpc>
              <a:spcAft>
                <a:spcPts val="600"/>
              </a:spcAft>
            </a:pPr>
            <a:r>
              <a:rPr lang="en-US" sz="1200" i="0" dirty="0">
                <a:solidFill>
                  <a:schemeClr val="tx1"/>
                </a:solidFill>
                <a:latin typeface="Open Sans" charset="0"/>
                <a:ea typeface="Open Sans" charset="0"/>
                <a:cs typeface="Open Sans" charset="0"/>
              </a:rPr>
              <a:t>Your ability to skillfully synthesize data is critical to the success of your </a:t>
            </a:r>
            <a:r>
              <a:rPr lang="en-US" sz="1200" i="0" dirty="0" smtClean="0">
                <a:solidFill>
                  <a:schemeClr val="tx1"/>
                </a:solidFill>
                <a:latin typeface="Open Sans" charset="0"/>
                <a:ea typeface="Open Sans" charset="0"/>
                <a:cs typeface="Open Sans" charset="0"/>
              </a:rPr>
              <a:t>team’s work. </a:t>
            </a:r>
            <a:r>
              <a:rPr lang="en-US" sz="1200" i="0" dirty="0" err="1" smtClean="0">
                <a:solidFill>
                  <a:schemeClr val="tx1"/>
                </a:solidFill>
                <a:latin typeface="Open Sans" charset="0"/>
                <a:ea typeface="Open Sans" charset="0"/>
                <a:cs typeface="Open Sans" charset="0"/>
              </a:rPr>
              <a:t>i</a:t>
            </a:r>
            <a:r>
              <a:rPr lang="en-US" sz="1200" i="0" dirty="0" smtClean="0">
                <a:solidFill>
                  <a:schemeClr val="tx1"/>
                </a:solidFill>
                <a:latin typeface="Open Sans" charset="0"/>
                <a:ea typeface="Open Sans" charset="0"/>
                <a:cs typeface="Open Sans" charset="0"/>
              </a:rPr>
              <a:t>-teams </a:t>
            </a:r>
            <a:r>
              <a:rPr lang="en-US" sz="1200" i="0" dirty="0">
                <a:solidFill>
                  <a:schemeClr val="tx1"/>
                </a:solidFill>
                <a:latin typeface="Open Sans" charset="0"/>
                <a:ea typeface="Open Sans" charset="0"/>
                <a:cs typeface="Open Sans" charset="0"/>
              </a:rPr>
              <a:t>are the engine that power idea generation and inspire others to be visionary. Insights </a:t>
            </a:r>
            <a:r>
              <a:rPr lang="en-US" sz="1200" i="0" dirty="0" smtClean="0">
                <a:solidFill>
                  <a:schemeClr val="tx1"/>
                </a:solidFill>
                <a:latin typeface="Open Sans" charset="0"/>
                <a:ea typeface="Open Sans" charset="0"/>
                <a:cs typeface="Open Sans" charset="0"/>
              </a:rPr>
              <a:t>are </a:t>
            </a:r>
            <a:r>
              <a:rPr lang="en-US" sz="1200" i="0" dirty="0">
                <a:solidFill>
                  <a:schemeClr val="tx1"/>
                </a:solidFill>
                <a:latin typeface="Open Sans" charset="0"/>
                <a:ea typeface="Open Sans" charset="0"/>
                <a:cs typeface="Open Sans" charset="0"/>
              </a:rPr>
              <a:t>the capital used to create new opportunities of growth within your city. The more powerful your insights, the better your opportunities for truly pushing innovation through your / your city’s work. </a:t>
            </a:r>
          </a:p>
        </p:txBody>
      </p:sp>
      <p:sp>
        <p:nvSpPr>
          <p:cNvPr id="7" name="object 7"/>
          <p:cNvSpPr txBox="1">
            <a:spLocks/>
          </p:cNvSpPr>
          <p:nvPr/>
        </p:nvSpPr>
        <p:spPr>
          <a:xfrm>
            <a:off x="6553201" y="1728504"/>
            <a:ext cx="5181600" cy="923330"/>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lvl="0">
              <a:lnSpc>
                <a:spcPts val="2000"/>
              </a:lnSpc>
              <a:spcAft>
                <a:spcPts val="600"/>
              </a:spcAft>
            </a:pPr>
            <a:r>
              <a:rPr lang="en-US" sz="1600" b="1" i="0" dirty="0" smtClean="0">
                <a:solidFill>
                  <a:prstClr val="black">
                    <a:lumMod val="75000"/>
                    <a:lumOff val="25000"/>
                  </a:prstClr>
                </a:solidFill>
                <a:latin typeface="Open Sans Extrabold" charset="0"/>
                <a:ea typeface="Open Sans Extrabold" charset="0"/>
                <a:cs typeface="Open Sans Extrabold" charset="0"/>
              </a:rPr>
              <a:t>What you’ll find in this section : </a:t>
            </a:r>
          </a:p>
          <a:p>
            <a:pPr lvl="0">
              <a:lnSpc>
                <a:spcPts val="2000"/>
              </a:lnSpc>
              <a:spcAft>
                <a:spcPts val="600"/>
              </a:spcAft>
            </a:pPr>
            <a:endParaRPr lang="en-US" sz="1200" i="0" dirty="0">
              <a:solidFill>
                <a:prstClr val="black">
                  <a:lumMod val="75000"/>
                  <a:lumOff val="25000"/>
                </a:prstClr>
              </a:solidFill>
              <a:latin typeface="Open Sans" charset="0"/>
              <a:ea typeface="Open Sans" charset="0"/>
              <a:cs typeface="Open Sans" charset="0"/>
            </a:endParaRPr>
          </a:p>
          <a:p>
            <a:pPr lvl="0">
              <a:lnSpc>
                <a:spcPts val="2000"/>
              </a:lnSpc>
              <a:spcAft>
                <a:spcPts val="600"/>
              </a:spcAft>
            </a:pPr>
            <a:endParaRPr lang="en-US" sz="1200" i="0" dirty="0">
              <a:solidFill>
                <a:prstClr val="black">
                  <a:lumMod val="75000"/>
                  <a:lumOff val="25000"/>
                </a:prstClr>
              </a:solidFill>
              <a:latin typeface="Open Sans" charset="0"/>
              <a:ea typeface="Open Sans" charset="0"/>
              <a:cs typeface="Open Sans"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742477393"/>
              </p:ext>
            </p:extLst>
          </p:nvPr>
        </p:nvGraphicFramePr>
        <p:xfrm>
          <a:off x="6553202" y="2222253"/>
          <a:ext cx="4733498" cy="3640482"/>
        </p:xfrm>
        <a:graphic>
          <a:graphicData uri="http://schemas.openxmlformats.org/drawingml/2006/table">
            <a:tbl>
              <a:tblPr firstRow="1" bandRow="1">
                <a:tableStyleId>{5C22544A-7EE6-4342-B048-85BDC9FD1C3A}</a:tableStyleId>
              </a:tblPr>
              <a:tblGrid>
                <a:gridCol w="4233512">
                  <a:extLst>
                    <a:ext uri="{9D8B030D-6E8A-4147-A177-3AD203B41FA5}">
                      <a16:colId xmlns="" xmlns:a16="http://schemas.microsoft.com/office/drawing/2014/main" val="20000"/>
                    </a:ext>
                  </a:extLst>
                </a:gridCol>
                <a:gridCol w="499986">
                  <a:extLst>
                    <a:ext uri="{9D8B030D-6E8A-4147-A177-3AD203B41FA5}">
                      <a16:colId xmlns="" xmlns:a16="http://schemas.microsoft.com/office/drawing/2014/main" val="20001"/>
                    </a:ext>
                  </a:extLst>
                </a:gridCol>
              </a:tblGrid>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Synthesis</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Overview</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5</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Generating</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Insights</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12</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Getting Started</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20</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Case Study : Durham</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Data into Insights</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31</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A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Case Study</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 Tel Aviv</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T w="12700" cap="flat" cmpd="sng" algn="ctr">
                      <a:solidFill>
                        <a:srgbClr val="70CA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T w="12700" cap="flat" cmpd="sng" algn="ctr">
                      <a:solidFill>
                        <a:srgbClr val="70CA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Reflecting on Synthesis</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60</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404498">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Case Study : Austin</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4044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Articulating</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the “So what?”</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67</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1306582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a:stCxn id="20" idx="0"/>
            <a:endCxn id="3" idx="5"/>
          </p:cNvCxnSpPr>
          <p:nvPr/>
        </p:nvCxnSpPr>
        <p:spPr>
          <a:xfrm>
            <a:off x="1475404" y="1379815"/>
            <a:ext cx="1" cy="4514853"/>
          </a:xfrm>
          <a:prstGeom prst="line">
            <a:avLst/>
          </a:prstGeom>
          <a:ln>
            <a:solidFill>
              <a:srgbClr val="500678"/>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331242" y="1313775"/>
            <a:ext cx="288326" cy="288326"/>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86205" y="1266401"/>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5.17</a:t>
            </a:r>
            <a:endParaRPr lang="en-US" sz="1600" dirty="0" smtClean="0">
              <a:latin typeface="Open Sans" charset="0"/>
              <a:ea typeface="Open Sans" charset="0"/>
              <a:cs typeface="Open Sans" charset="0"/>
            </a:endParaRPr>
          </a:p>
        </p:txBody>
      </p:sp>
      <p:sp>
        <p:nvSpPr>
          <p:cNvPr id="3" name="Right Triangle 2"/>
          <p:cNvSpPr/>
          <p:nvPr/>
        </p:nvSpPr>
        <p:spPr>
          <a:xfrm rot="18900000">
            <a:off x="1394988" y="5814251"/>
            <a:ext cx="160834" cy="160834"/>
          </a:xfrm>
          <a:prstGeom prst="rtTriangl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11" name="Oval 10"/>
          <p:cNvSpPr/>
          <p:nvPr/>
        </p:nvSpPr>
        <p:spPr>
          <a:xfrm>
            <a:off x="1407036" y="2151213"/>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14" name="Oval 13"/>
          <p:cNvSpPr/>
          <p:nvPr/>
        </p:nvSpPr>
        <p:spPr>
          <a:xfrm>
            <a:off x="1404152" y="352886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15" name="Oval 14"/>
          <p:cNvSpPr/>
          <p:nvPr/>
        </p:nvSpPr>
        <p:spPr>
          <a:xfrm>
            <a:off x="1404152" y="4881117"/>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16" name="TextBox 15"/>
          <p:cNvSpPr txBox="1"/>
          <p:nvPr/>
        </p:nvSpPr>
        <p:spPr>
          <a:xfrm>
            <a:off x="317914" y="2045778"/>
            <a:ext cx="860205" cy="338554"/>
          </a:xfrm>
          <a:prstGeom prst="rect">
            <a:avLst/>
          </a:prstGeom>
          <a:noFill/>
        </p:spPr>
        <p:txBody>
          <a:bodyPr wrap="square" rtlCol="0">
            <a:spAutoFit/>
          </a:bodyPr>
          <a:lstStyle/>
          <a:p>
            <a:pPr algn="r"/>
            <a:r>
              <a:rPr lang="he-IL" sz="1600" smtClean="0">
                <a:latin typeface="Open Sans" charset="0"/>
                <a:ea typeface="Open Sans" charset="0"/>
                <a:cs typeface="Open Sans" charset="0"/>
              </a:rPr>
              <a:t>6-7.17</a:t>
            </a:r>
            <a:endParaRPr lang="en-US" sz="1600" dirty="0" smtClean="0">
              <a:latin typeface="Open Sans" charset="0"/>
              <a:ea typeface="Open Sans" charset="0"/>
              <a:cs typeface="Open Sans" charset="0"/>
            </a:endParaRPr>
          </a:p>
        </p:txBody>
      </p:sp>
      <p:sp>
        <p:nvSpPr>
          <p:cNvPr id="17" name="TextBox 16"/>
          <p:cNvSpPr txBox="1"/>
          <p:nvPr/>
        </p:nvSpPr>
        <p:spPr>
          <a:xfrm>
            <a:off x="474506" y="3404567"/>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7.17</a:t>
            </a:r>
            <a:endParaRPr lang="en-US" sz="1600" dirty="0" smtClean="0">
              <a:latin typeface="Open Sans" charset="0"/>
              <a:ea typeface="Open Sans" charset="0"/>
              <a:cs typeface="Open Sans" charset="0"/>
            </a:endParaRPr>
          </a:p>
        </p:txBody>
      </p:sp>
      <p:sp>
        <p:nvSpPr>
          <p:cNvPr id="19" name="TextBox 18"/>
          <p:cNvSpPr txBox="1"/>
          <p:nvPr/>
        </p:nvSpPr>
        <p:spPr>
          <a:xfrm>
            <a:off x="196891" y="4767703"/>
            <a:ext cx="981228"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8-11.17</a:t>
            </a:r>
            <a:endParaRPr lang="en-US" sz="1600" dirty="0" smtClean="0">
              <a:latin typeface="Open Sans" charset="0"/>
              <a:ea typeface="Open Sans" charset="0"/>
              <a:cs typeface="Open Sans" charset="0"/>
            </a:endParaRPr>
          </a:p>
        </p:txBody>
      </p:sp>
      <p:sp>
        <p:nvSpPr>
          <p:cNvPr id="20" name="Oval 19"/>
          <p:cNvSpPr/>
          <p:nvPr/>
        </p:nvSpPr>
        <p:spPr>
          <a:xfrm>
            <a:off x="1404151" y="137981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3286" y="1269703"/>
            <a:ext cx="6841514" cy="5131136"/>
          </a:xfrm>
          <a:prstGeom prst="rect">
            <a:avLst/>
          </a:prstGeom>
        </p:spPr>
      </p:pic>
      <p:sp>
        <p:nvSpPr>
          <p:cNvPr id="21"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AGING IN TEL AVIV</a:t>
            </a:r>
            <a:endParaRPr lang="en-US" sz="1600" i="0" kern="0" spc="300" dirty="0">
              <a:solidFill>
                <a:srgbClr val="38393A"/>
              </a:solidFill>
              <a:latin typeface="Open Sans" charset="0"/>
              <a:ea typeface="Open Sans" charset="0"/>
              <a:cs typeface="Open Sans" charset="0"/>
            </a:endParaRPr>
          </a:p>
        </p:txBody>
      </p:sp>
      <p:sp>
        <p:nvSpPr>
          <p:cNvPr id="25" name="TextBox 24"/>
          <p:cNvSpPr txBox="1"/>
          <p:nvPr/>
        </p:nvSpPr>
        <p:spPr>
          <a:xfrm>
            <a:off x="1775362" y="1302744"/>
            <a:ext cx="2149433" cy="584775"/>
          </a:xfrm>
          <a:prstGeom prst="rect">
            <a:avLst/>
          </a:prstGeom>
          <a:noFill/>
        </p:spPr>
        <p:txBody>
          <a:bodyPr wrap="square" rtlCol="0">
            <a:spAutoFit/>
          </a:bodyPr>
          <a:lstStyle/>
          <a:p>
            <a:r>
              <a:rPr lang="en-US" sz="1600" dirty="0" smtClean="0">
                <a:latin typeface="Open Sans" charset="0"/>
                <a:ea typeface="Open Sans" charset="0"/>
                <a:cs typeface="Open Sans" charset="0"/>
              </a:rPr>
              <a:t>Challenge:</a:t>
            </a:r>
          </a:p>
          <a:p>
            <a:r>
              <a:rPr lang="en-US" sz="1600" b="1" dirty="0" smtClean="0">
                <a:latin typeface="Open Sans" charset="0"/>
                <a:ea typeface="Open Sans" charset="0"/>
                <a:cs typeface="Open Sans" charset="0"/>
              </a:rPr>
              <a:t>Aging in Tel Aviv</a:t>
            </a:r>
            <a:endParaRPr lang="en-US" sz="1600" dirty="0">
              <a:latin typeface="Open Sans" charset="0"/>
              <a:ea typeface="Open Sans" charset="0"/>
              <a:cs typeface="Open Sans" charset="0"/>
            </a:endParaRPr>
          </a:p>
        </p:txBody>
      </p:sp>
      <p:sp>
        <p:nvSpPr>
          <p:cNvPr id="26" name="TextBox 25"/>
          <p:cNvSpPr txBox="1"/>
          <p:nvPr/>
        </p:nvSpPr>
        <p:spPr>
          <a:xfrm>
            <a:off x="1775359" y="2045778"/>
            <a:ext cx="2547259" cy="830997"/>
          </a:xfrm>
          <a:prstGeom prst="rect">
            <a:avLst/>
          </a:prstGeom>
          <a:noFill/>
        </p:spPr>
        <p:txBody>
          <a:bodyPr wrap="square" rtlCol="0">
            <a:spAutoFit/>
          </a:bodyPr>
          <a:lstStyle/>
          <a:p>
            <a:r>
              <a:rPr lang="en-US" sz="1600" dirty="0" smtClean="0">
                <a:latin typeface="Open Sans" charset="0"/>
                <a:ea typeface="Open Sans" charset="0"/>
                <a:cs typeface="Open Sans" charset="0"/>
              </a:rPr>
              <a:t>Desktop research</a:t>
            </a:r>
          </a:p>
          <a:p>
            <a:r>
              <a:rPr lang="en-US" sz="1600" dirty="0" smtClean="0">
                <a:latin typeface="Open Sans" charset="0"/>
                <a:ea typeface="Open Sans" charset="0"/>
                <a:cs typeface="Open Sans" charset="0"/>
              </a:rPr>
              <a:t>Literature review</a:t>
            </a:r>
          </a:p>
          <a:p>
            <a:r>
              <a:rPr lang="en-US" sz="1600" dirty="0">
                <a:latin typeface="Open Sans" charset="0"/>
                <a:ea typeface="Open Sans" charset="0"/>
                <a:cs typeface="Open Sans" charset="0"/>
              </a:rPr>
              <a:t>I</a:t>
            </a:r>
            <a:r>
              <a:rPr lang="en-US" sz="1600" dirty="0" smtClean="0">
                <a:latin typeface="Open Sans" charset="0"/>
                <a:ea typeface="Open Sans" charset="0"/>
                <a:cs typeface="Open Sans" charset="0"/>
              </a:rPr>
              <a:t>nternational </a:t>
            </a:r>
            <a:r>
              <a:rPr lang="en-US" sz="1600" dirty="0">
                <a:latin typeface="Open Sans" charset="0"/>
                <a:ea typeface="Open Sans" charset="0"/>
                <a:cs typeface="Open Sans" charset="0"/>
              </a:rPr>
              <a:t>c</a:t>
            </a:r>
            <a:r>
              <a:rPr lang="en-US" sz="1600" dirty="0" smtClean="0">
                <a:latin typeface="Open Sans" charset="0"/>
                <a:ea typeface="Open Sans" charset="0"/>
                <a:cs typeface="Open Sans" charset="0"/>
              </a:rPr>
              <a:t>ase studies</a:t>
            </a:r>
          </a:p>
        </p:txBody>
      </p:sp>
      <p:sp>
        <p:nvSpPr>
          <p:cNvPr id="27" name="TextBox 26"/>
          <p:cNvSpPr txBox="1"/>
          <p:nvPr/>
        </p:nvSpPr>
        <p:spPr>
          <a:xfrm>
            <a:off x="1775359" y="3436728"/>
            <a:ext cx="2381005" cy="830997"/>
          </a:xfrm>
          <a:prstGeom prst="rect">
            <a:avLst/>
          </a:prstGeom>
          <a:noFill/>
        </p:spPr>
        <p:txBody>
          <a:bodyPr wrap="square" rtlCol="0">
            <a:spAutoFit/>
          </a:bodyPr>
          <a:lstStyle/>
          <a:p>
            <a:r>
              <a:rPr lang="en-US" sz="1600" dirty="0" smtClean="0">
                <a:latin typeface="Open Sans" charset="0"/>
                <a:ea typeface="Open Sans" charset="0"/>
                <a:cs typeface="Open Sans" charset="0"/>
              </a:rPr>
              <a:t>Creating a research map for the ethnographic research</a:t>
            </a:r>
          </a:p>
        </p:txBody>
      </p:sp>
      <p:sp>
        <p:nvSpPr>
          <p:cNvPr id="28" name="TextBox 27"/>
          <p:cNvSpPr txBox="1"/>
          <p:nvPr/>
        </p:nvSpPr>
        <p:spPr>
          <a:xfrm>
            <a:off x="1775359" y="4811636"/>
            <a:ext cx="2730139" cy="1077218"/>
          </a:xfrm>
          <a:prstGeom prst="rect">
            <a:avLst/>
          </a:prstGeom>
          <a:noFill/>
        </p:spPr>
        <p:txBody>
          <a:bodyPr wrap="square" rtlCol="0">
            <a:spAutoFit/>
          </a:bodyPr>
          <a:lstStyle/>
          <a:p>
            <a:r>
              <a:rPr lang="en-US" sz="1600" dirty="0" smtClean="0">
                <a:latin typeface="Open Sans" charset="0"/>
                <a:ea typeface="Open Sans" charset="0"/>
                <a:cs typeface="Open Sans" charset="0"/>
              </a:rPr>
              <a:t>30 interviews</a:t>
            </a:r>
          </a:p>
          <a:p>
            <a:r>
              <a:rPr lang="en-US" sz="1600" dirty="0" smtClean="0">
                <a:latin typeface="Open Sans" charset="0"/>
                <a:ea typeface="Open Sans" charset="0"/>
                <a:cs typeface="Open Sans" charset="0"/>
              </a:rPr>
              <a:t>Group interviews</a:t>
            </a:r>
          </a:p>
          <a:p>
            <a:r>
              <a:rPr lang="en-US" sz="1600" dirty="0" smtClean="0">
                <a:latin typeface="Open Sans" charset="0"/>
                <a:ea typeface="Open Sans" charset="0"/>
                <a:cs typeface="Open Sans" charset="0"/>
              </a:rPr>
              <a:t>Shadowing</a:t>
            </a:r>
          </a:p>
          <a:p>
            <a:r>
              <a:rPr lang="en-US" sz="1600" dirty="0" smtClean="0">
                <a:latin typeface="Open Sans" charset="0"/>
                <a:ea typeface="Open Sans" charset="0"/>
                <a:cs typeface="Open Sans" charset="0"/>
              </a:rPr>
              <a:t>Ongoing synthesis process</a:t>
            </a:r>
          </a:p>
        </p:txBody>
      </p:sp>
    </p:spTree>
    <p:extLst>
      <p:ext uri="{BB962C8B-B14F-4D97-AF65-F5344CB8AC3E}">
        <p14:creationId xmlns:p14="http://schemas.microsoft.com/office/powerpoint/2010/main" val="14592089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lh6.googleusercontent.com/CaNKyyNQ_xDnWNkD-gXwhAE56P7qq3iix34S6kFvpqOMWZ9Xs-km5uLsqZVgQNDZnY_Q3cOzBkiyMiclr9yvC-ffAgeGijMKx8VkhOH7jLmy_k9X7KudUHrqpq7txqWQIaWpivrWrdzBmNFP1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571464">
            <a:off x="8516348" y="4494181"/>
            <a:ext cx="2357257" cy="916376"/>
          </a:xfrm>
          <a:prstGeom prst="rect">
            <a:avLst/>
          </a:prstGeom>
          <a:noFill/>
          <a:ln>
            <a:solidFill>
              <a:srgbClr val="00B050"/>
            </a:solidFill>
          </a:ln>
          <a:extLst>
            <a:ext uri="{909E8E84-426E-40DD-AFC4-6F175D3DCCD1}">
              <a14:hiddenFill xmlns:a14="http://schemas.microsoft.com/office/drawing/2010/main">
                <a:solidFill>
                  <a:srgbClr val="FFFFFF"/>
                </a:solidFill>
              </a14:hiddenFill>
            </a:ext>
          </a:extLst>
        </p:spPr>
      </p:pic>
      <p:pic>
        <p:nvPicPr>
          <p:cNvPr id="21" name="תמונה 2">
            <a:extLst>
              <a:ext uri="{FF2B5EF4-FFF2-40B4-BE49-F238E27FC236}">
                <a16:creationId xmlns="" xmlns:a16="http://schemas.microsoft.com/office/drawing/2014/main" id="{1EBE30D8-D35A-4B3A-8EBE-23250D637E3E}"/>
              </a:ext>
            </a:extLst>
          </p:cNvPr>
          <p:cNvPicPr>
            <a:picLocks noChangeAspect="1"/>
          </p:cNvPicPr>
          <p:nvPr/>
        </p:nvPicPr>
        <p:blipFill>
          <a:blip r:embed="rId4"/>
          <a:stretch>
            <a:fillRect/>
          </a:stretch>
        </p:blipFill>
        <p:spPr>
          <a:xfrm rot="209571">
            <a:off x="6386279" y="3862294"/>
            <a:ext cx="2168586" cy="2037646"/>
          </a:xfrm>
          <a:prstGeom prst="rect">
            <a:avLst/>
          </a:prstGeom>
        </p:spPr>
      </p:pic>
      <p:pic>
        <p:nvPicPr>
          <p:cNvPr id="1026" name="Picture 2" descr="https://lh6.googleusercontent.com/izsD8EaVVfyaueUKbNAaNiSoskw69vRT4LVaheXwMZnBdmv8PezW8pMSj5agqP_Yfhazx3IQu3Tv6uXeOCZUbJeb0MW1AossmCdHfoddmI5nD6deSKa4goEu5QCYaNPlZCHWZvsHZqHt16Nm_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6279">
            <a:off x="4860066" y="1152059"/>
            <a:ext cx="2819508" cy="1093279"/>
          </a:xfrm>
          <a:prstGeom prst="rect">
            <a:avLst/>
          </a:prstGeom>
          <a:noFill/>
          <a:ln>
            <a:solidFill>
              <a:srgbClr val="92D050"/>
            </a:solidFill>
          </a:ln>
          <a:extLst>
            <a:ext uri="{909E8E84-426E-40DD-AFC4-6F175D3DCCD1}">
              <a14:hiddenFill xmlns:a14="http://schemas.microsoft.com/office/drawing/2010/main">
                <a:solidFill>
                  <a:srgbClr val="FFFFFF"/>
                </a:solidFill>
              </a14:hiddenFill>
            </a:ext>
          </a:extLst>
        </p:spPr>
      </p:pic>
      <p:pic>
        <p:nvPicPr>
          <p:cNvPr id="23" name="תמונה 2"/>
          <p:cNvPicPr>
            <a:picLocks noChangeAspect="1"/>
          </p:cNvPicPr>
          <p:nvPr/>
        </p:nvPicPr>
        <p:blipFill>
          <a:blip r:embed="rId6"/>
          <a:stretch>
            <a:fillRect/>
          </a:stretch>
        </p:blipFill>
        <p:spPr>
          <a:xfrm rot="390310">
            <a:off x="8022567" y="1266401"/>
            <a:ext cx="2159816" cy="3194240"/>
          </a:xfrm>
          <a:prstGeom prst="rect">
            <a:avLst/>
          </a:prstGeom>
        </p:spPr>
      </p:pic>
      <p:sp>
        <p:nvSpPr>
          <p:cNvPr id="13" name="Oval 12"/>
          <p:cNvSpPr/>
          <p:nvPr/>
        </p:nvSpPr>
        <p:spPr>
          <a:xfrm>
            <a:off x="1331242" y="2101175"/>
            <a:ext cx="288326" cy="288326"/>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l="6827" r="3506"/>
          <a:stretch/>
        </p:blipFill>
        <p:spPr>
          <a:xfrm rot="20659846">
            <a:off x="4143774" y="2535743"/>
            <a:ext cx="4252092" cy="1762485"/>
          </a:xfrm>
          <a:prstGeom prst="rect">
            <a:avLst/>
          </a:prstGeom>
        </p:spPr>
      </p:pic>
      <p:sp>
        <p:nvSpPr>
          <p:cNvPr id="24" name="TextBox 23"/>
          <p:cNvSpPr txBox="1"/>
          <p:nvPr/>
        </p:nvSpPr>
        <p:spPr>
          <a:xfrm>
            <a:off x="486205" y="1266401"/>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5.17</a:t>
            </a:r>
            <a:endParaRPr lang="en-US" sz="1600" dirty="0" smtClean="0">
              <a:latin typeface="Open Sans" charset="0"/>
              <a:ea typeface="Open Sans" charset="0"/>
              <a:cs typeface="Open Sans" charset="0"/>
            </a:endParaRPr>
          </a:p>
        </p:txBody>
      </p:sp>
      <p:sp>
        <p:nvSpPr>
          <p:cNvPr id="25" name="TextBox 24"/>
          <p:cNvSpPr txBox="1"/>
          <p:nvPr/>
        </p:nvSpPr>
        <p:spPr>
          <a:xfrm>
            <a:off x="317914" y="2045778"/>
            <a:ext cx="860205" cy="338554"/>
          </a:xfrm>
          <a:prstGeom prst="rect">
            <a:avLst/>
          </a:prstGeom>
          <a:noFill/>
        </p:spPr>
        <p:txBody>
          <a:bodyPr wrap="square" rtlCol="0">
            <a:spAutoFit/>
          </a:bodyPr>
          <a:lstStyle/>
          <a:p>
            <a:pPr algn="r"/>
            <a:r>
              <a:rPr lang="he-IL" sz="1600" smtClean="0">
                <a:latin typeface="Open Sans" charset="0"/>
                <a:ea typeface="Open Sans" charset="0"/>
                <a:cs typeface="Open Sans" charset="0"/>
              </a:rPr>
              <a:t>6-7.17</a:t>
            </a:r>
            <a:endParaRPr lang="en-US" sz="1600" dirty="0" smtClean="0">
              <a:latin typeface="Open Sans" charset="0"/>
              <a:ea typeface="Open Sans" charset="0"/>
              <a:cs typeface="Open Sans" charset="0"/>
            </a:endParaRPr>
          </a:p>
        </p:txBody>
      </p:sp>
      <p:sp>
        <p:nvSpPr>
          <p:cNvPr id="26" name="TextBox 25"/>
          <p:cNvSpPr txBox="1"/>
          <p:nvPr/>
        </p:nvSpPr>
        <p:spPr>
          <a:xfrm>
            <a:off x="474506" y="3404567"/>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7.17</a:t>
            </a:r>
            <a:endParaRPr lang="en-US" sz="1600" dirty="0" smtClean="0">
              <a:latin typeface="Open Sans" charset="0"/>
              <a:ea typeface="Open Sans" charset="0"/>
              <a:cs typeface="Open Sans" charset="0"/>
            </a:endParaRPr>
          </a:p>
        </p:txBody>
      </p:sp>
      <p:sp>
        <p:nvSpPr>
          <p:cNvPr id="27" name="TextBox 26"/>
          <p:cNvSpPr txBox="1"/>
          <p:nvPr/>
        </p:nvSpPr>
        <p:spPr>
          <a:xfrm>
            <a:off x="196891" y="4767703"/>
            <a:ext cx="981228"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8-11.17</a:t>
            </a:r>
            <a:endParaRPr lang="en-US" sz="1600" dirty="0" smtClean="0">
              <a:latin typeface="Open Sans" charset="0"/>
              <a:ea typeface="Open Sans" charset="0"/>
              <a:cs typeface="Open Sans" charset="0"/>
            </a:endParaRPr>
          </a:p>
        </p:txBody>
      </p:sp>
      <p:sp>
        <p:nvSpPr>
          <p:cNvPr id="29"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AGING </a:t>
            </a:r>
            <a:r>
              <a:rPr lang="en-US" sz="1600" i="0" kern="0" spc="300" dirty="0" smtClean="0">
                <a:solidFill>
                  <a:srgbClr val="38393A"/>
                </a:solidFill>
                <a:latin typeface="Open Sans" charset="0"/>
                <a:ea typeface="Open Sans" charset="0"/>
                <a:cs typeface="Open Sans" charset="0"/>
              </a:rPr>
              <a:t>IN TEL AVIV</a:t>
            </a:r>
            <a:endParaRPr lang="en-US" sz="1600" i="0" kern="0" spc="300" dirty="0">
              <a:solidFill>
                <a:srgbClr val="38393A"/>
              </a:solidFill>
              <a:latin typeface="Open Sans" charset="0"/>
              <a:ea typeface="Open Sans" charset="0"/>
              <a:cs typeface="Open Sans" charset="0"/>
            </a:endParaRPr>
          </a:p>
        </p:txBody>
      </p:sp>
      <p:sp>
        <p:nvSpPr>
          <p:cNvPr id="46" name="Oval 45"/>
          <p:cNvSpPr/>
          <p:nvPr/>
        </p:nvSpPr>
        <p:spPr>
          <a:xfrm>
            <a:off x="1407036" y="2151213"/>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7" name="Oval 46"/>
          <p:cNvSpPr/>
          <p:nvPr/>
        </p:nvSpPr>
        <p:spPr>
          <a:xfrm>
            <a:off x="1404152" y="352886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8" name="Oval 47"/>
          <p:cNvSpPr/>
          <p:nvPr/>
        </p:nvSpPr>
        <p:spPr>
          <a:xfrm>
            <a:off x="1404152" y="4881117"/>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9" name="Oval 48"/>
          <p:cNvSpPr/>
          <p:nvPr/>
        </p:nvSpPr>
        <p:spPr>
          <a:xfrm>
            <a:off x="1404151" y="137981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cxnSp>
        <p:nvCxnSpPr>
          <p:cNvPr id="50" name="Straight Connector 49"/>
          <p:cNvCxnSpPr>
            <a:endCxn id="51" idx="5"/>
          </p:cNvCxnSpPr>
          <p:nvPr/>
        </p:nvCxnSpPr>
        <p:spPr>
          <a:xfrm>
            <a:off x="1475404" y="1379815"/>
            <a:ext cx="1" cy="4514853"/>
          </a:xfrm>
          <a:prstGeom prst="line">
            <a:avLst/>
          </a:prstGeom>
          <a:ln>
            <a:solidFill>
              <a:srgbClr val="500678"/>
            </a:solidFill>
          </a:ln>
        </p:spPr>
        <p:style>
          <a:lnRef idx="1">
            <a:schemeClr val="accent1"/>
          </a:lnRef>
          <a:fillRef idx="0">
            <a:schemeClr val="accent1"/>
          </a:fillRef>
          <a:effectRef idx="0">
            <a:schemeClr val="accent1"/>
          </a:effectRef>
          <a:fontRef idx="minor">
            <a:schemeClr val="tx1"/>
          </a:fontRef>
        </p:style>
      </p:cxnSp>
      <p:sp>
        <p:nvSpPr>
          <p:cNvPr id="51" name="Right Triangle 50"/>
          <p:cNvSpPr/>
          <p:nvPr/>
        </p:nvSpPr>
        <p:spPr>
          <a:xfrm rot="18900000">
            <a:off x="1394988" y="5814251"/>
            <a:ext cx="160834" cy="160834"/>
          </a:xfrm>
          <a:prstGeom prst="rtTriangl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52" name="TextBox 51"/>
          <p:cNvSpPr txBox="1"/>
          <p:nvPr/>
        </p:nvSpPr>
        <p:spPr>
          <a:xfrm>
            <a:off x="1775362" y="1302744"/>
            <a:ext cx="2149433" cy="584775"/>
          </a:xfrm>
          <a:prstGeom prst="rect">
            <a:avLst/>
          </a:prstGeom>
          <a:noFill/>
        </p:spPr>
        <p:txBody>
          <a:bodyPr wrap="square" rtlCol="0">
            <a:spAutoFit/>
          </a:bodyPr>
          <a:lstStyle/>
          <a:p>
            <a:r>
              <a:rPr lang="en-US" sz="1600" dirty="0" smtClean="0">
                <a:latin typeface="Open Sans" charset="0"/>
                <a:ea typeface="Open Sans" charset="0"/>
                <a:cs typeface="Open Sans" charset="0"/>
              </a:rPr>
              <a:t>Challenge:</a:t>
            </a:r>
          </a:p>
          <a:p>
            <a:r>
              <a:rPr lang="en-US" sz="1600" b="1" dirty="0" smtClean="0">
                <a:latin typeface="Open Sans" charset="0"/>
                <a:ea typeface="Open Sans" charset="0"/>
                <a:cs typeface="Open Sans" charset="0"/>
              </a:rPr>
              <a:t>Aging in Tel Aviv</a:t>
            </a:r>
            <a:endParaRPr lang="en-US" sz="1600" dirty="0">
              <a:latin typeface="Open Sans" charset="0"/>
              <a:ea typeface="Open Sans" charset="0"/>
              <a:cs typeface="Open Sans" charset="0"/>
            </a:endParaRPr>
          </a:p>
        </p:txBody>
      </p:sp>
      <p:sp>
        <p:nvSpPr>
          <p:cNvPr id="28" name="TextBox 27"/>
          <p:cNvSpPr txBox="1"/>
          <p:nvPr/>
        </p:nvSpPr>
        <p:spPr>
          <a:xfrm>
            <a:off x="1775359" y="2045778"/>
            <a:ext cx="2547259" cy="830997"/>
          </a:xfrm>
          <a:prstGeom prst="rect">
            <a:avLst/>
          </a:prstGeom>
          <a:noFill/>
        </p:spPr>
        <p:txBody>
          <a:bodyPr wrap="square" rtlCol="0">
            <a:spAutoFit/>
          </a:bodyPr>
          <a:lstStyle/>
          <a:p>
            <a:r>
              <a:rPr lang="en-US" sz="1600" dirty="0" smtClean="0">
                <a:latin typeface="Open Sans" charset="0"/>
                <a:ea typeface="Open Sans" charset="0"/>
                <a:cs typeface="Open Sans" charset="0"/>
              </a:rPr>
              <a:t>Desktop research</a:t>
            </a:r>
          </a:p>
          <a:p>
            <a:r>
              <a:rPr lang="en-US" sz="1600" dirty="0" smtClean="0">
                <a:latin typeface="Open Sans" charset="0"/>
                <a:ea typeface="Open Sans" charset="0"/>
                <a:cs typeface="Open Sans" charset="0"/>
              </a:rPr>
              <a:t>Literature review</a:t>
            </a:r>
          </a:p>
          <a:p>
            <a:r>
              <a:rPr lang="en-US" sz="1600" dirty="0">
                <a:latin typeface="Open Sans" charset="0"/>
                <a:ea typeface="Open Sans" charset="0"/>
                <a:cs typeface="Open Sans" charset="0"/>
              </a:rPr>
              <a:t>I</a:t>
            </a:r>
            <a:r>
              <a:rPr lang="en-US" sz="1600" dirty="0" smtClean="0">
                <a:latin typeface="Open Sans" charset="0"/>
                <a:ea typeface="Open Sans" charset="0"/>
                <a:cs typeface="Open Sans" charset="0"/>
              </a:rPr>
              <a:t>nternational </a:t>
            </a:r>
            <a:r>
              <a:rPr lang="en-US" sz="1600" dirty="0">
                <a:latin typeface="Open Sans" charset="0"/>
                <a:ea typeface="Open Sans" charset="0"/>
                <a:cs typeface="Open Sans" charset="0"/>
              </a:rPr>
              <a:t>c</a:t>
            </a:r>
            <a:r>
              <a:rPr lang="en-US" sz="1600" dirty="0" smtClean="0">
                <a:latin typeface="Open Sans" charset="0"/>
                <a:ea typeface="Open Sans" charset="0"/>
                <a:cs typeface="Open Sans" charset="0"/>
              </a:rPr>
              <a:t>ase studies</a:t>
            </a:r>
          </a:p>
        </p:txBody>
      </p:sp>
      <p:sp>
        <p:nvSpPr>
          <p:cNvPr id="30" name="TextBox 29"/>
          <p:cNvSpPr txBox="1"/>
          <p:nvPr/>
        </p:nvSpPr>
        <p:spPr>
          <a:xfrm>
            <a:off x="1775359" y="3436728"/>
            <a:ext cx="2381005" cy="830997"/>
          </a:xfrm>
          <a:prstGeom prst="rect">
            <a:avLst/>
          </a:prstGeom>
          <a:noFill/>
        </p:spPr>
        <p:txBody>
          <a:bodyPr wrap="square" rtlCol="0">
            <a:spAutoFit/>
          </a:bodyPr>
          <a:lstStyle/>
          <a:p>
            <a:r>
              <a:rPr lang="en-US" sz="1600" dirty="0" smtClean="0">
                <a:latin typeface="Open Sans" charset="0"/>
                <a:ea typeface="Open Sans" charset="0"/>
                <a:cs typeface="Open Sans" charset="0"/>
              </a:rPr>
              <a:t>Creating a research map for the ethnographic research</a:t>
            </a:r>
          </a:p>
        </p:txBody>
      </p:sp>
      <p:sp>
        <p:nvSpPr>
          <p:cNvPr id="31" name="TextBox 30"/>
          <p:cNvSpPr txBox="1"/>
          <p:nvPr/>
        </p:nvSpPr>
        <p:spPr>
          <a:xfrm>
            <a:off x="1775359" y="4811636"/>
            <a:ext cx="2730139" cy="1077218"/>
          </a:xfrm>
          <a:prstGeom prst="rect">
            <a:avLst/>
          </a:prstGeom>
          <a:noFill/>
        </p:spPr>
        <p:txBody>
          <a:bodyPr wrap="square" rtlCol="0">
            <a:spAutoFit/>
          </a:bodyPr>
          <a:lstStyle/>
          <a:p>
            <a:r>
              <a:rPr lang="en-US" sz="1600" dirty="0" smtClean="0">
                <a:latin typeface="Open Sans" charset="0"/>
                <a:ea typeface="Open Sans" charset="0"/>
                <a:cs typeface="Open Sans" charset="0"/>
              </a:rPr>
              <a:t>30 interviews</a:t>
            </a:r>
          </a:p>
          <a:p>
            <a:r>
              <a:rPr lang="en-US" sz="1600" dirty="0" smtClean="0">
                <a:latin typeface="Open Sans" charset="0"/>
                <a:ea typeface="Open Sans" charset="0"/>
                <a:cs typeface="Open Sans" charset="0"/>
              </a:rPr>
              <a:t>Group interviews</a:t>
            </a:r>
          </a:p>
          <a:p>
            <a:r>
              <a:rPr lang="en-US" sz="1600" dirty="0" smtClean="0">
                <a:latin typeface="Open Sans" charset="0"/>
                <a:ea typeface="Open Sans" charset="0"/>
                <a:cs typeface="Open Sans" charset="0"/>
              </a:rPr>
              <a:t>Shadowing</a:t>
            </a:r>
          </a:p>
          <a:p>
            <a:r>
              <a:rPr lang="en-US" sz="1600" dirty="0" smtClean="0">
                <a:latin typeface="Open Sans" charset="0"/>
                <a:ea typeface="Open Sans" charset="0"/>
                <a:cs typeface="Open Sans" charset="0"/>
              </a:rPr>
              <a:t>Ongoing synthesis process</a:t>
            </a:r>
          </a:p>
        </p:txBody>
      </p:sp>
    </p:spTree>
    <p:extLst>
      <p:ext uri="{BB962C8B-B14F-4D97-AF65-F5344CB8AC3E}">
        <p14:creationId xmlns:p14="http://schemas.microsoft.com/office/powerpoint/2010/main" val="830088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1331242" y="3485475"/>
            <a:ext cx="288326" cy="288326"/>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olded Corner 20"/>
          <p:cNvSpPr/>
          <p:nvPr/>
        </p:nvSpPr>
        <p:spPr>
          <a:xfrm rot="10800000">
            <a:off x="6450106" y="3404567"/>
            <a:ext cx="2897094" cy="2897094"/>
          </a:xfrm>
          <a:prstGeom prst="foldedCorner">
            <a:avLst/>
          </a:prstGeom>
          <a:noFill/>
          <a:ln>
            <a:solidFill>
              <a:srgbClr val="943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6838033" y="3832162"/>
            <a:ext cx="2407567" cy="3139321"/>
          </a:xfrm>
          <a:prstGeom prst="rect">
            <a:avLst/>
          </a:prstGeom>
          <a:noFill/>
        </p:spPr>
        <p:txBody>
          <a:bodyPr wrap="square" rtlCol="0">
            <a:spAutoFit/>
          </a:bodyPr>
          <a:lstStyle/>
          <a:p>
            <a:r>
              <a:rPr lang="en-US" b="1" dirty="0" smtClean="0"/>
              <a:t>What is it like to </a:t>
            </a:r>
          </a:p>
          <a:p>
            <a:r>
              <a:rPr lang="en-US" b="1" dirty="0" smtClean="0"/>
              <a:t>get old in Tel Aviv?</a:t>
            </a:r>
          </a:p>
          <a:p>
            <a:endParaRPr lang="en-US" dirty="0"/>
          </a:p>
          <a:p>
            <a:pPr marL="285750" indent="-285750">
              <a:buFontTx/>
              <a:buChar char="-"/>
            </a:pPr>
            <a:r>
              <a:rPr lang="en-US" dirty="0" smtClean="0"/>
              <a:t>A day in a life</a:t>
            </a:r>
          </a:p>
          <a:p>
            <a:pPr marL="285750" indent="-285750">
              <a:buFontTx/>
              <a:buChar char="-"/>
            </a:pPr>
            <a:r>
              <a:rPr lang="en-US" dirty="0" smtClean="0"/>
              <a:t>Social interactions</a:t>
            </a:r>
          </a:p>
          <a:p>
            <a:pPr marL="285750" indent="-285750">
              <a:buFontTx/>
              <a:buChar char="-"/>
            </a:pPr>
            <a:r>
              <a:rPr lang="en-US" dirty="0" smtClean="0"/>
              <a:t>Living territory</a:t>
            </a:r>
          </a:p>
          <a:p>
            <a:pPr marL="285750" indent="-285750">
              <a:buFontTx/>
              <a:buChar char="-"/>
            </a:pPr>
            <a:r>
              <a:rPr lang="en-US" dirty="0" smtClean="0"/>
              <a:t>Use of municipal services and other</a:t>
            </a:r>
          </a:p>
          <a:p>
            <a:pPr marL="285750" indent="-285750">
              <a:buFontTx/>
              <a:buChar char="-"/>
            </a:pPr>
            <a:endParaRPr lang="en-US" dirty="0" smtClean="0"/>
          </a:p>
          <a:p>
            <a:endParaRPr lang="en-US" dirty="0"/>
          </a:p>
          <a:p>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 t="14202" r="807" b="20207"/>
          <a:stretch/>
        </p:blipFill>
        <p:spPr>
          <a:xfrm>
            <a:off x="4774453" y="658656"/>
            <a:ext cx="6248400" cy="2324101"/>
          </a:xfrm>
          <a:prstGeom prst="rect">
            <a:avLst/>
          </a:prstGeom>
        </p:spPr>
      </p:pic>
      <p:sp>
        <p:nvSpPr>
          <p:cNvPr id="6" name="Down Arrow 5"/>
          <p:cNvSpPr/>
          <p:nvPr/>
        </p:nvSpPr>
        <p:spPr>
          <a:xfrm>
            <a:off x="7676403" y="3033557"/>
            <a:ext cx="444500" cy="528153"/>
          </a:xfrm>
          <a:prstGeom prst="downArrow">
            <a:avLst/>
          </a:prstGeom>
          <a:solidFill>
            <a:srgbClr val="943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96891" y="4767703"/>
            <a:ext cx="981228"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8-11.17</a:t>
            </a:r>
            <a:endParaRPr lang="en-US" sz="1600" dirty="0" smtClean="0">
              <a:latin typeface="Open Sans" charset="0"/>
              <a:ea typeface="Open Sans" charset="0"/>
              <a:cs typeface="Open Sans" charset="0"/>
            </a:endParaRPr>
          </a:p>
        </p:txBody>
      </p:sp>
      <p:sp>
        <p:nvSpPr>
          <p:cNvPr id="28"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AGING </a:t>
            </a:r>
            <a:r>
              <a:rPr lang="en-US" sz="1600" i="0" kern="0" spc="300" dirty="0" smtClean="0">
                <a:solidFill>
                  <a:srgbClr val="38393A"/>
                </a:solidFill>
                <a:latin typeface="Open Sans" charset="0"/>
                <a:ea typeface="Open Sans" charset="0"/>
                <a:cs typeface="Open Sans" charset="0"/>
              </a:rPr>
              <a:t>IN TEL AVIV</a:t>
            </a:r>
            <a:endParaRPr lang="en-US" sz="1600" i="0" kern="0" spc="300" dirty="0">
              <a:solidFill>
                <a:srgbClr val="38393A"/>
              </a:solidFill>
              <a:latin typeface="Open Sans" charset="0"/>
              <a:ea typeface="Open Sans" charset="0"/>
              <a:cs typeface="Open Sans" charset="0"/>
            </a:endParaRPr>
          </a:p>
        </p:txBody>
      </p:sp>
      <p:sp>
        <p:nvSpPr>
          <p:cNvPr id="30" name="TextBox 29"/>
          <p:cNvSpPr txBox="1"/>
          <p:nvPr/>
        </p:nvSpPr>
        <p:spPr>
          <a:xfrm>
            <a:off x="486205" y="1266401"/>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5.17</a:t>
            </a:r>
            <a:endParaRPr lang="en-US" sz="1600" dirty="0" smtClean="0">
              <a:latin typeface="Open Sans" charset="0"/>
              <a:ea typeface="Open Sans" charset="0"/>
              <a:cs typeface="Open Sans" charset="0"/>
            </a:endParaRPr>
          </a:p>
        </p:txBody>
      </p:sp>
      <p:sp>
        <p:nvSpPr>
          <p:cNvPr id="31" name="TextBox 30"/>
          <p:cNvSpPr txBox="1"/>
          <p:nvPr/>
        </p:nvSpPr>
        <p:spPr>
          <a:xfrm>
            <a:off x="317914" y="2045778"/>
            <a:ext cx="860205" cy="338554"/>
          </a:xfrm>
          <a:prstGeom prst="rect">
            <a:avLst/>
          </a:prstGeom>
          <a:noFill/>
        </p:spPr>
        <p:txBody>
          <a:bodyPr wrap="square" rtlCol="0">
            <a:spAutoFit/>
          </a:bodyPr>
          <a:lstStyle/>
          <a:p>
            <a:pPr algn="r"/>
            <a:r>
              <a:rPr lang="he-IL" sz="1600" smtClean="0">
                <a:latin typeface="Open Sans" charset="0"/>
                <a:ea typeface="Open Sans" charset="0"/>
                <a:cs typeface="Open Sans" charset="0"/>
              </a:rPr>
              <a:t>6-7.17</a:t>
            </a:r>
            <a:endParaRPr lang="en-US" sz="1600" dirty="0" smtClean="0">
              <a:latin typeface="Open Sans" charset="0"/>
              <a:ea typeface="Open Sans" charset="0"/>
              <a:cs typeface="Open Sans" charset="0"/>
            </a:endParaRPr>
          </a:p>
        </p:txBody>
      </p:sp>
      <p:sp>
        <p:nvSpPr>
          <p:cNvPr id="32" name="TextBox 31"/>
          <p:cNvSpPr txBox="1"/>
          <p:nvPr/>
        </p:nvSpPr>
        <p:spPr>
          <a:xfrm>
            <a:off x="474506" y="3404567"/>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7.17</a:t>
            </a:r>
            <a:endParaRPr lang="en-US" sz="1600" dirty="0" smtClean="0">
              <a:latin typeface="Open Sans" charset="0"/>
              <a:ea typeface="Open Sans" charset="0"/>
              <a:cs typeface="Open Sans" charset="0"/>
            </a:endParaRPr>
          </a:p>
        </p:txBody>
      </p:sp>
      <p:sp>
        <p:nvSpPr>
          <p:cNvPr id="35" name="Oval 34"/>
          <p:cNvSpPr/>
          <p:nvPr/>
        </p:nvSpPr>
        <p:spPr>
          <a:xfrm>
            <a:off x="1407036" y="2151213"/>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36" name="Oval 35"/>
          <p:cNvSpPr/>
          <p:nvPr/>
        </p:nvSpPr>
        <p:spPr>
          <a:xfrm>
            <a:off x="1404152" y="352886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37" name="Oval 36"/>
          <p:cNvSpPr/>
          <p:nvPr/>
        </p:nvSpPr>
        <p:spPr>
          <a:xfrm>
            <a:off x="1404152" y="4881117"/>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38" name="Oval 37"/>
          <p:cNvSpPr/>
          <p:nvPr/>
        </p:nvSpPr>
        <p:spPr>
          <a:xfrm>
            <a:off x="1404151" y="137981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cxnSp>
        <p:nvCxnSpPr>
          <p:cNvPr id="39" name="Straight Connector 38"/>
          <p:cNvCxnSpPr>
            <a:endCxn id="40" idx="5"/>
          </p:cNvCxnSpPr>
          <p:nvPr/>
        </p:nvCxnSpPr>
        <p:spPr>
          <a:xfrm>
            <a:off x="1475404" y="1379815"/>
            <a:ext cx="1" cy="4514853"/>
          </a:xfrm>
          <a:prstGeom prst="line">
            <a:avLst/>
          </a:prstGeom>
          <a:ln>
            <a:solidFill>
              <a:srgbClr val="500678"/>
            </a:solidFill>
          </a:ln>
        </p:spPr>
        <p:style>
          <a:lnRef idx="1">
            <a:schemeClr val="accent1"/>
          </a:lnRef>
          <a:fillRef idx="0">
            <a:schemeClr val="accent1"/>
          </a:fillRef>
          <a:effectRef idx="0">
            <a:schemeClr val="accent1"/>
          </a:effectRef>
          <a:fontRef idx="minor">
            <a:schemeClr val="tx1"/>
          </a:fontRef>
        </p:style>
      </p:cxnSp>
      <p:sp>
        <p:nvSpPr>
          <p:cNvPr id="40" name="Right Triangle 39"/>
          <p:cNvSpPr/>
          <p:nvPr/>
        </p:nvSpPr>
        <p:spPr>
          <a:xfrm rot="18900000">
            <a:off x="1394988" y="5814251"/>
            <a:ext cx="160834" cy="160834"/>
          </a:xfrm>
          <a:prstGeom prst="rtTriangl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1" name="TextBox 40"/>
          <p:cNvSpPr txBox="1"/>
          <p:nvPr/>
        </p:nvSpPr>
        <p:spPr>
          <a:xfrm>
            <a:off x="1775362" y="1302744"/>
            <a:ext cx="2149433" cy="584775"/>
          </a:xfrm>
          <a:prstGeom prst="rect">
            <a:avLst/>
          </a:prstGeom>
          <a:noFill/>
        </p:spPr>
        <p:txBody>
          <a:bodyPr wrap="square" rtlCol="0">
            <a:spAutoFit/>
          </a:bodyPr>
          <a:lstStyle/>
          <a:p>
            <a:r>
              <a:rPr lang="en-US" sz="1600" dirty="0" smtClean="0">
                <a:latin typeface="Open Sans" charset="0"/>
                <a:ea typeface="Open Sans" charset="0"/>
                <a:cs typeface="Open Sans" charset="0"/>
              </a:rPr>
              <a:t>Challenge:</a:t>
            </a:r>
          </a:p>
          <a:p>
            <a:r>
              <a:rPr lang="en-US" sz="1600" b="1" dirty="0" smtClean="0">
                <a:latin typeface="Open Sans" charset="0"/>
                <a:ea typeface="Open Sans" charset="0"/>
                <a:cs typeface="Open Sans" charset="0"/>
              </a:rPr>
              <a:t>Aging in Tel Aviv</a:t>
            </a:r>
            <a:endParaRPr lang="en-US" sz="1600" dirty="0">
              <a:latin typeface="Open Sans" charset="0"/>
              <a:ea typeface="Open Sans" charset="0"/>
              <a:cs typeface="Open Sans" charset="0"/>
            </a:endParaRPr>
          </a:p>
        </p:txBody>
      </p:sp>
      <p:sp>
        <p:nvSpPr>
          <p:cNvPr id="23" name="TextBox 22"/>
          <p:cNvSpPr txBox="1"/>
          <p:nvPr/>
        </p:nvSpPr>
        <p:spPr>
          <a:xfrm>
            <a:off x="1775359" y="2045778"/>
            <a:ext cx="2547259" cy="830997"/>
          </a:xfrm>
          <a:prstGeom prst="rect">
            <a:avLst/>
          </a:prstGeom>
          <a:noFill/>
        </p:spPr>
        <p:txBody>
          <a:bodyPr wrap="square" rtlCol="0">
            <a:spAutoFit/>
          </a:bodyPr>
          <a:lstStyle/>
          <a:p>
            <a:r>
              <a:rPr lang="en-US" sz="1600" dirty="0" smtClean="0">
                <a:latin typeface="Open Sans" charset="0"/>
                <a:ea typeface="Open Sans" charset="0"/>
                <a:cs typeface="Open Sans" charset="0"/>
              </a:rPr>
              <a:t>Desktop research</a:t>
            </a:r>
          </a:p>
          <a:p>
            <a:r>
              <a:rPr lang="en-US" sz="1600" dirty="0" smtClean="0">
                <a:latin typeface="Open Sans" charset="0"/>
                <a:ea typeface="Open Sans" charset="0"/>
                <a:cs typeface="Open Sans" charset="0"/>
              </a:rPr>
              <a:t>Literature review</a:t>
            </a:r>
          </a:p>
          <a:p>
            <a:r>
              <a:rPr lang="en-US" sz="1600" dirty="0">
                <a:latin typeface="Open Sans" charset="0"/>
                <a:ea typeface="Open Sans" charset="0"/>
                <a:cs typeface="Open Sans" charset="0"/>
              </a:rPr>
              <a:t>I</a:t>
            </a:r>
            <a:r>
              <a:rPr lang="en-US" sz="1600" dirty="0" smtClean="0">
                <a:latin typeface="Open Sans" charset="0"/>
                <a:ea typeface="Open Sans" charset="0"/>
                <a:cs typeface="Open Sans" charset="0"/>
              </a:rPr>
              <a:t>nternational </a:t>
            </a:r>
            <a:r>
              <a:rPr lang="en-US" sz="1600" dirty="0">
                <a:latin typeface="Open Sans" charset="0"/>
                <a:ea typeface="Open Sans" charset="0"/>
                <a:cs typeface="Open Sans" charset="0"/>
              </a:rPr>
              <a:t>c</a:t>
            </a:r>
            <a:r>
              <a:rPr lang="en-US" sz="1600" dirty="0" smtClean="0">
                <a:latin typeface="Open Sans" charset="0"/>
                <a:ea typeface="Open Sans" charset="0"/>
                <a:cs typeface="Open Sans" charset="0"/>
              </a:rPr>
              <a:t>ase studies</a:t>
            </a:r>
          </a:p>
        </p:txBody>
      </p:sp>
      <p:sp>
        <p:nvSpPr>
          <p:cNvPr id="24" name="TextBox 23"/>
          <p:cNvSpPr txBox="1"/>
          <p:nvPr/>
        </p:nvSpPr>
        <p:spPr>
          <a:xfrm>
            <a:off x="1775359" y="3436728"/>
            <a:ext cx="2381005" cy="830997"/>
          </a:xfrm>
          <a:prstGeom prst="rect">
            <a:avLst/>
          </a:prstGeom>
          <a:noFill/>
        </p:spPr>
        <p:txBody>
          <a:bodyPr wrap="square" rtlCol="0">
            <a:spAutoFit/>
          </a:bodyPr>
          <a:lstStyle/>
          <a:p>
            <a:r>
              <a:rPr lang="en-US" sz="1600" dirty="0" smtClean="0">
                <a:latin typeface="Open Sans" charset="0"/>
                <a:ea typeface="Open Sans" charset="0"/>
                <a:cs typeface="Open Sans" charset="0"/>
              </a:rPr>
              <a:t>Creating a research map for the ethnographic research</a:t>
            </a:r>
          </a:p>
        </p:txBody>
      </p:sp>
      <p:sp>
        <p:nvSpPr>
          <p:cNvPr id="25" name="TextBox 24"/>
          <p:cNvSpPr txBox="1"/>
          <p:nvPr/>
        </p:nvSpPr>
        <p:spPr>
          <a:xfrm>
            <a:off x="1775359" y="4811636"/>
            <a:ext cx="2730139" cy="1077218"/>
          </a:xfrm>
          <a:prstGeom prst="rect">
            <a:avLst/>
          </a:prstGeom>
          <a:noFill/>
        </p:spPr>
        <p:txBody>
          <a:bodyPr wrap="square" rtlCol="0">
            <a:spAutoFit/>
          </a:bodyPr>
          <a:lstStyle/>
          <a:p>
            <a:r>
              <a:rPr lang="en-US" sz="1600" dirty="0" smtClean="0">
                <a:latin typeface="Open Sans" charset="0"/>
                <a:ea typeface="Open Sans" charset="0"/>
                <a:cs typeface="Open Sans" charset="0"/>
              </a:rPr>
              <a:t>30 interviews</a:t>
            </a:r>
          </a:p>
          <a:p>
            <a:r>
              <a:rPr lang="en-US" sz="1600" dirty="0" smtClean="0">
                <a:latin typeface="Open Sans" charset="0"/>
                <a:ea typeface="Open Sans" charset="0"/>
                <a:cs typeface="Open Sans" charset="0"/>
              </a:rPr>
              <a:t>Group interviews</a:t>
            </a:r>
          </a:p>
          <a:p>
            <a:r>
              <a:rPr lang="en-US" sz="1600" dirty="0" smtClean="0">
                <a:latin typeface="Open Sans" charset="0"/>
                <a:ea typeface="Open Sans" charset="0"/>
                <a:cs typeface="Open Sans" charset="0"/>
              </a:rPr>
              <a:t>Shadowing</a:t>
            </a:r>
          </a:p>
          <a:p>
            <a:r>
              <a:rPr lang="en-US" sz="1600" dirty="0" smtClean="0">
                <a:latin typeface="Open Sans" charset="0"/>
                <a:ea typeface="Open Sans" charset="0"/>
                <a:cs typeface="Open Sans" charset="0"/>
              </a:rPr>
              <a:t>Ongoing synthesis process</a:t>
            </a:r>
          </a:p>
        </p:txBody>
      </p:sp>
    </p:spTree>
    <p:extLst>
      <p:ext uri="{BB962C8B-B14F-4D97-AF65-F5344CB8AC3E}">
        <p14:creationId xmlns:p14="http://schemas.microsoft.com/office/powerpoint/2010/main" val="12437671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75362" y="1302744"/>
            <a:ext cx="2149433" cy="584775"/>
          </a:xfrm>
          <a:prstGeom prst="rect">
            <a:avLst/>
          </a:prstGeom>
          <a:noFill/>
        </p:spPr>
        <p:txBody>
          <a:bodyPr wrap="square" rtlCol="0">
            <a:spAutoFit/>
          </a:bodyPr>
          <a:lstStyle/>
          <a:p>
            <a:r>
              <a:rPr lang="en-US" sz="1600" dirty="0" smtClean="0">
                <a:latin typeface="Open Sans" charset="0"/>
                <a:ea typeface="Open Sans" charset="0"/>
                <a:cs typeface="Open Sans" charset="0"/>
              </a:rPr>
              <a:t>Challenge:</a:t>
            </a:r>
          </a:p>
          <a:p>
            <a:r>
              <a:rPr lang="en-US" sz="1600" b="1" dirty="0" smtClean="0">
                <a:latin typeface="Open Sans" charset="0"/>
                <a:ea typeface="Open Sans" charset="0"/>
                <a:cs typeface="Open Sans" charset="0"/>
              </a:rPr>
              <a:t>Aging in Tel Aviv</a:t>
            </a:r>
            <a:endParaRPr lang="en-US" sz="1600" dirty="0">
              <a:latin typeface="Open Sans" charset="0"/>
              <a:ea typeface="Open Sans" charset="0"/>
              <a:cs typeface="Open Sans" charset="0"/>
            </a:endParaRPr>
          </a:p>
        </p:txBody>
      </p:sp>
      <p:sp>
        <p:nvSpPr>
          <p:cNvPr id="13" name="Oval 12"/>
          <p:cNvSpPr/>
          <p:nvPr/>
        </p:nvSpPr>
        <p:spPr>
          <a:xfrm>
            <a:off x="1331242" y="4818975"/>
            <a:ext cx="288326" cy="288326"/>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4592" y="1269703"/>
            <a:ext cx="6870208" cy="5152656"/>
          </a:xfrm>
          <a:prstGeom prst="rect">
            <a:avLst/>
          </a:prstGeom>
        </p:spPr>
      </p:pic>
      <p:sp>
        <p:nvSpPr>
          <p:cNvPr id="25"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AGING </a:t>
            </a:r>
            <a:r>
              <a:rPr lang="en-US" sz="1600" i="0" kern="0" spc="300" dirty="0" smtClean="0">
                <a:solidFill>
                  <a:srgbClr val="38393A"/>
                </a:solidFill>
                <a:latin typeface="Open Sans" charset="0"/>
                <a:ea typeface="Open Sans" charset="0"/>
                <a:cs typeface="Open Sans" charset="0"/>
              </a:rPr>
              <a:t>IN TEL AVIV</a:t>
            </a:r>
            <a:endParaRPr lang="en-US" sz="1600" i="0" kern="0" spc="300" dirty="0">
              <a:solidFill>
                <a:srgbClr val="38393A"/>
              </a:solidFill>
              <a:latin typeface="Open Sans" charset="0"/>
              <a:ea typeface="Open Sans" charset="0"/>
              <a:cs typeface="Open Sans" charset="0"/>
            </a:endParaRPr>
          </a:p>
        </p:txBody>
      </p:sp>
      <p:sp>
        <p:nvSpPr>
          <p:cNvPr id="38" name="TextBox 37"/>
          <p:cNvSpPr txBox="1"/>
          <p:nvPr/>
        </p:nvSpPr>
        <p:spPr>
          <a:xfrm>
            <a:off x="196891" y="4767703"/>
            <a:ext cx="981228"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8-11.17</a:t>
            </a:r>
            <a:endParaRPr lang="en-US" sz="1600" dirty="0" smtClean="0">
              <a:latin typeface="Open Sans" charset="0"/>
              <a:ea typeface="Open Sans" charset="0"/>
              <a:cs typeface="Open Sans" charset="0"/>
            </a:endParaRPr>
          </a:p>
        </p:txBody>
      </p:sp>
      <p:sp>
        <p:nvSpPr>
          <p:cNvPr id="39" name="TextBox 38"/>
          <p:cNvSpPr txBox="1"/>
          <p:nvPr/>
        </p:nvSpPr>
        <p:spPr>
          <a:xfrm>
            <a:off x="486205" y="1266401"/>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5.17</a:t>
            </a:r>
            <a:endParaRPr lang="en-US" sz="1600" dirty="0" smtClean="0">
              <a:latin typeface="Open Sans" charset="0"/>
              <a:ea typeface="Open Sans" charset="0"/>
              <a:cs typeface="Open Sans" charset="0"/>
            </a:endParaRPr>
          </a:p>
        </p:txBody>
      </p:sp>
      <p:sp>
        <p:nvSpPr>
          <p:cNvPr id="40" name="TextBox 39"/>
          <p:cNvSpPr txBox="1"/>
          <p:nvPr/>
        </p:nvSpPr>
        <p:spPr>
          <a:xfrm>
            <a:off x="317914" y="2045778"/>
            <a:ext cx="860205" cy="338554"/>
          </a:xfrm>
          <a:prstGeom prst="rect">
            <a:avLst/>
          </a:prstGeom>
          <a:noFill/>
        </p:spPr>
        <p:txBody>
          <a:bodyPr wrap="square" rtlCol="0">
            <a:spAutoFit/>
          </a:bodyPr>
          <a:lstStyle/>
          <a:p>
            <a:pPr algn="r"/>
            <a:r>
              <a:rPr lang="he-IL" sz="1600" smtClean="0">
                <a:latin typeface="Open Sans" charset="0"/>
                <a:ea typeface="Open Sans" charset="0"/>
                <a:cs typeface="Open Sans" charset="0"/>
              </a:rPr>
              <a:t>6-7.17</a:t>
            </a:r>
            <a:endParaRPr lang="en-US" sz="1600" dirty="0" smtClean="0">
              <a:latin typeface="Open Sans" charset="0"/>
              <a:ea typeface="Open Sans" charset="0"/>
              <a:cs typeface="Open Sans" charset="0"/>
            </a:endParaRPr>
          </a:p>
        </p:txBody>
      </p:sp>
      <p:sp>
        <p:nvSpPr>
          <p:cNvPr id="41" name="TextBox 40"/>
          <p:cNvSpPr txBox="1"/>
          <p:nvPr/>
        </p:nvSpPr>
        <p:spPr>
          <a:xfrm>
            <a:off x="474506" y="3404567"/>
            <a:ext cx="703613" cy="338554"/>
          </a:xfrm>
          <a:prstGeom prst="rect">
            <a:avLst/>
          </a:prstGeom>
          <a:noFill/>
        </p:spPr>
        <p:txBody>
          <a:bodyPr wrap="square" rtlCol="0">
            <a:spAutoFit/>
          </a:bodyPr>
          <a:lstStyle/>
          <a:p>
            <a:pPr algn="r"/>
            <a:r>
              <a:rPr lang="he-IL" sz="1600" dirty="0" smtClean="0">
                <a:latin typeface="Open Sans" charset="0"/>
                <a:ea typeface="Open Sans" charset="0"/>
                <a:cs typeface="Open Sans" charset="0"/>
              </a:rPr>
              <a:t>7.17</a:t>
            </a:r>
            <a:endParaRPr lang="en-US" sz="1600" dirty="0" smtClean="0">
              <a:latin typeface="Open Sans" charset="0"/>
              <a:ea typeface="Open Sans" charset="0"/>
              <a:cs typeface="Open Sans" charset="0"/>
            </a:endParaRPr>
          </a:p>
        </p:txBody>
      </p:sp>
      <p:sp>
        <p:nvSpPr>
          <p:cNvPr id="44" name="Oval 43"/>
          <p:cNvSpPr/>
          <p:nvPr/>
        </p:nvSpPr>
        <p:spPr>
          <a:xfrm>
            <a:off x="1407036" y="2151213"/>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5" name="Oval 44"/>
          <p:cNvSpPr/>
          <p:nvPr/>
        </p:nvSpPr>
        <p:spPr>
          <a:xfrm>
            <a:off x="1404152" y="352886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6" name="Oval 45"/>
          <p:cNvSpPr/>
          <p:nvPr/>
        </p:nvSpPr>
        <p:spPr>
          <a:xfrm>
            <a:off x="1404152" y="4881117"/>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47" name="Oval 46"/>
          <p:cNvSpPr/>
          <p:nvPr/>
        </p:nvSpPr>
        <p:spPr>
          <a:xfrm>
            <a:off x="1404151" y="1379815"/>
            <a:ext cx="142505" cy="142505"/>
          </a:xfrm>
          <a:prstGeom prst="ellips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cxnSp>
        <p:nvCxnSpPr>
          <p:cNvPr id="48" name="Straight Connector 47"/>
          <p:cNvCxnSpPr>
            <a:endCxn id="49" idx="5"/>
          </p:cNvCxnSpPr>
          <p:nvPr/>
        </p:nvCxnSpPr>
        <p:spPr>
          <a:xfrm>
            <a:off x="1475404" y="1379815"/>
            <a:ext cx="1" cy="4514853"/>
          </a:xfrm>
          <a:prstGeom prst="line">
            <a:avLst/>
          </a:prstGeom>
          <a:ln>
            <a:solidFill>
              <a:srgbClr val="500678"/>
            </a:solidFill>
          </a:ln>
        </p:spPr>
        <p:style>
          <a:lnRef idx="1">
            <a:schemeClr val="accent1"/>
          </a:lnRef>
          <a:fillRef idx="0">
            <a:schemeClr val="accent1"/>
          </a:fillRef>
          <a:effectRef idx="0">
            <a:schemeClr val="accent1"/>
          </a:effectRef>
          <a:fontRef idx="minor">
            <a:schemeClr val="tx1"/>
          </a:fontRef>
        </p:style>
      </p:cxnSp>
      <p:sp>
        <p:nvSpPr>
          <p:cNvPr id="49" name="Right Triangle 48"/>
          <p:cNvSpPr/>
          <p:nvPr/>
        </p:nvSpPr>
        <p:spPr>
          <a:xfrm rot="18900000">
            <a:off x="1394988" y="5814251"/>
            <a:ext cx="160834" cy="160834"/>
          </a:xfrm>
          <a:prstGeom prst="rtTriangle">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0678"/>
              </a:solidFill>
            </a:endParaRPr>
          </a:p>
        </p:txBody>
      </p:sp>
      <p:sp>
        <p:nvSpPr>
          <p:cNvPr id="19" name="TextBox 18"/>
          <p:cNvSpPr txBox="1"/>
          <p:nvPr/>
        </p:nvSpPr>
        <p:spPr>
          <a:xfrm>
            <a:off x="1775359" y="2045778"/>
            <a:ext cx="2547259" cy="830997"/>
          </a:xfrm>
          <a:prstGeom prst="rect">
            <a:avLst/>
          </a:prstGeom>
          <a:noFill/>
        </p:spPr>
        <p:txBody>
          <a:bodyPr wrap="square" rtlCol="0">
            <a:spAutoFit/>
          </a:bodyPr>
          <a:lstStyle/>
          <a:p>
            <a:r>
              <a:rPr lang="en-US" sz="1600" dirty="0" smtClean="0">
                <a:latin typeface="Open Sans" charset="0"/>
                <a:ea typeface="Open Sans" charset="0"/>
                <a:cs typeface="Open Sans" charset="0"/>
              </a:rPr>
              <a:t>Desktop research</a:t>
            </a:r>
          </a:p>
          <a:p>
            <a:r>
              <a:rPr lang="en-US" sz="1600" dirty="0" smtClean="0">
                <a:latin typeface="Open Sans" charset="0"/>
                <a:ea typeface="Open Sans" charset="0"/>
                <a:cs typeface="Open Sans" charset="0"/>
              </a:rPr>
              <a:t>Literature review</a:t>
            </a:r>
          </a:p>
          <a:p>
            <a:r>
              <a:rPr lang="en-US" sz="1600" dirty="0">
                <a:latin typeface="Open Sans" charset="0"/>
                <a:ea typeface="Open Sans" charset="0"/>
                <a:cs typeface="Open Sans" charset="0"/>
              </a:rPr>
              <a:t>I</a:t>
            </a:r>
            <a:r>
              <a:rPr lang="en-US" sz="1600" dirty="0" smtClean="0">
                <a:latin typeface="Open Sans" charset="0"/>
                <a:ea typeface="Open Sans" charset="0"/>
                <a:cs typeface="Open Sans" charset="0"/>
              </a:rPr>
              <a:t>nternational </a:t>
            </a:r>
            <a:r>
              <a:rPr lang="en-US" sz="1600" dirty="0">
                <a:latin typeface="Open Sans" charset="0"/>
                <a:ea typeface="Open Sans" charset="0"/>
                <a:cs typeface="Open Sans" charset="0"/>
              </a:rPr>
              <a:t>c</a:t>
            </a:r>
            <a:r>
              <a:rPr lang="en-US" sz="1600" dirty="0" smtClean="0">
                <a:latin typeface="Open Sans" charset="0"/>
                <a:ea typeface="Open Sans" charset="0"/>
                <a:cs typeface="Open Sans" charset="0"/>
              </a:rPr>
              <a:t>ase studies</a:t>
            </a:r>
          </a:p>
        </p:txBody>
      </p:sp>
      <p:sp>
        <p:nvSpPr>
          <p:cNvPr id="20" name="TextBox 19"/>
          <p:cNvSpPr txBox="1"/>
          <p:nvPr/>
        </p:nvSpPr>
        <p:spPr>
          <a:xfrm>
            <a:off x="1775359" y="3436728"/>
            <a:ext cx="2381005" cy="830997"/>
          </a:xfrm>
          <a:prstGeom prst="rect">
            <a:avLst/>
          </a:prstGeom>
          <a:noFill/>
        </p:spPr>
        <p:txBody>
          <a:bodyPr wrap="square" rtlCol="0">
            <a:spAutoFit/>
          </a:bodyPr>
          <a:lstStyle/>
          <a:p>
            <a:r>
              <a:rPr lang="en-US" sz="1600" dirty="0" smtClean="0">
                <a:latin typeface="Open Sans" charset="0"/>
                <a:ea typeface="Open Sans" charset="0"/>
                <a:cs typeface="Open Sans" charset="0"/>
              </a:rPr>
              <a:t>Creating a research map for the ethnographic research</a:t>
            </a:r>
          </a:p>
        </p:txBody>
      </p:sp>
      <p:sp>
        <p:nvSpPr>
          <p:cNvPr id="21" name="TextBox 20"/>
          <p:cNvSpPr txBox="1"/>
          <p:nvPr/>
        </p:nvSpPr>
        <p:spPr>
          <a:xfrm>
            <a:off x="1775359" y="4811636"/>
            <a:ext cx="2730139" cy="1077218"/>
          </a:xfrm>
          <a:prstGeom prst="rect">
            <a:avLst/>
          </a:prstGeom>
          <a:noFill/>
        </p:spPr>
        <p:txBody>
          <a:bodyPr wrap="square" rtlCol="0">
            <a:spAutoFit/>
          </a:bodyPr>
          <a:lstStyle/>
          <a:p>
            <a:r>
              <a:rPr lang="en-US" sz="1600" dirty="0" smtClean="0">
                <a:latin typeface="Open Sans" charset="0"/>
                <a:ea typeface="Open Sans" charset="0"/>
                <a:cs typeface="Open Sans" charset="0"/>
              </a:rPr>
              <a:t>30 interviews</a:t>
            </a:r>
          </a:p>
          <a:p>
            <a:r>
              <a:rPr lang="en-US" sz="1600" dirty="0" smtClean="0">
                <a:latin typeface="Open Sans" charset="0"/>
                <a:ea typeface="Open Sans" charset="0"/>
                <a:cs typeface="Open Sans" charset="0"/>
              </a:rPr>
              <a:t>Group interviews</a:t>
            </a:r>
          </a:p>
          <a:p>
            <a:r>
              <a:rPr lang="en-US" sz="1600" dirty="0" smtClean="0">
                <a:latin typeface="Open Sans" charset="0"/>
                <a:ea typeface="Open Sans" charset="0"/>
                <a:cs typeface="Open Sans" charset="0"/>
              </a:rPr>
              <a:t>Shadowing</a:t>
            </a:r>
          </a:p>
          <a:p>
            <a:r>
              <a:rPr lang="en-US" sz="1600" dirty="0" smtClean="0">
                <a:latin typeface="Open Sans" charset="0"/>
                <a:ea typeface="Open Sans" charset="0"/>
                <a:cs typeface="Open Sans" charset="0"/>
              </a:rPr>
              <a:t>Ongoing synthesis process</a:t>
            </a:r>
          </a:p>
        </p:txBody>
      </p:sp>
    </p:spTree>
    <p:extLst>
      <p:ext uri="{BB962C8B-B14F-4D97-AF65-F5344CB8AC3E}">
        <p14:creationId xmlns:p14="http://schemas.microsoft.com/office/powerpoint/2010/main" val="5235776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9371" b="13000"/>
          <a:stretch/>
        </p:blipFill>
        <p:spPr>
          <a:xfrm rot="16200000">
            <a:off x="695523" y="-695523"/>
            <a:ext cx="6876322" cy="8267367"/>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6665" r="12538" b="371"/>
          <a:stretch/>
        </p:blipFill>
        <p:spPr>
          <a:xfrm>
            <a:off x="8559800" y="0"/>
            <a:ext cx="3632200" cy="6863393"/>
          </a:xfrm>
          <a:prstGeom prst="rect">
            <a:avLst/>
          </a:prstGeom>
        </p:spPr>
      </p:pic>
      <p:sp>
        <p:nvSpPr>
          <p:cNvPr id="5" name="TextBox 4"/>
          <p:cNvSpPr txBox="1"/>
          <p:nvPr/>
        </p:nvSpPr>
        <p:spPr>
          <a:xfrm>
            <a:off x="611581" y="675100"/>
            <a:ext cx="3329484" cy="800219"/>
          </a:xfrm>
          <a:prstGeom prst="rect">
            <a:avLst/>
          </a:prstGeom>
          <a:solidFill>
            <a:schemeClr val="bg1"/>
          </a:solidFill>
        </p:spPr>
        <p:txBody>
          <a:bodyPr wrap="square" lIns="182880" tIns="182880" rIns="182880" bIns="182880" rtlCol="0">
            <a:spAutoFit/>
          </a:bodyPr>
          <a:lstStyle/>
          <a:p>
            <a:r>
              <a:rPr lang="en-US" sz="2800" b="1" smtClean="0">
                <a:solidFill>
                  <a:srgbClr val="500678"/>
                </a:solidFill>
              </a:rPr>
              <a:t>In-depth interviews</a:t>
            </a:r>
            <a:endParaRPr lang="en-US" sz="2800" b="1" dirty="0">
              <a:solidFill>
                <a:srgbClr val="500678"/>
              </a:solidFill>
            </a:endParaRPr>
          </a:p>
        </p:txBody>
      </p:sp>
    </p:spTree>
    <p:extLst>
      <p:ext uri="{BB962C8B-B14F-4D97-AF65-F5344CB8AC3E}">
        <p14:creationId xmlns:p14="http://schemas.microsoft.com/office/powerpoint/2010/main" val="14715737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611581" y="675100"/>
            <a:ext cx="4243883" cy="800219"/>
          </a:xfrm>
          <a:prstGeom prst="rect">
            <a:avLst/>
          </a:prstGeom>
          <a:solidFill>
            <a:schemeClr val="bg1"/>
          </a:solidFill>
        </p:spPr>
        <p:txBody>
          <a:bodyPr wrap="square" lIns="182880" tIns="182880" rIns="182880" bIns="182880" rtlCol="0">
            <a:spAutoFit/>
          </a:bodyPr>
          <a:lstStyle/>
          <a:p>
            <a:r>
              <a:rPr lang="en-US" sz="2800" b="1" dirty="0" smtClean="0">
                <a:solidFill>
                  <a:srgbClr val="500678"/>
                </a:solidFill>
              </a:rPr>
              <a:t>Ongoing </a:t>
            </a:r>
            <a:r>
              <a:rPr lang="en-US" sz="2800" b="1" dirty="0">
                <a:solidFill>
                  <a:srgbClr val="500678"/>
                </a:solidFill>
              </a:rPr>
              <a:t>synthesis process</a:t>
            </a:r>
          </a:p>
        </p:txBody>
      </p:sp>
    </p:spTree>
    <p:extLst>
      <p:ext uri="{BB962C8B-B14F-4D97-AF65-F5344CB8AC3E}">
        <p14:creationId xmlns:p14="http://schemas.microsoft.com/office/powerpoint/2010/main" val="1865588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4702117" cy="8269941"/>
          </a:xfrm>
          <a:prstGeom prst="rect">
            <a:avLst/>
          </a:prstGeom>
        </p:spPr>
      </p:pic>
      <p:sp>
        <p:nvSpPr>
          <p:cNvPr id="4" name="TextBox 3"/>
          <p:cNvSpPr txBox="1"/>
          <p:nvPr/>
        </p:nvSpPr>
        <p:spPr>
          <a:xfrm>
            <a:off x="611580" y="675100"/>
            <a:ext cx="4345431" cy="800219"/>
          </a:xfrm>
          <a:prstGeom prst="rect">
            <a:avLst/>
          </a:prstGeom>
          <a:noFill/>
        </p:spPr>
        <p:txBody>
          <a:bodyPr wrap="square" lIns="182880" tIns="182880" rIns="182880" bIns="182880" rtlCol="0">
            <a:spAutoFit/>
          </a:bodyPr>
          <a:lstStyle/>
          <a:p>
            <a:r>
              <a:rPr lang="en-US" sz="2800" b="1" smtClean="0">
                <a:solidFill>
                  <a:srgbClr val="281A58"/>
                </a:solidFill>
              </a:rPr>
              <a:t>Forming a Theme</a:t>
            </a:r>
            <a:endParaRPr lang="en-US" sz="2800" b="1" dirty="0">
              <a:solidFill>
                <a:srgbClr val="281A58"/>
              </a:solidFill>
            </a:endParaRPr>
          </a:p>
        </p:txBody>
      </p:sp>
    </p:spTree>
    <p:extLst>
      <p:ext uri="{BB962C8B-B14F-4D97-AF65-F5344CB8AC3E}">
        <p14:creationId xmlns:p14="http://schemas.microsoft.com/office/powerpoint/2010/main" val="7611345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4753086" cy="8298611"/>
          </a:xfrm>
          <a:prstGeom prst="rect">
            <a:avLst/>
          </a:prstGeom>
        </p:spPr>
      </p:pic>
      <p:sp>
        <p:nvSpPr>
          <p:cNvPr id="7" name="TextBox 6"/>
          <p:cNvSpPr txBox="1"/>
          <p:nvPr/>
        </p:nvSpPr>
        <p:spPr>
          <a:xfrm>
            <a:off x="611580" y="675100"/>
            <a:ext cx="4345431" cy="800219"/>
          </a:xfrm>
          <a:prstGeom prst="rect">
            <a:avLst/>
          </a:prstGeom>
          <a:noFill/>
        </p:spPr>
        <p:txBody>
          <a:bodyPr wrap="square" lIns="182880" tIns="182880" rIns="182880" bIns="182880" rtlCol="0">
            <a:spAutoFit/>
          </a:bodyPr>
          <a:lstStyle/>
          <a:p>
            <a:r>
              <a:rPr lang="en-US" sz="2800" b="1" dirty="0" smtClean="0">
                <a:solidFill>
                  <a:srgbClr val="281A58"/>
                </a:solidFill>
              </a:rPr>
              <a:t>Adding a similar quote</a:t>
            </a:r>
            <a:endParaRPr lang="en-US" sz="2800" b="1" dirty="0">
              <a:solidFill>
                <a:srgbClr val="281A58"/>
              </a:solidFill>
            </a:endParaRPr>
          </a:p>
        </p:txBody>
      </p:sp>
    </p:spTree>
    <p:extLst>
      <p:ext uri="{BB962C8B-B14F-4D97-AF65-F5344CB8AC3E}">
        <p14:creationId xmlns:p14="http://schemas.microsoft.com/office/powerpoint/2010/main" val="2878527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4726023" cy="8283388"/>
          </a:xfrm>
          <a:prstGeom prst="rect">
            <a:avLst/>
          </a:prstGeom>
        </p:spPr>
      </p:pic>
      <p:sp>
        <p:nvSpPr>
          <p:cNvPr id="6" name="TextBox 5"/>
          <p:cNvSpPr txBox="1"/>
          <p:nvPr/>
        </p:nvSpPr>
        <p:spPr>
          <a:xfrm>
            <a:off x="611580" y="675100"/>
            <a:ext cx="4345431" cy="800219"/>
          </a:xfrm>
          <a:prstGeom prst="rect">
            <a:avLst/>
          </a:prstGeom>
          <a:noFill/>
        </p:spPr>
        <p:txBody>
          <a:bodyPr wrap="square" lIns="182880" tIns="182880" rIns="182880" bIns="182880" rtlCol="0">
            <a:spAutoFit/>
          </a:bodyPr>
          <a:lstStyle/>
          <a:p>
            <a:r>
              <a:rPr lang="en-US" sz="2800" b="1" dirty="0" smtClean="0">
                <a:solidFill>
                  <a:srgbClr val="281A58"/>
                </a:solidFill>
              </a:rPr>
              <a:t>Identifying a pattern</a:t>
            </a:r>
            <a:endParaRPr lang="en-US" sz="2800" b="1" dirty="0">
              <a:solidFill>
                <a:srgbClr val="281A58"/>
              </a:solidFill>
            </a:endParaRPr>
          </a:p>
        </p:txBody>
      </p:sp>
    </p:spTree>
    <p:extLst>
      <p:ext uri="{BB962C8B-B14F-4D97-AF65-F5344CB8AC3E}">
        <p14:creationId xmlns:p14="http://schemas.microsoft.com/office/powerpoint/2010/main" val="2143063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4486965" cy="8148918"/>
          </a:xfrm>
          <a:prstGeom prst="rect">
            <a:avLst/>
          </a:prstGeom>
        </p:spPr>
      </p:pic>
      <p:sp>
        <p:nvSpPr>
          <p:cNvPr id="6" name="TextBox 5"/>
          <p:cNvSpPr txBox="1"/>
          <p:nvPr/>
        </p:nvSpPr>
        <p:spPr>
          <a:xfrm>
            <a:off x="611580" y="675100"/>
            <a:ext cx="4345431" cy="800219"/>
          </a:xfrm>
          <a:prstGeom prst="rect">
            <a:avLst/>
          </a:prstGeom>
          <a:noFill/>
        </p:spPr>
        <p:txBody>
          <a:bodyPr wrap="square" lIns="182880" tIns="182880" rIns="182880" bIns="182880" rtlCol="0">
            <a:spAutoFit/>
          </a:bodyPr>
          <a:lstStyle/>
          <a:p>
            <a:r>
              <a:rPr lang="en-US" sz="2800" b="1" dirty="0">
                <a:solidFill>
                  <a:srgbClr val="281A58"/>
                </a:solidFill>
              </a:rPr>
              <a:t>Naming the theme</a:t>
            </a:r>
          </a:p>
        </p:txBody>
      </p:sp>
    </p:spTree>
    <p:extLst>
      <p:ext uri="{BB962C8B-B14F-4D97-AF65-F5344CB8AC3E}">
        <p14:creationId xmlns:p14="http://schemas.microsoft.com/office/powerpoint/2010/main" val="54196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p:cNvSpPr txBox="1">
            <a:spLocks/>
          </p:cNvSpPr>
          <p:nvPr/>
        </p:nvSpPr>
        <p:spPr>
          <a:xfrm>
            <a:off x="457201" y="2148350"/>
            <a:ext cx="5977466"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Synthesis Overview</a:t>
            </a:r>
            <a:endParaRPr lang="en-US" sz="4600" i="0" kern="0" dirty="0">
              <a:solidFill>
                <a:schemeClr val="bg1"/>
              </a:solidFill>
              <a:latin typeface="Georgia" charset="0"/>
              <a:ea typeface="Georgia" charset="0"/>
              <a:cs typeface="Georgia" charset="0"/>
            </a:endParaRPr>
          </a:p>
        </p:txBody>
      </p:sp>
      <p:cxnSp>
        <p:nvCxnSpPr>
          <p:cNvPr id="3" name="Straight Connector 2"/>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19675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4486965" cy="8148918"/>
          </a:xfrm>
          <a:prstGeom prst="rect">
            <a:avLst/>
          </a:prstGeom>
        </p:spPr>
      </p:pic>
      <p:sp>
        <p:nvSpPr>
          <p:cNvPr id="6" name="TextBox 5"/>
          <p:cNvSpPr txBox="1"/>
          <p:nvPr/>
        </p:nvSpPr>
        <p:spPr>
          <a:xfrm>
            <a:off x="611580" y="675100"/>
            <a:ext cx="4345431" cy="1231106"/>
          </a:xfrm>
          <a:prstGeom prst="rect">
            <a:avLst/>
          </a:prstGeom>
          <a:noFill/>
        </p:spPr>
        <p:txBody>
          <a:bodyPr wrap="square" lIns="182880" tIns="182880" rIns="182880" bIns="182880" rtlCol="0">
            <a:spAutoFit/>
          </a:bodyPr>
          <a:lstStyle/>
          <a:p>
            <a:r>
              <a:rPr lang="en-US" sz="2800" b="1" dirty="0" smtClean="0">
                <a:solidFill>
                  <a:srgbClr val="281A58"/>
                </a:solidFill>
              </a:rPr>
              <a:t>Adding new data from new interviews</a:t>
            </a:r>
            <a:endParaRPr lang="en-US" sz="2800" b="1" dirty="0">
              <a:solidFill>
                <a:srgbClr val="281A58"/>
              </a:solidFill>
            </a:endParaRPr>
          </a:p>
        </p:txBody>
      </p:sp>
    </p:spTree>
    <p:extLst>
      <p:ext uri="{BB962C8B-B14F-4D97-AF65-F5344CB8AC3E}">
        <p14:creationId xmlns:p14="http://schemas.microsoft.com/office/powerpoint/2010/main" val="7591947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4726023" cy="8283388"/>
          </a:xfrm>
          <a:prstGeom prst="rect">
            <a:avLst/>
          </a:prstGeom>
        </p:spPr>
      </p:pic>
      <p:sp>
        <p:nvSpPr>
          <p:cNvPr id="6" name="TextBox 5"/>
          <p:cNvSpPr txBox="1"/>
          <p:nvPr/>
        </p:nvSpPr>
        <p:spPr>
          <a:xfrm>
            <a:off x="611580" y="675100"/>
            <a:ext cx="4345431" cy="800219"/>
          </a:xfrm>
          <a:prstGeom prst="rect">
            <a:avLst/>
          </a:prstGeom>
          <a:noFill/>
        </p:spPr>
        <p:txBody>
          <a:bodyPr wrap="square" lIns="182880" tIns="182880" rIns="182880" bIns="182880" rtlCol="0">
            <a:spAutoFit/>
          </a:bodyPr>
          <a:lstStyle/>
          <a:p>
            <a:r>
              <a:rPr lang="en-US" sz="2800" b="1" dirty="0" smtClean="0">
                <a:solidFill>
                  <a:srgbClr val="281A58"/>
                </a:solidFill>
              </a:rPr>
              <a:t>Refining </a:t>
            </a:r>
            <a:r>
              <a:rPr lang="en-US" sz="2800" b="1" smtClean="0">
                <a:solidFill>
                  <a:srgbClr val="281A58"/>
                </a:solidFill>
              </a:rPr>
              <a:t>the theme</a:t>
            </a:r>
            <a:endParaRPr lang="en-US" sz="2800" b="1" dirty="0">
              <a:solidFill>
                <a:srgbClr val="281A58"/>
              </a:solidFill>
            </a:endParaRPr>
          </a:p>
        </p:txBody>
      </p:sp>
    </p:spTree>
    <p:extLst>
      <p:ext uri="{BB962C8B-B14F-4D97-AF65-F5344CB8AC3E}">
        <p14:creationId xmlns:p14="http://schemas.microsoft.com/office/powerpoint/2010/main" val="5638765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80" y="675100"/>
            <a:ext cx="2969819" cy="1200329"/>
          </a:xfrm>
          <a:prstGeom prst="rect">
            <a:avLst/>
          </a:prstGeom>
          <a:noFill/>
        </p:spPr>
        <p:txBody>
          <a:bodyPr wrap="square" rtlCol="0">
            <a:spAutoFit/>
          </a:bodyPr>
          <a:lstStyle/>
          <a:p>
            <a:r>
              <a:rPr lang="en-US" dirty="0" smtClean="0"/>
              <a:t>An insight:</a:t>
            </a:r>
          </a:p>
          <a:p>
            <a:pPr marL="285750" indent="-285750">
              <a:buFontTx/>
              <a:buChar char="-"/>
            </a:pPr>
            <a:endParaRPr lang="en-US" dirty="0" smtClean="0"/>
          </a:p>
          <a:p>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611580" y="675100"/>
            <a:ext cx="3841547" cy="1231106"/>
          </a:xfrm>
          <a:prstGeom prst="rect">
            <a:avLst/>
          </a:prstGeom>
          <a:noFill/>
        </p:spPr>
        <p:txBody>
          <a:bodyPr wrap="square" lIns="182880" tIns="182880" rIns="182880" bIns="182880" rtlCol="0">
            <a:spAutoFit/>
          </a:bodyPr>
          <a:lstStyle/>
          <a:p>
            <a:r>
              <a:rPr lang="en-US" sz="2800" b="1">
                <a:solidFill>
                  <a:srgbClr val="281A58"/>
                </a:solidFill>
              </a:rPr>
              <a:t>Developing the theme with new findings</a:t>
            </a:r>
          </a:p>
        </p:txBody>
      </p:sp>
    </p:spTree>
    <p:extLst>
      <p:ext uri="{BB962C8B-B14F-4D97-AF65-F5344CB8AC3E}">
        <p14:creationId xmlns:p14="http://schemas.microsoft.com/office/powerpoint/2010/main" val="9905143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611581" y="675100"/>
            <a:ext cx="4243883" cy="800219"/>
          </a:xfrm>
          <a:prstGeom prst="rect">
            <a:avLst/>
          </a:prstGeom>
          <a:solidFill>
            <a:schemeClr val="bg1"/>
          </a:solidFill>
        </p:spPr>
        <p:txBody>
          <a:bodyPr wrap="square" lIns="182880" tIns="182880" rIns="182880" bIns="182880" rtlCol="0">
            <a:spAutoFit/>
          </a:bodyPr>
          <a:lstStyle/>
          <a:p>
            <a:r>
              <a:rPr lang="en-US" sz="2800" b="1" dirty="0" smtClean="0">
                <a:solidFill>
                  <a:srgbClr val="500678"/>
                </a:solidFill>
              </a:rPr>
              <a:t>Ongoing </a:t>
            </a:r>
            <a:r>
              <a:rPr lang="en-US" sz="2800" b="1" dirty="0">
                <a:solidFill>
                  <a:srgbClr val="500678"/>
                </a:solidFill>
              </a:rPr>
              <a:t>synthesis process</a:t>
            </a:r>
          </a:p>
        </p:txBody>
      </p:sp>
    </p:spTree>
    <p:extLst>
      <p:ext uri="{BB962C8B-B14F-4D97-AF65-F5344CB8AC3E}">
        <p14:creationId xmlns:p14="http://schemas.microsoft.com/office/powerpoint/2010/main" val="11001402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407374" cy="278537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Ask Why</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Ask yourself why these themes have emerged. </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What led to this theme? Why does it even exist?</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Why might this be important to the city? </a:t>
            </a:r>
            <a:endParaRPr lang="en-US" dirty="0">
              <a:solidFill>
                <a:schemeClr val="tx1">
                  <a:lumMod val="75000"/>
                  <a:lumOff val="25000"/>
                </a:schemeClr>
              </a:solidFill>
              <a:latin typeface="Open Sans" charset="0"/>
              <a:ea typeface="Open Sans" charset="0"/>
              <a:cs typeface="Open Sans" charset="0"/>
            </a:endParaRPr>
          </a:p>
          <a:p>
            <a:pPr marL="742950" lvl="1" indent="-285750">
              <a:lnSpc>
                <a:spcPts val="2400"/>
              </a:lnSpc>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Why do we care about this? </a:t>
            </a:r>
            <a:endParaRPr lang="en-US" dirty="0">
              <a:solidFill>
                <a:schemeClr val="tx1">
                  <a:lumMod val="75000"/>
                  <a:lumOff val="25000"/>
                </a:schemeClr>
              </a:solidFill>
              <a:latin typeface="Open Sans" charset="0"/>
              <a:ea typeface="Open Sans" charset="0"/>
              <a:cs typeface="Open Sans" charset="0"/>
            </a:endParaRPr>
          </a:p>
        </p:txBody>
      </p:sp>
      <p:sp>
        <p:nvSpPr>
          <p:cNvPr id="27" name="Rectangle 26"/>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98428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0138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8428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592056"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110138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592056"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10138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6" name="Rectangle 45"/>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7" name="Rectangle 46"/>
          <p:cNvSpPr/>
          <p:nvPr/>
        </p:nvSpPr>
        <p:spPr>
          <a:xfrm>
            <a:off x="98428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8" name="Rectangle 47"/>
          <p:cNvSpPr/>
          <p:nvPr/>
        </p:nvSpPr>
        <p:spPr>
          <a:xfrm>
            <a:off x="1110138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54</a:t>
            </a:fld>
            <a:endParaRPr lang="uk-UA" dirty="0"/>
          </a:p>
        </p:txBody>
      </p:sp>
      <p:sp>
        <p:nvSpPr>
          <p:cNvPr id="31" name="Rectangle 30"/>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32" name="Rectangle 31"/>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49" name="Rectangle 48"/>
          <p:cNvSpPr/>
          <p:nvPr/>
        </p:nvSpPr>
        <p:spPr>
          <a:xfrm>
            <a:off x="98428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C</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0" name="Rectangle 49"/>
          <p:cNvSpPr/>
          <p:nvPr/>
        </p:nvSpPr>
        <p:spPr>
          <a:xfrm>
            <a:off x="1110138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D</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1" name="Rectangle 50"/>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54" name="Rectangle 53">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55" name="Rectangle 54"/>
          <p:cNvSpPr/>
          <p:nvPr/>
        </p:nvSpPr>
        <p:spPr>
          <a:xfrm>
            <a:off x="457200" y="4519017"/>
            <a:ext cx="5181600" cy="142458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r>
              <a:rPr lang="en-US" sz="1600" dirty="0" smtClean="0">
                <a:solidFill>
                  <a:schemeClr val="bg1"/>
                </a:solidFill>
                <a:latin typeface="Open Sans" charset="0"/>
                <a:ea typeface="Open Sans" charset="0"/>
                <a:cs typeface="Open Sans" charset="0"/>
              </a:rPr>
              <a:t>Why do entrepreneurs of color avoid institutions, products, and programs that are designed to help them succeed? </a:t>
            </a:r>
            <a:endParaRPr lang="en-US" sz="1600" dirty="0">
              <a:solidFill>
                <a:schemeClr val="bg1"/>
              </a:solidFill>
              <a:latin typeface="Open Sans" charset="0"/>
              <a:ea typeface="Open Sans" charset="0"/>
              <a:cs typeface="Open Sans" charset="0"/>
            </a:endParaRPr>
          </a:p>
        </p:txBody>
      </p:sp>
      <p:sp>
        <p:nvSpPr>
          <p:cNvPr id="56"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80376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7"/>
          </p:nvPr>
        </p:nvSpPr>
        <p:spPr/>
        <p:txBody>
          <a:bodyPr/>
          <a:lstStyle/>
          <a:p>
            <a:fld id="{03B4E35C-852A-C440-8B32-952944DE7771}" type="slidenum">
              <a:rPr lang="uk-UA" smtClean="0"/>
              <a:pPr/>
              <a:t>55</a:t>
            </a:fld>
            <a:endParaRPr lang="uk-UA" dirty="0"/>
          </a:p>
        </p:txBody>
      </p:sp>
      <p:sp>
        <p:nvSpPr>
          <p:cNvPr id="44" name="Rectangle 43"/>
          <p:cNvSpPr/>
          <p:nvPr/>
        </p:nvSpPr>
        <p:spPr>
          <a:xfrm>
            <a:off x="65532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45" name="Rectangle 44"/>
          <p:cNvSpPr/>
          <p:nvPr/>
        </p:nvSpPr>
        <p:spPr>
          <a:xfrm>
            <a:off x="858406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48" name="Rectangle 47"/>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858406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8584067"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77" name="Rectangle 76"/>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78" name="Rectangle 77"/>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79" name="Rectangle 78"/>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80" name="Rectangle 79"/>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83" name="Rectangle 82"/>
          <p:cNvSpPr/>
          <p:nvPr/>
        </p:nvSpPr>
        <p:spPr>
          <a:xfrm>
            <a:off x="9380389" y="3192681"/>
            <a:ext cx="1394291"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Observation</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84" name="Rectangle 83"/>
          <p:cNvSpPr/>
          <p:nvPr/>
        </p:nvSpPr>
        <p:spPr>
          <a:xfrm>
            <a:off x="9370894" y="775362"/>
            <a:ext cx="1403786"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Open Sans Semibold" charset="0"/>
                <a:ea typeface="Open Sans Semibold" charset="0"/>
                <a:cs typeface="Open Sans Semibold" charset="0"/>
              </a:rPr>
              <a:t>Insight</a:t>
            </a:r>
            <a:endParaRPr lang="en-US" sz="1600" b="1" dirty="0">
              <a:solidFill>
                <a:schemeClr val="tx1"/>
              </a:solidFill>
              <a:latin typeface="Open Sans Semibold" charset="0"/>
              <a:ea typeface="Open Sans Semibold" charset="0"/>
              <a:cs typeface="Open Sans Semibold" charset="0"/>
            </a:endParaRPr>
          </a:p>
        </p:txBody>
      </p:sp>
      <p:sp>
        <p:nvSpPr>
          <p:cNvPr id="85" name="Rectangle 84"/>
          <p:cNvSpPr/>
          <p:nvPr/>
        </p:nvSpPr>
        <p:spPr>
          <a:xfrm>
            <a:off x="9370894" y="1626725"/>
            <a:ext cx="1403786"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Open Sans Semibold" charset="0"/>
                <a:ea typeface="Open Sans Semibold" charset="0"/>
                <a:cs typeface="Open Sans Semibold" charset="0"/>
              </a:rPr>
              <a:t>Ask why</a:t>
            </a:r>
            <a:endParaRPr lang="en-US" sz="1600" b="1" dirty="0">
              <a:solidFill>
                <a:schemeClr val="bg1"/>
              </a:solidFill>
              <a:latin typeface="Open Sans Semibold" charset="0"/>
              <a:ea typeface="Open Sans Semibold" charset="0"/>
              <a:cs typeface="Open Sans Semibold" charset="0"/>
            </a:endParaRPr>
          </a:p>
        </p:txBody>
      </p:sp>
      <p:sp>
        <p:nvSpPr>
          <p:cNvPr id="86" name="Rectangle 85"/>
          <p:cNvSpPr/>
          <p:nvPr/>
        </p:nvSpPr>
        <p:spPr>
          <a:xfrm>
            <a:off x="9370894" y="2324335"/>
            <a:ext cx="1403786"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Theme</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29" name="Rectangle 28">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43" name="object 7"/>
          <p:cNvSpPr txBox="1">
            <a:spLocks/>
          </p:cNvSpPr>
          <p:nvPr/>
        </p:nvSpPr>
        <p:spPr>
          <a:xfrm>
            <a:off x="457201" y="728230"/>
            <a:ext cx="5181599" cy="361637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Generate Insights</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Answer the “Why” and “What does this mean” questions based on your intuition, knowledge and experience.</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 good insight is:</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Descriptive</a:t>
            </a:r>
          </a:p>
          <a:p>
            <a:pPr marL="742950" lvl="1" indent="-285750">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Distinct </a:t>
            </a:r>
            <a:endParaRPr lang="en-US" i="0" dirty="0" smtClean="0">
              <a:solidFill>
                <a:schemeClr val="tx1">
                  <a:lumMod val="75000"/>
                  <a:lumOff val="25000"/>
                </a:schemeClr>
              </a:solidFill>
              <a:latin typeface="Open Sans" charset="0"/>
              <a:ea typeface="Open Sans" charset="0"/>
              <a:cs typeface="Open Sans" charset="0"/>
            </a:endParaRP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Supported by evidence</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Provokes people to take action</a:t>
            </a:r>
          </a:p>
        </p:txBody>
      </p:sp>
      <p:sp>
        <p:nvSpPr>
          <p:cNvPr id="31"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8910824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728230"/>
            <a:ext cx="96011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What’s an early-stage, good Insight?</a:t>
            </a:r>
          </a:p>
        </p:txBody>
      </p:sp>
      <p:sp>
        <p:nvSpPr>
          <p:cNvPr id="2" name="Slide Number Placeholder 1"/>
          <p:cNvSpPr>
            <a:spLocks noGrp="1"/>
          </p:cNvSpPr>
          <p:nvPr>
            <p:ph type="sldNum" sz="quarter" idx="7"/>
          </p:nvPr>
        </p:nvSpPr>
        <p:spPr/>
        <p:txBody>
          <a:bodyPr/>
          <a:lstStyle/>
          <a:p>
            <a:fld id="{03B4E35C-852A-C440-8B32-952944DE7771}" type="slidenum">
              <a:rPr lang="uk-UA" smtClean="0"/>
              <a:pPr/>
              <a:t>56</a:t>
            </a:fld>
            <a:endParaRPr lang="uk-UA" dirty="0"/>
          </a:p>
        </p:txBody>
      </p:sp>
      <p:sp>
        <p:nvSpPr>
          <p:cNvPr id="7" name="Rectangle 6"/>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hlinkClick r:id="rId3"/>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3" name="object 7"/>
          <p:cNvSpPr txBox="1">
            <a:spLocks/>
          </p:cNvSpPr>
          <p:nvPr/>
        </p:nvSpPr>
        <p:spPr>
          <a:xfrm>
            <a:off x="457200" y="1943013"/>
            <a:ext cx="8839200" cy="184665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sz="2400" i="0" kern="0" dirty="0">
                <a:solidFill>
                  <a:schemeClr val="tx1">
                    <a:lumMod val="85000"/>
                    <a:lumOff val="15000"/>
                  </a:schemeClr>
                </a:solidFill>
                <a:latin typeface="Open Sans Regular" charset="0"/>
                <a:ea typeface="Open Sans Regular" charset="0"/>
                <a:cs typeface="Open Sans Regular" charset="0"/>
              </a:rPr>
              <a:t>Entrepreneurs of color believe that they will not get the help they need from mainstream lenders, business organizations, or government </a:t>
            </a:r>
            <a:r>
              <a:rPr lang="en-US" sz="2400" i="0" kern="0" dirty="0" smtClean="0">
                <a:solidFill>
                  <a:schemeClr val="tx1">
                    <a:lumMod val="85000"/>
                    <a:lumOff val="15000"/>
                  </a:schemeClr>
                </a:solidFill>
                <a:latin typeface="Open Sans Regular" charset="0"/>
                <a:ea typeface="Open Sans Regular" charset="0"/>
                <a:cs typeface="Open Sans Regular" charset="0"/>
              </a:rPr>
              <a:t>programs. Given </a:t>
            </a:r>
            <a:r>
              <a:rPr lang="en-US" sz="2400" i="0" kern="0" dirty="0">
                <a:solidFill>
                  <a:schemeClr val="tx1">
                    <a:lumMod val="85000"/>
                    <a:lumOff val="15000"/>
                  </a:schemeClr>
                </a:solidFill>
                <a:latin typeface="Open Sans Regular" charset="0"/>
                <a:ea typeface="Open Sans Regular" charset="0"/>
                <a:cs typeface="Open Sans Regular" charset="0"/>
              </a:rPr>
              <a:t>this context, entrepreneurs of color often avoid going to traditional institutions for support or financing</a:t>
            </a:r>
            <a:r>
              <a:rPr lang="en-US" sz="2400" i="0" kern="0" dirty="0" smtClean="0">
                <a:solidFill>
                  <a:schemeClr val="tx1">
                    <a:lumMod val="85000"/>
                    <a:lumOff val="15000"/>
                  </a:schemeClr>
                </a:solidFill>
                <a:latin typeface="Open Sans Regular" charset="0"/>
                <a:ea typeface="Open Sans Regular" charset="0"/>
                <a:cs typeface="Open Sans Regular" charset="0"/>
              </a:rPr>
              <a:t>.</a:t>
            </a:r>
          </a:p>
        </p:txBody>
      </p:sp>
      <p:sp>
        <p:nvSpPr>
          <p:cNvPr id="15"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5900134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407374" cy="278537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Ask Why</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Ask yourself why these themes have emerged. </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What led to this theme? Why does it even exist?</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Why might this be important to the city? </a:t>
            </a:r>
            <a:endParaRPr lang="en-US" dirty="0">
              <a:solidFill>
                <a:schemeClr val="tx1">
                  <a:lumMod val="75000"/>
                  <a:lumOff val="25000"/>
                </a:schemeClr>
              </a:solidFill>
              <a:latin typeface="Open Sans" charset="0"/>
              <a:ea typeface="Open Sans" charset="0"/>
              <a:cs typeface="Open Sans" charset="0"/>
            </a:endParaRPr>
          </a:p>
          <a:p>
            <a:pPr marL="742950" lvl="1" indent="-285750">
              <a:lnSpc>
                <a:spcPts val="2400"/>
              </a:lnSpc>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Why do we care about this? </a:t>
            </a:r>
            <a:endParaRPr lang="en-US" dirty="0">
              <a:solidFill>
                <a:schemeClr val="tx1">
                  <a:lumMod val="75000"/>
                  <a:lumOff val="25000"/>
                </a:schemeClr>
              </a:solidFill>
              <a:latin typeface="Open Sans" charset="0"/>
              <a:ea typeface="Open Sans" charset="0"/>
              <a:cs typeface="Open Sans" charset="0"/>
            </a:endParaRPr>
          </a:p>
        </p:txBody>
      </p:sp>
      <p:sp>
        <p:nvSpPr>
          <p:cNvPr id="27" name="Rectangle 26"/>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98428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0138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8428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592056"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110138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592056"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10138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6" name="Rectangle 45"/>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7" name="Rectangle 46"/>
          <p:cNvSpPr/>
          <p:nvPr/>
        </p:nvSpPr>
        <p:spPr>
          <a:xfrm>
            <a:off x="98428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8" name="Rectangle 47"/>
          <p:cNvSpPr/>
          <p:nvPr/>
        </p:nvSpPr>
        <p:spPr>
          <a:xfrm>
            <a:off x="1110138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57</a:t>
            </a:fld>
            <a:endParaRPr lang="uk-UA" dirty="0"/>
          </a:p>
        </p:txBody>
      </p:sp>
      <p:sp>
        <p:nvSpPr>
          <p:cNvPr id="31" name="Rectangle 30"/>
          <p:cNvSpPr/>
          <p:nvPr/>
        </p:nvSpPr>
        <p:spPr>
          <a:xfrm>
            <a:off x="6553200"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a:t>
            </a:r>
            <a:endParaRPr lang="en-US" b="1" dirty="0">
              <a:solidFill>
                <a:schemeClr val="bg1"/>
              </a:solidFill>
              <a:latin typeface="Open Sans Bold" charset="0"/>
              <a:ea typeface="Open Sans Bold" charset="0"/>
              <a:cs typeface="Open Sans Bold" charset="0"/>
            </a:endParaRPr>
          </a:p>
        </p:txBody>
      </p:sp>
      <p:sp>
        <p:nvSpPr>
          <p:cNvPr id="32" name="Rectangle 31"/>
          <p:cNvSpPr/>
          <p:nvPr/>
        </p:nvSpPr>
        <p:spPr>
          <a:xfrm>
            <a:off x="8584067"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B</a:t>
            </a:r>
            <a:endParaRPr lang="en-US" b="1" dirty="0">
              <a:solidFill>
                <a:schemeClr val="bg1"/>
              </a:solidFill>
              <a:latin typeface="Open Sans Bold" charset="0"/>
              <a:ea typeface="Open Sans Bold" charset="0"/>
              <a:cs typeface="Open Sans Bold" charset="0"/>
            </a:endParaRPr>
          </a:p>
        </p:txBody>
      </p:sp>
      <p:sp>
        <p:nvSpPr>
          <p:cNvPr id="49" name="Rectangle 48"/>
          <p:cNvSpPr/>
          <p:nvPr/>
        </p:nvSpPr>
        <p:spPr>
          <a:xfrm>
            <a:off x="9842800"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C</a:t>
            </a:r>
            <a:endParaRPr lang="en-US" b="1" dirty="0">
              <a:solidFill>
                <a:schemeClr val="bg1"/>
              </a:solidFill>
              <a:latin typeface="Open Sans Bold" charset="0"/>
              <a:ea typeface="Open Sans Bold" charset="0"/>
              <a:cs typeface="Open Sans Bold" charset="0"/>
            </a:endParaRPr>
          </a:p>
        </p:txBody>
      </p:sp>
      <p:sp>
        <p:nvSpPr>
          <p:cNvPr id="50" name="Rectangle 49"/>
          <p:cNvSpPr/>
          <p:nvPr/>
        </p:nvSpPr>
        <p:spPr>
          <a:xfrm>
            <a:off x="11101387"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D</a:t>
            </a:r>
            <a:endParaRPr lang="en-US" b="1" dirty="0">
              <a:solidFill>
                <a:schemeClr val="bg1"/>
              </a:solidFill>
              <a:latin typeface="Open Sans Bold" charset="0"/>
              <a:ea typeface="Open Sans Bold" charset="0"/>
              <a:cs typeface="Open Sans Bold" charset="0"/>
            </a:endParaRPr>
          </a:p>
        </p:txBody>
      </p:sp>
      <p:sp>
        <p:nvSpPr>
          <p:cNvPr id="51" name="Rectangle 50"/>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54" name="Rectangle 53">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55" name="Rectangle 54"/>
          <p:cNvSpPr/>
          <p:nvPr/>
        </p:nvSpPr>
        <p:spPr>
          <a:xfrm>
            <a:off x="457200" y="4519017"/>
            <a:ext cx="5181600" cy="142458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r>
              <a:rPr lang="en-US" sz="1600" dirty="0" smtClean="0">
                <a:solidFill>
                  <a:schemeClr val="bg1"/>
                </a:solidFill>
                <a:latin typeface="Open Sans" charset="0"/>
                <a:ea typeface="Open Sans" charset="0"/>
                <a:cs typeface="Open Sans" charset="0"/>
              </a:rPr>
              <a:t>Why do entrepreneurs of color avoid institutions, products, and programs that are designed to help them succeed? </a:t>
            </a:r>
            <a:endParaRPr lang="en-US" sz="1600" dirty="0">
              <a:solidFill>
                <a:schemeClr val="bg1"/>
              </a:solidFill>
              <a:latin typeface="Open Sans" charset="0"/>
              <a:ea typeface="Open Sans" charset="0"/>
              <a:cs typeface="Open Sans" charset="0"/>
            </a:endParaRPr>
          </a:p>
        </p:txBody>
      </p:sp>
      <p:sp>
        <p:nvSpPr>
          <p:cNvPr id="56"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047707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7"/>
          </p:nvPr>
        </p:nvSpPr>
        <p:spPr/>
        <p:txBody>
          <a:bodyPr/>
          <a:lstStyle/>
          <a:p>
            <a:fld id="{03B4E35C-852A-C440-8B32-952944DE7771}" type="slidenum">
              <a:rPr lang="uk-UA" smtClean="0"/>
              <a:pPr/>
              <a:t>58</a:t>
            </a:fld>
            <a:endParaRPr lang="uk-UA" dirty="0"/>
          </a:p>
        </p:txBody>
      </p:sp>
      <p:sp>
        <p:nvSpPr>
          <p:cNvPr id="44" name="Rectangle 43"/>
          <p:cNvSpPr/>
          <p:nvPr/>
        </p:nvSpPr>
        <p:spPr>
          <a:xfrm>
            <a:off x="65532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45" name="Rectangle 44"/>
          <p:cNvSpPr/>
          <p:nvPr/>
        </p:nvSpPr>
        <p:spPr>
          <a:xfrm>
            <a:off x="858406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48" name="Rectangle 47"/>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858406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8584067"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6553200"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a:t>
            </a:r>
            <a:endParaRPr lang="en-US" b="1" dirty="0">
              <a:solidFill>
                <a:schemeClr val="bg1"/>
              </a:solidFill>
              <a:latin typeface="Open Sans Bold" charset="0"/>
              <a:ea typeface="Open Sans Bold" charset="0"/>
              <a:cs typeface="Open Sans Bold" charset="0"/>
            </a:endParaRPr>
          </a:p>
        </p:txBody>
      </p:sp>
      <p:sp>
        <p:nvSpPr>
          <p:cNvPr id="77" name="Rectangle 76"/>
          <p:cNvSpPr/>
          <p:nvPr/>
        </p:nvSpPr>
        <p:spPr>
          <a:xfrm>
            <a:off x="8584067"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B</a:t>
            </a:r>
            <a:endParaRPr lang="en-US" b="1" dirty="0">
              <a:solidFill>
                <a:schemeClr val="bg1"/>
              </a:solidFill>
              <a:latin typeface="Open Sans Bold" charset="0"/>
              <a:ea typeface="Open Sans Bold" charset="0"/>
              <a:cs typeface="Open Sans Bold" charset="0"/>
            </a:endParaRPr>
          </a:p>
        </p:txBody>
      </p:sp>
      <p:sp>
        <p:nvSpPr>
          <p:cNvPr id="78" name="Rectangle 77"/>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79" name="Rectangle 78"/>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80" name="Rectangle 79"/>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83" name="Rectangle 82"/>
          <p:cNvSpPr/>
          <p:nvPr/>
        </p:nvSpPr>
        <p:spPr>
          <a:xfrm>
            <a:off x="9380389" y="3192681"/>
            <a:ext cx="1394291"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Data</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84" name="Rectangle 83"/>
          <p:cNvSpPr/>
          <p:nvPr/>
        </p:nvSpPr>
        <p:spPr>
          <a:xfrm>
            <a:off x="9370894" y="775362"/>
            <a:ext cx="1403786"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Open Sans Semibold" charset="0"/>
                <a:ea typeface="Open Sans Semibold" charset="0"/>
                <a:cs typeface="Open Sans Semibold" charset="0"/>
              </a:rPr>
              <a:t>Insight</a:t>
            </a:r>
            <a:endParaRPr lang="en-US" sz="1600" b="1" dirty="0">
              <a:solidFill>
                <a:schemeClr val="tx1"/>
              </a:solidFill>
              <a:latin typeface="Open Sans Semibold" charset="0"/>
              <a:ea typeface="Open Sans Semibold" charset="0"/>
              <a:cs typeface="Open Sans Semibold" charset="0"/>
            </a:endParaRPr>
          </a:p>
        </p:txBody>
      </p:sp>
      <p:sp>
        <p:nvSpPr>
          <p:cNvPr id="85" name="Rectangle 84"/>
          <p:cNvSpPr/>
          <p:nvPr/>
        </p:nvSpPr>
        <p:spPr>
          <a:xfrm>
            <a:off x="9370894" y="1626725"/>
            <a:ext cx="1403786"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Open Sans Semibold" charset="0"/>
                <a:ea typeface="Open Sans Semibold" charset="0"/>
                <a:cs typeface="Open Sans Semibold" charset="0"/>
              </a:rPr>
              <a:t>Ask why</a:t>
            </a:r>
            <a:endParaRPr lang="en-US" sz="1600" b="1" dirty="0">
              <a:solidFill>
                <a:schemeClr val="bg1"/>
              </a:solidFill>
              <a:latin typeface="Open Sans Semibold" charset="0"/>
              <a:ea typeface="Open Sans Semibold" charset="0"/>
              <a:cs typeface="Open Sans Semibold" charset="0"/>
            </a:endParaRPr>
          </a:p>
        </p:txBody>
      </p:sp>
      <p:sp>
        <p:nvSpPr>
          <p:cNvPr id="86" name="Rectangle 85"/>
          <p:cNvSpPr/>
          <p:nvPr/>
        </p:nvSpPr>
        <p:spPr>
          <a:xfrm>
            <a:off x="9370894" y="2324335"/>
            <a:ext cx="1403786"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Open Sans Semibold" charset="0"/>
                <a:ea typeface="Open Sans Semibold" charset="0"/>
                <a:cs typeface="Open Sans Semibold" charset="0"/>
              </a:rPr>
              <a:t>Theme</a:t>
            </a:r>
            <a:endParaRPr lang="en-US" sz="1600" b="1" dirty="0">
              <a:solidFill>
                <a:schemeClr val="bg1"/>
              </a:solidFill>
              <a:latin typeface="Open Sans Semibold" charset="0"/>
              <a:ea typeface="Open Sans Semibold" charset="0"/>
              <a:cs typeface="Open Sans Semibold" charset="0"/>
            </a:endParaRPr>
          </a:p>
        </p:txBody>
      </p:sp>
      <p:sp>
        <p:nvSpPr>
          <p:cNvPr id="29" name="Rectangle 28">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43" name="object 7"/>
          <p:cNvSpPr txBox="1">
            <a:spLocks/>
          </p:cNvSpPr>
          <p:nvPr/>
        </p:nvSpPr>
        <p:spPr>
          <a:xfrm>
            <a:off x="457201" y="728230"/>
            <a:ext cx="5181599" cy="361637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Generate Insights</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Answer the “Why” and “What does this mean” questions based on your intuition, knowledge and experience.</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 good insight is:</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Descriptive</a:t>
            </a:r>
          </a:p>
          <a:p>
            <a:pPr marL="742950" lvl="1" indent="-285750">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Distinct </a:t>
            </a:r>
            <a:endParaRPr lang="en-US" i="0" dirty="0" smtClean="0">
              <a:solidFill>
                <a:schemeClr val="tx1">
                  <a:lumMod val="75000"/>
                  <a:lumOff val="25000"/>
                </a:schemeClr>
              </a:solidFill>
              <a:latin typeface="Open Sans" charset="0"/>
              <a:ea typeface="Open Sans" charset="0"/>
              <a:cs typeface="Open Sans" charset="0"/>
            </a:endParaRP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Supported by evidence</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Provokes people to take action</a:t>
            </a:r>
          </a:p>
        </p:txBody>
      </p:sp>
      <p:sp>
        <p:nvSpPr>
          <p:cNvPr id="31"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8165067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728230"/>
            <a:ext cx="96011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What’s an </a:t>
            </a:r>
            <a:r>
              <a:rPr lang="en-US" sz="4600" i="0" kern="0" dirty="0">
                <a:solidFill>
                  <a:srgbClr val="000000"/>
                </a:solidFill>
                <a:latin typeface="Georgia" charset="0"/>
                <a:ea typeface="Georgia" charset="0"/>
                <a:cs typeface="Georgia" charset="0"/>
              </a:rPr>
              <a:t>e</a:t>
            </a:r>
            <a:r>
              <a:rPr lang="en-US" sz="4600" i="0" kern="0" dirty="0" smtClean="0">
                <a:solidFill>
                  <a:srgbClr val="000000"/>
                </a:solidFill>
                <a:latin typeface="Georgia" charset="0"/>
                <a:ea typeface="Georgia" charset="0"/>
                <a:cs typeface="Georgia" charset="0"/>
              </a:rPr>
              <a:t>arly-stage, good Insight?</a:t>
            </a:r>
          </a:p>
        </p:txBody>
      </p:sp>
      <p:sp>
        <p:nvSpPr>
          <p:cNvPr id="2" name="Slide Number Placeholder 1"/>
          <p:cNvSpPr>
            <a:spLocks noGrp="1"/>
          </p:cNvSpPr>
          <p:nvPr>
            <p:ph type="sldNum" sz="quarter" idx="7"/>
          </p:nvPr>
        </p:nvSpPr>
        <p:spPr/>
        <p:txBody>
          <a:bodyPr/>
          <a:lstStyle/>
          <a:p>
            <a:fld id="{03B4E35C-852A-C440-8B32-952944DE7771}" type="slidenum">
              <a:rPr lang="uk-UA" smtClean="0"/>
              <a:pPr/>
              <a:t>59</a:t>
            </a:fld>
            <a:endParaRPr lang="uk-UA" dirty="0"/>
          </a:p>
        </p:txBody>
      </p:sp>
      <p:sp>
        <p:nvSpPr>
          <p:cNvPr id="7" name="Rectangle 6"/>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hlinkClick r:id="rId3"/>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3" name="object 7"/>
          <p:cNvSpPr txBox="1">
            <a:spLocks/>
          </p:cNvSpPr>
          <p:nvPr/>
        </p:nvSpPr>
        <p:spPr>
          <a:xfrm>
            <a:off x="457200" y="1943013"/>
            <a:ext cx="8839200" cy="184665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sz="2400" i="0" kern="0" dirty="0" smtClean="0">
                <a:solidFill>
                  <a:schemeClr val="tx1">
                    <a:lumMod val="85000"/>
                    <a:lumOff val="15000"/>
                  </a:schemeClr>
                </a:solidFill>
                <a:latin typeface="Open Sans Regular" charset="0"/>
                <a:ea typeface="Open Sans Regular" charset="0"/>
                <a:cs typeface="Open Sans Regular" charset="0"/>
              </a:rPr>
              <a:t>Entrepreneurs of color believe that they will not get the help they need from mainstream lenders, business organizations, or government programs. Given this context, entrepreneurs of color often avoid going to traditional institutions for support or financing.</a:t>
            </a:r>
          </a:p>
        </p:txBody>
      </p:sp>
      <p:sp>
        <p:nvSpPr>
          <p:cNvPr id="15"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1651396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6</a:t>
            </a:fld>
            <a:endParaRPr lang="uk-UA" dirty="0"/>
          </a:p>
        </p:txBody>
      </p:sp>
      <p:sp>
        <p:nvSpPr>
          <p:cNvPr id="5" name="object 7"/>
          <p:cNvSpPr txBox="1">
            <a:spLocks/>
          </p:cNvSpPr>
          <p:nvPr/>
        </p:nvSpPr>
        <p:spPr>
          <a:xfrm>
            <a:off x="457200" y="2148350"/>
            <a:ext cx="8648054" cy="373948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Synthesis is the process of making sense of </a:t>
            </a:r>
            <a:r>
              <a:rPr lang="en-US" sz="4600" i="0" kern="0" dirty="0" smtClean="0">
                <a:solidFill>
                  <a:srgbClr val="5DAAAA"/>
                </a:solidFill>
                <a:latin typeface="Georgia" charset="0"/>
                <a:ea typeface="Georgia" charset="0"/>
                <a:cs typeface="Georgia" charset="0"/>
              </a:rPr>
              <a:t>all of </a:t>
            </a:r>
            <a:r>
              <a:rPr lang="en-US" sz="4600" i="0" kern="0" dirty="0" smtClean="0">
                <a:solidFill>
                  <a:schemeClr val="tx1">
                    <a:lumMod val="85000"/>
                    <a:lumOff val="15000"/>
                  </a:schemeClr>
                </a:solidFill>
                <a:latin typeface="Georgia" charset="0"/>
                <a:ea typeface="Georgia" charset="0"/>
                <a:cs typeface="Georgia" charset="0"/>
              </a:rPr>
              <a:t>your data.</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The qualitative data you’ve gathered through your primary research</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The quantitative data you’ve gathered from mining what your city tracks and helping it set up processes to gather what it doesn’t</a:t>
            </a:r>
          </a:p>
          <a:p>
            <a:pPr marL="285750" lvl="0" indent="-285750">
              <a:lnSpc>
                <a:spcPts val="2400"/>
              </a:lnSpc>
              <a:spcAft>
                <a:spcPts val="200"/>
              </a:spcAft>
              <a:buFont typeface="Arial" charset="0"/>
              <a:buChar char="•"/>
            </a:pPr>
            <a:r>
              <a:rPr lang="en-US" sz="1800" i="0" dirty="0" smtClean="0">
                <a:solidFill>
                  <a:prstClr val="black">
                    <a:lumMod val="75000"/>
                    <a:lumOff val="25000"/>
                  </a:prstClr>
                </a:solidFill>
                <a:latin typeface="Open Sans" charset="0"/>
                <a:ea typeface="Open Sans" charset="0"/>
                <a:cs typeface="Open Sans" charset="0"/>
              </a:rPr>
              <a:t>Data gathered through desk research</a:t>
            </a:r>
          </a:p>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 </a:t>
            </a:r>
          </a:p>
        </p:txBody>
      </p:sp>
      <p:sp>
        <p:nvSpPr>
          <p:cNvPr id="7"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a:t>
            </a:r>
            <a:r>
              <a:rPr lang="en-US" sz="1600" i="0" kern="0" spc="300" smtClean="0">
                <a:solidFill>
                  <a:srgbClr val="281A58"/>
                </a:solidFill>
                <a:latin typeface="Open Sans" charset="0"/>
                <a:ea typeface="Open Sans" charset="0"/>
                <a:cs typeface="Open Sans" charset="0"/>
              </a:rPr>
              <a:t>OF SYNTHESIS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1279083153"/>
      </p:ext>
    </p:extLst>
  </p:cSld>
  <p:clrMapOvr>
    <a:masterClrMapping/>
  </p:clrMapOvr>
  <mc:AlternateContent xmlns:mc="http://schemas.openxmlformats.org/markup-compatibility/2006" xmlns:p14="http://schemas.microsoft.com/office/powerpoint/2010/main">
    <mc:Choice Requires="p14">
      <p:transition spd="slow" p14:dur="2000" advTm="520"/>
    </mc:Choice>
    <mc:Fallback xmlns="">
      <p:transition spd="slow" advTm="52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2148350"/>
            <a:ext cx="4518211"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Reflecting on Synthesis</a:t>
            </a:r>
            <a:endParaRPr lang="en-US" sz="4600" i="0" kern="0" dirty="0">
              <a:solidFill>
                <a:schemeClr val="bg1"/>
              </a:solidFill>
              <a:latin typeface="Georgia" charset="0"/>
              <a:ea typeface="Georgia" charset="0"/>
              <a:cs typeface="Georgia" charset="0"/>
            </a:endParaRPr>
          </a:p>
        </p:txBody>
      </p:sp>
      <p:cxnSp>
        <p:nvCxnSpPr>
          <p:cNvPr id="6" name="Straight Connector 5"/>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87400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2941" r="20422"/>
          <a:stretch/>
        </p:blipFill>
        <p:spPr>
          <a:xfrm>
            <a:off x="6098650" y="0"/>
            <a:ext cx="6093350" cy="6858000"/>
          </a:xfrm>
          <a:prstGeom prst="rect">
            <a:avLst/>
          </a:prstGeom>
        </p:spPr>
      </p:pic>
      <p:sp>
        <p:nvSpPr>
          <p:cNvPr id="3" name="Slide Number Placeholder 2"/>
          <p:cNvSpPr>
            <a:spLocks noGrp="1"/>
          </p:cNvSpPr>
          <p:nvPr>
            <p:ph type="sldNum" sz="quarter" idx="7"/>
          </p:nvPr>
        </p:nvSpPr>
        <p:spPr/>
        <p:txBody>
          <a:bodyPr/>
          <a:lstStyle/>
          <a:p>
            <a:fld id="{03B4E35C-852A-C440-8B32-952944DE7771}" type="slidenum">
              <a:rPr lang="uk-UA" smtClean="0"/>
              <a:pPr/>
              <a:t>61</a:t>
            </a:fld>
            <a:endParaRPr lang="uk-UA" dirty="0"/>
          </a:p>
        </p:txBody>
      </p:sp>
      <p:sp>
        <p:nvSpPr>
          <p:cNvPr id="35"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REFLECTING ON SYNTHESIS</a:t>
            </a:r>
            <a:endParaRPr lang="en-US" sz="1600" i="0" kern="0" spc="300" dirty="0">
              <a:solidFill>
                <a:srgbClr val="281A58"/>
              </a:solidFill>
              <a:latin typeface="Open Sans" charset="0"/>
              <a:ea typeface="Open Sans" charset="0"/>
              <a:cs typeface="Open Sans" charset="0"/>
            </a:endParaRPr>
          </a:p>
        </p:txBody>
      </p:sp>
      <p:sp>
        <p:nvSpPr>
          <p:cNvPr id="34" name="object 7"/>
          <p:cNvSpPr txBox="1">
            <a:spLocks/>
          </p:cNvSpPr>
          <p:nvPr/>
        </p:nvSpPr>
        <p:spPr>
          <a:xfrm>
            <a:off x="457200" y="2148350"/>
            <a:ext cx="5181599" cy="3057247"/>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Tell us about it, Austin</a:t>
            </a:r>
          </a:p>
          <a:p>
            <a:pPr>
              <a:lnSpc>
                <a:spcPts val="2000"/>
              </a:lnSpc>
              <a:spcAft>
                <a:spcPts val="200"/>
              </a:spcAft>
            </a:pPr>
            <a:r>
              <a:rPr lang="en-US" i="0" dirty="0" smtClean="0">
                <a:solidFill>
                  <a:srgbClr val="000000"/>
                </a:solidFill>
                <a:latin typeface="Open Sans" charset="0"/>
                <a:ea typeface="Open Sans" charset="0"/>
                <a:cs typeface="Open Sans" charset="0"/>
              </a:rPr>
              <a:t>How the team structures their research and synthesis to maximize learning and not over polish – how they know when they are ”done”.</a:t>
            </a:r>
          </a:p>
          <a:p>
            <a:pPr>
              <a:lnSpc>
                <a:spcPts val="2000"/>
              </a:lnSpc>
              <a:spcAft>
                <a:spcPts val="200"/>
              </a:spcAft>
            </a:pPr>
            <a:endParaRPr lang="en-US" i="0" dirty="0" smtClean="0">
              <a:solidFill>
                <a:srgbClr val="000000"/>
              </a:solidFill>
              <a:latin typeface="Open Sans" charset="0"/>
              <a:ea typeface="Open Sans" charset="0"/>
              <a:cs typeface="Open Sans" charset="0"/>
            </a:endParaRPr>
          </a:p>
          <a:p>
            <a:pPr>
              <a:lnSpc>
                <a:spcPts val="2000"/>
              </a:lnSpc>
              <a:spcAft>
                <a:spcPts val="200"/>
              </a:spcAft>
            </a:pPr>
            <a:endParaRPr lang="en-US" i="0" dirty="0">
              <a:solidFill>
                <a:schemeClr val="tx1">
                  <a:lumMod val="75000"/>
                  <a:lumOff val="25000"/>
                </a:schemeClr>
              </a:solidFill>
              <a:latin typeface="Open Sans" charset="0"/>
              <a:ea typeface="Open Sans" charset="0"/>
              <a:cs typeface="Open Sans" charset="0"/>
            </a:endParaRPr>
          </a:p>
        </p:txBody>
      </p:sp>
    </p:spTree>
    <p:extLst>
      <p:ext uri="{BB962C8B-B14F-4D97-AF65-F5344CB8AC3E}">
        <p14:creationId xmlns:p14="http://schemas.microsoft.com/office/powerpoint/2010/main" val="1545870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59600" y="3499722"/>
            <a:ext cx="5079999" cy="954107"/>
          </a:xfrm>
          <a:prstGeom prst="rect">
            <a:avLst/>
          </a:prstGeom>
          <a:noFill/>
        </p:spPr>
        <p:txBody>
          <a:bodyPr wrap="square" lIns="274320" rIns="274320" numCol="1" spcCol="274320" rtlCol="0">
            <a:spAutoFit/>
          </a:bodyPr>
          <a:lstStyle/>
          <a:p>
            <a:pPr>
              <a:defRPr/>
            </a:pPr>
            <a:r>
              <a:rPr lang="en-US" sz="1400" dirty="0" smtClean="0">
                <a:solidFill>
                  <a:schemeClr val="bg1"/>
                </a:solidFill>
                <a:latin typeface="Open Sans" charset="0"/>
                <a:ea typeface="Open Sans" charset="0"/>
                <a:cs typeface="Open Sans" charset="0"/>
              </a:rPr>
              <a:t>I’m </a:t>
            </a:r>
            <a:r>
              <a:rPr lang="en-US" sz="1400" dirty="0">
                <a:solidFill>
                  <a:schemeClr val="bg1"/>
                </a:solidFill>
                <a:latin typeface="Open Sans" charset="0"/>
                <a:ea typeface="Open Sans" charset="0"/>
                <a:cs typeface="Open Sans" charset="0"/>
              </a:rPr>
              <a:t>going to talk about knowing when you’re “done” with synthesis. One of the difficult things about synthesis, among many difficult things, is that synthesis will never feel done. </a:t>
            </a:r>
            <a:endParaRPr lang="en-US" sz="1400" dirty="0" smtClean="0">
              <a:solidFill>
                <a:schemeClr val="bg1"/>
              </a:solidFill>
              <a:latin typeface="Open Sans" charset="0"/>
              <a:ea typeface="Open Sans" charset="0"/>
              <a:cs typeface="Open Sans" charset="0"/>
            </a:endParaRPr>
          </a:p>
        </p:txBody>
      </p:sp>
      <p:sp>
        <p:nvSpPr>
          <p:cNvPr id="3"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chemeClr val="bg1"/>
                </a:solidFill>
                <a:latin typeface="Open Sans" charset="0"/>
                <a:ea typeface="Open Sans" charset="0"/>
                <a:cs typeface="Open Sans" charset="0"/>
              </a:rPr>
              <a:t>REFLECTING ON SYNTHESIS : AUSTIN CASE STUDY</a:t>
            </a:r>
            <a:endParaRPr lang="en-US" sz="1600" i="0" kern="0" spc="300" dirty="0">
              <a:solidFill>
                <a:schemeClr val="bg1"/>
              </a:solidFill>
              <a:latin typeface="Open Sans" charset="0"/>
              <a:ea typeface="Open Sans" charset="0"/>
              <a:cs typeface="Open Sans" charset="0"/>
            </a:endParaRPr>
          </a:p>
        </p:txBody>
      </p:sp>
      <p:sp>
        <p:nvSpPr>
          <p:cNvPr id="4" name="TextBox 3"/>
          <p:cNvSpPr txBox="1"/>
          <p:nvPr/>
        </p:nvSpPr>
        <p:spPr>
          <a:xfrm>
            <a:off x="457199" y="2668725"/>
            <a:ext cx="6129868" cy="1661993"/>
          </a:xfrm>
          <a:prstGeom prst="rect">
            <a:avLst/>
          </a:prstGeom>
          <a:noFill/>
        </p:spPr>
        <p:txBody>
          <a:bodyPr wrap="square" rtlCol="0">
            <a:spAutoFit/>
          </a:bodyPr>
          <a:lstStyle/>
          <a:p>
            <a:r>
              <a:rPr lang="en-US" sz="4600" dirty="0" smtClean="0">
                <a:solidFill>
                  <a:schemeClr val="bg1"/>
                </a:solidFill>
                <a:latin typeface="Georgia" charset="0"/>
                <a:ea typeface="Georgia" charset="0"/>
                <a:cs typeface="Georgia" charset="0"/>
              </a:rPr>
              <a:t>Katherine Duong, </a:t>
            </a:r>
          </a:p>
          <a:p>
            <a:r>
              <a:rPr lang="en-US" sz="2800" dirty="0" smtClean="0">
                <a:solidFill>
                  <a:schemeClr val="bg1"/>
                </a:solidFill>
                <a:latin typeface="Georgia" charset="0"/>
                <a:ea typeface="Georgia" charset="0"/>
                <a:cs typeface="Georgia" charset="0"/>
              </a:rPr>
              <a:t>Design, Technology &amp; Innovation Fellow at the City of Austin</a:t>
            </a:r>
            <a:endParaRPr lang="en-US" sz="2800" dirty="0">
              <a:solidFill>
                <a:schemeClr val="bg1"/>
              </a:solidFill>
              <a:latin typeface="Georgia" charset="0"/>
              <a:ea typeface="Georgia" charset="0"/>
              <a:cs typeface="Georgia" charset="0"/>
            </a:endParaRPr>
          </a:p>
        </p:txBody>
      </p:sp>
      <p:sp>
        <p:nvSpPr>
          <p:cNvPr id="5" name="TextBox 4"/>
          <p:cNvSpPr txBox="1"/>
          <p:nvPr/>
        </p:nvSpPr>
        <p:spPr>
          <a:xfrm>
            <a:off x="6587067" y="2675467"/>
            <a:ext cx="2692400" cy="1569660"/>
          </a:xfrm>
          <a:prstGeom prst="rect">
            <a:avLst/>
          </a:prstGeom>
          <a:noFill/>
        </p:spPr>
        <p:txBody>
          <a:bodyPr wrap="square" rtlCol="0">
            <a:spAutoFit/>
          </a:bodyPr>
          <a:lstStyle/>
          <a:p>
            <a:r>
              <a:rPr lang="en-US" sz="9600" dirty="0" smtClean="0">
                <a:solidFill>
                  <a:schemeClr val="bg1"/>
                </a:solidFill>
                <a:latin typeface="Georgia" charset="0"/>
                <a:ea typeface="Georgia" charset="0"/>
                <a:cs typeface="Georgia" charset="0"/>
              </a:rPr>
              <a:t>“</a:t>
            </a:r>
            <a:endParaRPr lang="en-US" sz="9600" dirty="0">
              <a:solidFill>
                <a:schemeClr val="bg1"/>
              </a:solidFill>
              <a:latin typeface="Georgia" charset="0"/>
              <a:ea typeface="Georgia" charset="0"/>
              <a:cs typeface="Georgia" charset="0"/>
            </a:endParaRPr>
          </a:p>
        </p:txBody>
      </p:sp>
    </p:spTree>
    <p:extLst>
      <p:ext uri="{BB962C8B-B14F-4D97-AF65-F5344CB8AC3E}">
        <p14:creationId xmlns:p14="http://schemas.microsoft.com/office/powerpoint/2010/main" val="195966916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199" y="1032934"/>
            <a:ext cx="11209868" cy="4616648"/>
          </a:xfrm>
          <a:prstGeom prst="rect">
            <a:avLst/>
          </a:prstGeom>
          <a:noFill/>
        </p:spPr>
        <p:txBody>
          <a:bodyPr wrap="square" lIns="274320" rIns="274320" numCol="2" spcCol="274320" rtlCol="0">
            <a:spAutoFit/>
          </a:bodyPr>
          <a:lstStyle/>
          <a:p>
            <a:pPr>
              <a:defRPr/>
            </a:pPr>
            <a:r>
              <a:rPr lang="en-US" sz="1400" dirty="0">
                <a:solidFill>
                  <a:schemeClr val="bg1"/>
                </a:solidFill>
                <a:latin typeface="Open Sans" charset="0"/>
                <a:ea typeface="Open Sans" charset="0"/>
                <a:cs typeface="Open Sans" charset="0"/>
              </a:rPr>
              <a:t>So during my previous project around researching how Austin residents recycle, we put some boundaries in place to make sure we were set up for success during synthesis. </a:t>
            </a:r>
          </a:p>
          <a:p>
            <a:pPr>
              <a:defRPr/>
            </a:pPr>
            <a:endParaRPr lang="en-US" sz="1400" dirty="0">
              <a:solidFill>
                <a:schemeClr val="bg1"/>
              </a:solidFill>
              <a:latin typeface="Open Sans" charset="0"/>
              <a:ea typeface="Open Sans" charset="0"/>
              <a:cs typeface="Open Sans" charset="0"/>
            </a:endParaRPr>
          </a:p>
          <a:p>
            <a:pPr>
              <a:defRPr/>
            </a:pPr>
            <a:r>
              <a:rPr lang="en-US" sz="1400" dirty="0">
                <a:solidFill>
                  <a:schemeClr val="bg1"/>
                </a:solidFill>
                <a:latin typeface="Open Sans" charset="0"/>
                <a:ea typeface="Open Sans" charset="0"/>
                <a:cs typeface="Open Sans" charset="0"/>
              </a:rPr>
              <a:t>One of the important things to think about is scope. Synthesis can be very overwhelming if the scope of your research is too big because you’ll never feel like you’ve learned enough. So for this project, we scoped the research to be about residential recycling only. </a:t>
            </a:r>
          </a:p>
          <a:p>
            <a:pPr>
              <a:defRPr/>
            </a:pPr>
            <a:endParaRPr lang="en-US" sz="1400" dirty="0" smtClean="0">
              <a:solidFill>
                <a:schemeClr val="bg1"/>
              </a:solidFill>
              <a:latin typeface="Open Sans" charset="0"/>
              <a:ea typeface="Open Sans" charset="0"/>
              <a:cs typeface="Open Sans" charset="0"/>
            </a:endParaRPr>
          </a:p>
          <a:p>
            <a:pPr>
              <a:defRPr/>
            </a:pPr>
            <a:r>
              <a:rPr lang="en-US" sz="1400" dirty="0" smtClean="0">
                <a:solidFill>
                  <a:schemeClr val="bg1"/>
                </a:solidFill>
                <a:latin typeface="Open Sans" charset="0"/>
                <a:ea typeface="Open Sans" charset="0"/>
                <a:cs typeface="Open Sans" charset="0"/>
              </a:rPr>
              <a:t>We </a:t>
            </a:r>
            <a:r>
              <a:rPr lang="en-US" sz="1400" dirty="0">
                <a:solidFill>
                  <a:schemeClr val="bg1"/>
                </a:solidFill>
                <a:latin typeface="Open Sans" charset="0"/>
                <a:ea typeface="Open Sans" charset="0"/>
                <a:cs typeface="Open Sans" charset="0"/>
              </a:rPr>
              <a:t>took out composting and we took out commercial recycling, because we knew those were very different behaviors and mindsets</a:t>
            </a:r>
            <a:r>
              <a:rPr lang="en-US" sz="1400" dirty="0" smtClean="0">
                <a:solidFill>
                  <a:schemeClr val="bg1"/>
                </a:solidFill>
                <a:latin typeface="Open Sans" charset="0"/>
                <a:ea typeface="Open Sans" charset="0"/>
                <a:cs typeface="Open Sans" charset="0"/>
              </a:rPr>
              <a:t>.</a:t>
            </a:r>
          </a:p>
          <a:p>
            <a:pPr>
              <a:defRPr/>
            </a:pPr>
            <a:endParaRPr lang="en-US" sz="1400" dirty="0">
              <a:solidFill>
                <a:schemeClr val="bg1"/>
              </a:solidFill>
              <a:latin typeface="Open Sans" charset="0"/>
              <a:ea typeface="Open Sans" charset="0"/>
              <a:cs typeface="Open Sans" charset="0"/>
            </a:endParaRPr>
          </a:p>
          <a:p>
            <a:pPr>
              <a:defRPr/>
            </a:pPr>
            <a:r>
              <a:rPr lang="en-US" sz="1400" dirty="0">
                <a:solidFill>
                  <a:schemeClr val="bg1"/>
                </a:solidFill>
                <a:latin typeface="Open Sans" charset="0"/>
                <a:ea typeface="Open Sans" charset="0"/>
                <a:cs typeface="Open Sans" charset="0"/>
              </a:rPr>
              <a:t>We scoped the research to something manageable. We also time-bounded the synthesis to give ourselves a stopping point. </a:t>
            </a:r>
            <a:endParaRPr lang="en-US" sz="1400" dirty="0" smtClean="0">
              <a:solidFill>
                <a:schemeClr val="bg1"/>
              </a:solidFill>
              <a:latin typeface="Open Sans" charset="0"/>
              <a:ea typeface="Open Sans" charset="0"/>
              <a:cs typeface="Open Sans" charset="0"/>
            </a:endParaRPr>
          </a:p>
          <a:p>
            <a:pPr>
              <a:defRPr/>
            </a:pPr>
            <a:endParaRPr lang="en-US" sz="1400" dirty="0">
              <a:solidFill>
                <a:schemeClr val="bg1"/>
              </a:solidFill>
              <a:latin typeface="Open Sans" charset="0"/>
              <a:ea typeface="Open Sans" charset="0"/>
              <a:cs typeface="Open Sans" charset="0"/>
            </a:endParaRPr>
          </a:p>
          <a:p>
            <a:pPr>
              <a:defRPr/>
            </a:pPr>
            <a:r>
              <a:rPr lang="en-US" sz="1400" dirty="0" smtClean="0">
                <a:solidFill>
                  <a:schemeClr val="bg1"/>
                </a:solidFill>
                <a:latin typeface="Open Sans" charset="0"/>
                <a:ea typeface="Open Sans" charset="0"/>
                <a:cs typeface="Open Sans" charset="0"/>
              </a:rPr>
              <a:t>We </a:t>
            </a:r>
            <a:r>
              <a:rPr lang="en-US" sz="1400" dirty="0">
                <a:solidFill>
                  <a:schemeClr val="bg1"/>
                </a:solidFill>
                <a:latin typeface="Open Sans" charset="0"/>
                <a:ea typeface="Open Sans" charset="0"/>
                <a:cs typeface="Open Sans" charset="0"/>
              </a:rPr>
              <a:t>set aside 4 weeks to do the synthesis and package our findings.  And we didn’t wait until the end of the four weeks to share our learnings, we shared our work in progress with staff from the department who joined us daily for synthesis and we shared our early learnings with the advisory group every 2 weeks. </a:t>
            </a:r>
            <a:endParaRPr lang="en-US" sz="1400" dirty="0" smtClean="0">
              <a:solidFill>
                <a:schemeClr val="bg1"/>
              </a:solidFill>
              <a:latin typeface="Open Sans" charset="0"/>
              <a:ea typeface="Open Sans" charset="0"/>
              <a:cs typeface="Open Sans" charset="0"/>
            </a:endParaRPr>
          </a:p>
          <a:p>
            <a:pPr>
              <a:defRPr/>
            </a:pPr>
            <a:endParaRPr lang="en-US" sz="1400" dirty="0">
              <a:solidFill>
                <a:schemeClr val="bg1"/>
              </a:solidFill>
              <a:latin typeface="Open Sans" charset="0"/>
              <a:ea typeface="Open Sans" charset="0"/>
              <a:cs typeface="Open Sans" charset="0"/>
            </a:endParaRPr>
          </a:p>
          <a:p>
            <a:pPr>
              <a:defRPr/>
            </a:pPr>
            <a:r>
              <a:rPr lang="en-US" sz="1400" dirty="0" smtClean="0">
                <a:solidFill>
                  <a:schemeClr val="bg1"/>
                </a:solidFill>
                <a:latin typeface="Open Sans" charset="0"/>
                <a:ea typeface="Open Sans" charset="0"/>
                <a:cs typeface="Open Sans" charset="0"/>
              </a:rPr>
              <a:t>The </a:t>
            </a:r>
            <a:r>
              <a:rPr lang="en-US" sz="1400" dirty="0">
                <a:solidFill>
                  <a:schemeClr val="bg1"/>
                </a:solidFill>
                <a:latin typeface="Open Sans" charset="0"/>
                <a:ea typeface="Open Sans" charset="0"/>
                <a:cs typeface="Open Sans" charset="0"/>
              </a:rPr>
              <a:t>nice thing about sharing work in progress is that they could tell us if </a:t>
            </a:r>
            <a:r>
              <a:rPr lang="en-US" sz="1400" dirty="0" smtClean="0">
                <a:solidFill>
                  <a:schemeClr val="bg1"/>
                </a:solidFill>
                <a:latin typeface="Open Sans" charset="0"/>
                <a:ea typeface="Open Sans" charset="0"/>
                <a:cs typeface="Open Sans" charset="0"/>
              </a:rPr>
              <a:t>these </a:t>
            </a:r>
            <a:r>
              <a:rPr lang="en-US" sz="1400" dirty="0">
                <a:solidFill>
                  <a:schemeClr val="bg1"/>
                </a:solidFill>
                <a:latin typeface="Open Sans" charset="0"/>
                <a:ea typeface="Open Sans" charset="0"/>
                <a:cs typeface="Open Sans" charset="0"/>
              </a:rPr>
              <a:t>learnings were interesting or new to them and we would know if we were going down the wrong path. </a:t>
            </a:r>
            <a:r>
              <a:rPr lang="en-US" sz="1400" dirty="0" smtClean="0">
                <a:solidFill>
                  <a:schemeClr val="bg1"/>
                </a:solidFill>
                <a:latin typeface="Open Sans" charset="0"/>
                <a:ea typeface="Open Sans" charset="0"/>
                <a:cs typeface="Open Sans" charset="0"/>
              </a:rPr>
              <a:t> </a:t>
            </a:r>
          </a:p>
          <a:p>
            <a:pPr>
              <a:defRPr/>
            </a:pPr>
            <a:r>
              <a:rPr lang="en-US" sz="1400" dirty="0" smtClean="0">
                <a:solidFill>
                  <a:schemeClr val="bg1"/>
                </a:solidFill>
                <a:latin typeface="Open Sans" charset="0"/>
                <a:ea typeface="Open Sans" charset="0"/>
                <a:cs typeface="Open Sans" charset="0"/>
              </a:rPr>
              <a:t>Finally</a:t>
            </a:r>
            <a:r>
              <a:rPr lang="en-US" sz="1400" dirty="0">
                <a:solidFill>
                  <a:schemeClr val="bg1"/>
                </a:solidFill>
                <a:latin typeface="Open Sans" charset="0"/>
                <a:ea typeface="Open Sans" charset="0"/>
                <a:cs typeface="Open Sans" charset="0"/>
              </a:rPr>
              <a:t>, the last thing that was really helpful in wrapping up synthesis was something my colleague Celine did. </a:t>
            </a:r>
            <a:endParaRPr lang="en-US" sz="1400" dirty="0" smtClean="0">
              <a:solidFill>
                <a:schemeClr val="bg1"/>
              </a:solidFill>
              <a:latin typeface="Open Sans" charset="0"/>
              <a:ea typeface="Open Sans" charset="0"/>
              <a:cs typeface="Open Sans" charset="0"/>
            </a:endParaRPr>
          </a:p>
          <a:p>
            <a:pPr>
              <a:defRPr/>
            </a:pPr>
            <a:endParaRPr lang="en-US" sz="1400" dirty="0">
              <a:solidFill>
                <a:schemeClr val="bg1"/>
              </a:solidFill>
              <a:latin typeface="Open Sans" charset="0"/>
              <a:ea typeface="Open Sans" charset="0"/>
              <a:cs typeface="Open Sans" charset="0"/>
            </a:endParaRPr>
          </a:p>
          <a:p>
            <a:pPr>
              <a:defRPr/>
            </a:pPr>
            <a:r>
              <a:rPr lang="en-US" sz="1400" dirty="0" smtClean="0">
                <a:solidFill>
                  <a:schemeClr val="bg1"/>
                </a:solidFill>
                <a:latin typeface="Open Sans" charset="0"/>
                <a:ea typeface="Open Sans" charset="0"/>
                <a:cs typeface="Open Sans" charset="0"/>
              </a:rPr>
              <a:t>At </a:t>
            </a:r>
            <a:r>
              <a:rPr lang="en-US" sz="1400" dirty="0">
                <a:solidFill>
                  <a:schemeClr val="bg1"/>
                </a:solidFill>
                <a:latin typeface="Open Sans" charset="0"/>
                <a:ea typeface="Open Sans" charset="0"/>
                <a:cs typeface="Open Sans" charset="0"/>
              </a:rPr>
              <a:t>this point we had already spent 2 weeks with the post-its, moving things around and writing and rewriting insights. So she actually created a rough presentation to pull all of the insights together. </a:t>
            </a:r>
            <a:endParaRPr lang="en-US" sz="1400" dirty="0" smtClean="0">
              <a:solidFill>
                <a:schemeClr val="bg1"/>
              </a:solidFill>
              <a:latin typeface="Open Sans" charset="0"/>
              <a:ea typeface="Open Sans" charset="0"/>
              <a:cs typeface="Open Sans" charset="0"/>
            </a:endParaRPr>
          </a:p>
          <a:p>
            <a:pPr>
              <a:defRPr/>
            </a:pPr>
            <a:endParaRPr lang="en-US" sz="1400" dirty="0">
              <a:solidFill>
                <a:schemeClr val="bg1"/>
              </a:solidFill>
              <a:latin typeface="Open Sans" charset="0"/>
              <a:ea typeface="Open Sans" charset="0"/>
              <a:cs typeface="Open Sans" charset="0"/>
            </a:endParaRPr>
          </a:p>
          <a:p>
            <a:pPr>
              <a:defRPr/>
            </a:pPr>
            <a:r>
              <a:rPr lang="en-US" sz="1400" b="1" i="1" dirty="0" smtClean="0">
                <a:solidFill>
                  <a:schemeClr val="bg1"/>
                </a:solidFill>
                <a:latin typeface="Open Sans Semibold" charset="0"/>
                <a:ea typeface="Open Sans Semibold" charset="0"/>
                <a:cs typeface="Open Sans Semibold" charset="0"/>
              </a:rPr>
              <a:t>That </a:t>
            </a:r>
            <a:r>
              <a:rPr lang="en-US" sz="1400" b="1" i="1" dirty="0">
                <a:solidFill>
                  <a:schemeClr val="bg1"/>
                </a:solidFill>
                <a:latin typeface="Open Sans Semibold" charset="0"/>
                <a:ea typeface="Open Sans Semibold" charset="0"/>
                <a:cs typeface="Open Sans Semibold" charset="0"/>
              </a:rPr>
              <a:t>was what helped us to see that our learnings were good, we had a narrative that made sense, and we didn’t need to keep rewording insights on post-its, we didn't</a:t>
            </a:r>
            <a:r>
              <a:rPr lang="uk-UA" sz="1400" b="1" i="1" dirty="0">
                <a:solidFill>
                  <a:schemeClr val="bg1"/>
                </a:solidFill>
                <a:latin typeface="Open Sans Semibold" charset="0"/>
                <a:ea typeface="Open Sans Semibold" charset="0"/>
                <a:cs typeface="Open Sans Semibold" charset="0"/>
              </a:rPr>
              <a:t>’</a:t>
            </a:r>
            <a:r>
              <a:rPr lang="en-US" sz="1400" b="1" i="1" dirty="0">
                <a:solidFill>
                  <a:schemeClr val="bg1"/>
                </a:solidFill>
                <a:latin typeface="Open Sans Semibold" charset="0"/>
                <a:ea typeface="Open Sans Semibold" charset="0"/>
                <a:cs typeface="Open Sans Semibold" charset="0"/>
              </a:rPr>
              <a:t>t need to over polish it - and we were able to work on the bigger picture and narrative of the research learnings.  </a:t>
            </a:r>
          </a:p>
        </p:txBody>
      </p:sp>
      <p:sp>
        <p:nvSpPr>
          <p:cNvPr id="3"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chemeClr val="bg1"/>
                </a:solidFill>
                <a:latin typeface="Open Sans" charset="0"/>
                <a:ea typeface="Open Sans" charset="0"/>
                <a:cs typeface="Open Sans" charset="0"/>
              </a:rPr>
              <a:t>REFLECTING ON SYNTHESIS : AUSTIN CASE STUDY</a:t>
            </a:r>
            <a:endParaRPr lang="en-US" sz="1600" i="0" kern="0" spc="300" dirty="0">
              <a:solidFill>
                <a:schemeClr val="bg1"/>
              </a:solidFill>
              <a:latin typeface="Open Sans" charset="0"/>
              <a:ea typeface="Open Sans" charset="0"/>
              <a:cs typeface="Open Sans" charset="0"/>
            </a:endParaRPr>
          </a:p>
        </p:txBody>
      </p:sp>
    </p:spTree>
    <p:extLst>
      <p:ext uri="{BB962C8B-B14F-4D97-AF65-F5344CB8AC3E}">
        <p14:creationId xmlns:p14="http://schemas.microsoft.com/office/powerpoint/2010/main" val="143392176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9296400" cy="21236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Your </a:t>
            </a:r>
            <a:r>
              <a:rPr lang="en-US" sz="4600" i="0" kern="0" smtClean="0">
                <a:solidFill>
                  <a:srgbClr val="000000"/>
                </a:solidFill>
                <a:latin typeface="Georgia" charset="0"/>
                <a:ea typeface="Georgia" charset="0"/>
                <a:cs typeface="Georgia" charset="0"/>
              </a:rPr>
              <a:t>early insights </a:t>
            </a:r>
            <a:r>
              <a:rPr lang="en-US" sz="4600" i="0" kern="0" dirty="0" smtClean="0">
                <a:solidFill>
                  <a:srgbClr val="000000"/>
                </a:solidFill>
                <a:latin typeface="Georgia" charset="0"/>
                <a:ea typeface="Georgia" charset="0"/>
                <a:cs typeface="Georgia" charset="0"/>
              </a:rPr>
              <a:t>have tremendous value (even if they don’t feel final or pithy).</a:t>
            </a:r>
          </a:p>
        </p:txBody>
      </p:sp>
      <p:sp>
        <p:nvSpPr>
          <p:cNvPr id="2" name="Slide Number Placeholder 1"/>
          <p:cNvSpPr>
            <a:spLocks noGrp="1"/>
          </p:cNvSpPr>
          <p:nvPr>
            <p:ph type="sldNum" sz="quarter" idx="7"/>
          </p:nvPr>
        </p:nvSpPr>
        <p:spPr/>
        <p:txBody>
          <a:bodyPr/>
          <a:lstStyle/>
          <a:p>
            <a:fld id="{03B4E35C-852A-C440-8B32-952944DE7771}" type="slidenum">
              <a:rPr lang="uk-UA" smtClean="0"/>
              <a:pPr/>
              <a:t>64</a:t>
            </a:fld>
            <a:endParaRPr lang="uk-UA" dirty="0"/>
          </a:p>
        </p:txBody>
      </p:sp>
      <p:sp>
        <p:nvSpPr>
          <p:cNvPr id="5"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REFLECTING ON SYNTHESIS</a:t>
            </a:r>
          </a:p>
        </p:txBody>
      </p:sp>
    </p:spTree>
    <p:extLst>
      <p:ext uri="{BB962C8B-B14F-4D97-AF65-F5344CB8AC3E}">
        <p14:creationId xmlns:p14="http://schemas.microsoft.com/office/powerpoint/2010/main" val="3953459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181599" cy="464742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The Benefit of Identifying Gaps</a:t>
            </a:r>
          </a:p>
          <a:p>
            <a:pPr marL="285750" indent="-285750">
              <a:lnSpc>
                <a:spcPts val="2400"/>
              </a:lnSpc>
              <a:spcAft>
                <a:spcPts val="600"/>
              </a:spcAft>
              <a:buFont typeface="Arial" charset="0"/>
              <a:buChar char="•"/>
            </a:pPr>
            <a:r>
              <a:rPr lang="en-US" sz="1800" i="0" smtClean="0">
                <a:solidFill>
                  <a:schemeClr val="tx1">
                    <a:lumMod val="75000"/>
                    <a:lumOff val="25000"/>
                  </a:schemeClr>
                </a:solidFill>
                <a:latin typeface="Open Sans" charset="0"/>
                <a:ea typeface="Open Sans" charset="0"/>
                <a:cs typeface="Open Sans" charset="0"/>
              </a:rPr>
              <a:t>Insights </a:t>
            </a:r>
            <a:r>
              <a:rPr lang="en-US" sz="1800" i="0" dirty="0" smtClean="0">
                <a:solidFill>
                  <a:schemeClr val="tx1">
                    <a:lumMod val="75000"/>
                    <a:lumOff val="25000"/>
                  </a:schemeClr>
                </a:solidFill>
                <a:latin typeface="Open Sans" charset="0"/>
                <a:ea typeface="Open Sans" charset="0"/>
                <a:cs typeface="Open Sans" charset="0"/>
              </a:rPr>
              <a:t>shed light on </a:t>
            </a:r>
            <a:r>
              <a:rPr lang="en-US" sz="1800" i="0" dirty="0">
                <a:solidFill>
                  <a:schemeClr val="tx1">
                    <a:lumMod val="75000"/>
                    <a:lumOff val="25000"/>
                  </a:schemeClr>
                </a:solidFill>
                <a:latin typeface="Open Sans" charset="0"/>
                <a:ea typeface="Open Sans" charset="0"/>
                <a:cs typeface="Open Sans" charset="0"/>
              </a:rPr>
              <a:t>gaps </a:t>
            </a:r>
            <a:r>
              <a:rPr lang="en-US" sz="1800" i="0" dirty="0" smtClean="0">
                <a:solidFill>
                  <a:schemeClr val="tx1">
                    <a:lumMod val="75000"/>
                    <a:lumOff val="25000"/>
                  </a:schemeClr>
                </a:solidFill>
                <a:latin typeface="Open Sans" charset="0"/>
                <a:ea typeface="Open Sans" charset="0"/>
                <a:cs typeface="Open Sans" charset="0"/>
              </a:rPr>
              <a:t>in </a:t>
            </a:r>
            <a:r>
              <a:rPr lang="en-US" sz="1800" i="0" dirty="0">
                <a:solidFill>
                  <a:schemeClr val="tx1">
                    <a:lumMod val="75000"/>
                    <a:lumOff val="25000"/>
                  </a:schemeClr>
                </a:solidFill>
                <a:latin typeface="Open Sans" charset="0"/>
                <a:ea typeface="Open Sans" charset="0"/>
                <a:cs typeface="Open Sans" charset="0"/>
              </a:rPr>
              <a:t>our </a:t>
            </a:r>
            <a:r>
              <a:rPr lang="en-US" sz="1800" i="0" dirty="0" smtClean="0">
                <a:solidFill>
                  <a:schemeClr val="tx1">
                    <a:lumMod val="75000"/>
                    <a:lumOff val="25000"/>
                  </a:schemeClr>
                </a:solidFill>
                <a:latin typeface="Open Sans" charset="0"/>
                <a:ea typeface="Open Sans" charset="0"/>
                <a:cs typeface="Open Sans" charset="0"/>
              </a:rPr>
              <a:t>research. If </a:t>
            </a:r>
            <a:r>
              <a:rPr lang="en-US" sz="1800" i="0" dirty="0">
                <a:solidFill>
                  <a:schemeClr val="tx1">
                    <a:lumMod val="75000"/>
                    <a:lumOff val="25000"/>
                  </a:schemeClr>
                </a:solidFill>
                <a:latin typeface="Open Sans" charset="0"/>
                <a:ea typeface="Open Sans" charset="0"/>
                <a:cs typeface="Open Sans" charset="0"/>
              </a:rPr>
              <a:t>we can't answer the "so </a:t>
            </a:r>
            <a:r>
              <a:rPr lang="en-US" sz="1800" i="0" dirty="0" smtClean="0">
                <a:solidFill>
                  <a:schemeClr val="tx1">
                    <a:lumMod val="75000"/>
                    <a:lumOff val="25000"/>
                  </a:schemeClr>
                </a:solidFill>
                <a:latin typeface="Open Sans" charset="0"/>
                <a:ea typeface="Open Sans" charset="0"/>
                <a:cs typeface="Open Sans" charset="0"/>
              </a:rPr>
              <a:t>what?,” we know we need </a:t>
            </a:r>
            <a:r>
              <a:rPr lang="en-US" sz="1800" i="0" dirty="0">
                <a:solidFill>
                  <a:schemeClr val="tx1">
                    <a:lumMod val="75000"/>
                    <a:lumOff val="25000"/>
                  </a:schemeClr>
                </a:solidFill>
                <a:latin typeface="Open Sans" charset="0"/>
                <a:ea typeface="Open Sans" charset="0"/>
                <a:cs typeface="Open Sans" charset="0"/>
              </a:rPr>
              <a:t>to go back and get more data. </a:t>
            </a:r>
            <a:endParaRPr lang="en-US" sz="1800" i="0" dirty="0" smtClean="0">
              <a:solidFill>
                <a:schemeClr val="tx1">
                  <a:lumMod val="75000"/>
                  <a:lumOff val="25000"/>
                </a:schemeClr>
              </a:solidFill>
              <a:latin typeface="Open Sans" charset="0"/>
              <a:ea typeface="Open Sans" charset="0"/>
              <a:cs typeface="Open Sans" charset="0"/>
            </a:endParaRP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It’s natural to have more </a:t>
            </a:r>
            <a:r>
              <a:rPr lang="en-US" sz="1800" i="0" dirty="0">
                <a:solidFill>
                  <a:schemeClr val="tx1">
                    <a:lumMod val="75000"/>
                    <a:lumOff val="25000"/>
                  </a:schemeClr>
                </a:solidFill>
                <a:latin typeface="Open Sans" charset="0"/>
                <a:ea typeface="Open Sans" charset="0"/>
                <a:cs typeface="Open Sans" charset="0"/>
              </a:rPr>
              <a:t>questions than </a:t>
            </a:r>
            <a:r>
              <a:rPr lang="en-US" sz="1800" i="0" dirty="0" smtClean="0">
                <a:solidFill>
                  <a:schemeClr val="tx1">
                    <a:lumMod val="75000"/>
                    <a:lumOff val="25000"/>
                  </a:schemeClr>
                </a:solidFill>
                <a:latin typeface="Open Sans" charset="0"/>
                <a:ea typeface="Open Sans" charset="0"/>
                <a:cs typeface="Open Sans" charset="0"/>
              </a:rPr>
              <a:t>answers at the end of synthesis. </a:t>
            </a:r>
            <a:r>
              <a:rPr lang="en-US" sz="1800" i="0" dirty="0">
                <a:solidFill>
                  <a:schemeClr val="tx1">
                    <a:lumMod val="75000"/>
                    <a:lumOff val="25000"/>
                  </a:schemeClr>
                </a:solidFill>
                <a:latin typeface="Open Sans" charset="0"/>
                <a:ea typeface="Open Sans" charset="0"/>
                <a:cs typeface="Open Sans" charset="0"/>
              </a:rPr>
              <a:t>That’s ok! </a:t>
            </a:r>
            <a:r>
              <a:rPr lang="en-US" sz="1800" b="1" i="0" dirty="0" smtClean="0">
                <a:solidFill>
                  <a:srgbClr val="70CACB"/>
                </a:solidFill>
                <a:latin typeface="Open Sans" charset="0"/>
                <a:ea typeface="Open Sans" charset="0"/>
                <a:cs typeface="Open Sans" charset="0"/>
              </a:rPr>
              <a:t>This process is meant to be iterative.</a:t>
            </a:r>
          </a:p>
          <a:p>
            <a:pPr marL="285750" indent="-285750">
              <a:lnSpc>
                <a:spcPts val="2400"/>
              </a:lnSpc>
              <a:spcAft>
                <a:spcPts val="600"/>
              </a:spcAft>
              <a:buFont typeface="Arial" charset="0"/>
              <a:buChar char="•"/>
            </a:pPr>
            <a:r>
              <a:rPr lang="en-US" sz="1800" i="0" dirty="0">
                <a:solidFill>
                  <a:schemeClr val="tx1">
                    <a:lumMod val="75000"/>
                    <a:lumOff val="25000"/>
                  </a:schemeClr>
                </a:solidFill>
                <a:latin typeface="Open Sans" charset="0"/>
                <a:ea typeface="Open Sans" charset="0"/>
                <a:cs typeface="Open Sans" charset="0"/>
              </a:rPr>
              <a:t>I</a:t>
            </a:r>
            <a:r>
              <a:rPr lang="en-US" sz="1800" i="0" dirty="0" smtClean="0">
                <a:solidFill>
                  <a:schemeClr val="tx1">
                    <a:lumMod val="75000"/>
                    <a:lumOff val="25000"/>
                  </a:schemeClr>
                </a:solidFill>
                <a:latin typeface="Open Sans" charset="0"/>
                <a:ea typeface="Open Sans" charset="0"/>
                <a:cs typeface="Open Sans" charset="0"/>
              </a:rPr>
              <a:t>dentify new focus areas for further research &amp; plan accordingly. </a:t>
            </a:r>
            <a:r>
              <a:rPr lang="en-US" sz="1800" i="0" dirty="0">
                <a:solidFill>
                  <a:schemeClr val="tx1">
                    <a:lumMod val="75000"/>
                    <a:lumOff val="25000"/>
                  </a:schemeClr>
                </a:solidFill>
                <a:latin typeface="Open Sans" charset="0"/>
                <a:ea typeface="Open Sans" charset="0"/>
                <a:cs typeface="Open Sans" charset="0"/>
              </a:rPr>
              <a:t>Being nimble &amp; planning small studies </a:t>
            </a:r>
            <a:r>
              <a:rPr lang="en-US" sz="1800" i="0" dirty="0" smtClean="0">
                <a:solidFill>
                  <a:schemeClr val="tx1">
                    <a:lumMod val="75000"/>
                    <a:lumOff val="25000"/>
                  </a:schemeClr>
                </a:solidFill>
                <a:latin typeface="Open Sans" charset="0"/>
                <a:ea typeface="Open Sans" charset="0"/>
                <a:cs typeface="Open Sans" charset="0"/>
              </a:rPr>
              <a:t>can be your best </a:t>
            </a:r>
            <a:r>
              <a:rPr lang="en-US" sz="1800" i="0" dirty="0">
                <a:solidFill>
                  <a:schemeClr val="tx1">
                    <a:lumMod val="75000"/>
                    <a:lumOff val="25000"/>
                  </a:schemeClr>
                </a:solidFill>
                <a:latin typeface="Open Sans" charset="0"/>
                <a:ea typeface="Open Sans" charset="0"/>
                <a:cs typeface="Open Sans" charset="0"/>
              </a:rPr>
              <a:t>path </a:t>
            </a:r>
            <a:r>
              <a:rPr lang="en-US" sz="1800" i="0" dirty="0" smtClean="0">
                <a:solidFill>
                  <a:schemeClr val="tx1">
                    <a:lumMod val="75000"/>
                    <a:lumOff val="25000"/>
                  </a:schemeClr>
                </a:solidFill>
                <a:latin typeface="Open Sans" charset="0"/>
                <a:ea typeface="Open Sans" charset="0"/>
                <a:cs typeface="Open Sans" charset="0"/>
              </a:rPr>
              <a:t>forward.</a:t>
            </a:r>
          </a:p>
        </p:txBody>
      </p:sp>
      <p:sp>
        <p:nvSpPr>
          <p:cNvPr id="3" name="Slide Number Placeholder 2"/>
          <p:cNvSpPr>
            <a:spLocks noGrp="1"/>
          </p:cNvSpPr>
          <p:nvPr>
            <p:ph type="sldNum" sz="quarter" idx="7"/>
          </p:nvPr>
        </p:nvSpPr>
        <p:spPr/>
        <p:txBody>
          <a:bodyPr/>
          <a:lstStyle/>
          <a:p>
            <a:fld id="{03B4E35C-852A-C440-8B32-952944DE7771}" type="slidenum">
              <a:rPr lang="uk-UA" smtClean="0"/>
              <a:pPr/>
              <a:t>65</a:t>
            </a:fld>
            <a:endParaRPr lang="uk-UA" dirty="0"/>
          </a:p>
        </p:txBody>
      </p:sp>
      <p:sp>
        <p:nvSpPr>
          <p:cNvPr id="39" name="Rectangle 38"/>
          <p:cNvSpPr/>
          <p:nvPr/>
        </p:nvSpPr>
        <p:spPr>
          <a:xfrm>
            <a:off x="65532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40" name="Rectangle 39"/>
          <p:cNvSpPr/>
          <p:nvPr/>
        </p:nvSpPr>
        <p:spPr>
          <a:xfrm>
            <a:off x="858406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41" name="Rectangle 40"/>
          <p:cNvSpPr/>
          <p:nvPr/>
        </p:nvSpPr>
        <p:spPr>
          <a:xfrm>
            <a:off x="98428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42" name="Rectangle 41"/>
          <p:cNvSpPr/>
          <p:nvPr/>
        </p:nvSpPr>
        <p:spPr>
          <a:xfrm>
            <a:off x="1110138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47" name="Rectangle 46"/>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8584067" y="3192681"/>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8584067" y="3894523"/>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9842800" y="3192681"/>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1101387" y="3192681"/>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9842800" y="3894523"/>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8592056" y="4596367"/>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11101387" y="3894523"/>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8592056" y="5306046"/>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11101387" y="4596367"/>
            <a:ext cx="633413" cy="633413"/>
          </a:xfrm>
          <a:prstGeom prst="rect">
            <a:avLst/>
          </a:prstGeom>
          <a:solidFill>
            <a:srgbClr val="E7DA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2" name="Rectangle 61"/>
          <p:cNvSpPr/>
          <p:nvPr/>
        </p:nvSpPr>
        <p:spPr>
          <a:xfrm>
            <a:off x="8584067" y="1626725"/>
            <a:ext cx="633413" cy="633413"/>
          </a:xfrm>
          <a:prstGeom prst="rect">
            <a:avLst/>
          </a:prstGeom>
          <a:solidFill>
            <a:srgbClr val="7030A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3" name="Rectangle 62"/>
          <p:cNvSpPr/>
          <p:nvPr/>
        </p:nvSpPr>
        <p:spPr>
          <a:xfrm>
            <a:off x="9842800" y="1626725"/>
            <a:ext cx="633413" cy="633413"/>
          </a:xfrm>
          <a:prstGeom prst="rect">
            <a:avLst/>
          </a:prstGeom>
          <a:solidFill>
            <a:srgbClr val="7030A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4" name="Rectangle 63"/>
          <p:cNvSpPr/>
          <p:nvPr/>
        </p:nvSpPr>
        <p:spPr>
          <a:xfrm>
            <a:off x="11101387" y="1626725"/>
            <a:ext cx="633413" cy="633413"/>
          </a:xfrm>
          <a:prstGeom prst="rect">
            <a:avLst/>
          </a:prstGeom>
          <a:solidFill>
            <a:srgbClr val="7030A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5" name="Rectangle 64"/>
          <p:cNvSpPr/>
          <p:nvPr/>
        </p:nvSpPr>
        <p:spPr>
          <a:xfrm>
            <a:off x="6553200" y="2324335"/>
            <a:ext cx="633413" cy="633413"/>
          </a:xfrm>
          <a:prstGeom prst="rect">
            <a:avLst/>
          </a:prstGeom>
          <a:solidFill>
            <a:srgbClr val="E04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a:t>
            </a:r>
            <a:endParaRPr lang="en-US" b="1" dirty="0">
              <a:solidFill>
                <a:schemeClr val="bg1"/>
              </a:solidFill>
              <a:latin typeface="Open Sans Bold" charset="0"/>
              <a:ea typeface="Open Sans Bold" charset="0"/>
              <a:cs typeface="Open Sans Bold" charset="0"/>
            </a:endParaRPr>
          </a:p>
        </p:txBody>
      </p:sp>
      <p:sp>
        <p:nvSpPr>
          <p:cNvPr id="66" name="Rectangle 65"/>
          <p:cNvSpPr/>
          <p:nvPr/>
        </p:nvSpPr>
        <p:spPr>
          <a:xfrm>
            <a:off x="8584067" y="2324335"/>
            <a:ext cx="633413" cy="633413"/>
          </a:xfrm>
          <a:prstGeom prst="rect">
            <a:avLst/>
          </a:prstGeom>
          <a:solidFill>
            <a:srgbClr val="E0406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B</a:t>
            </a:r>
            <a:endParaRPr lang="en-US" b="1" dirty="0">
              <a:solidFill>
                <a:schemeClr val="bg1"/>
              </a:solidFill>
              <a:latin typeface="Open Sans Bold" charset="0"/>
              <a:ea typeface="Open Sans Bold" charset="0"/>
              <a:cs typeface="Open Sans Bold" charset="0"/>
            </a:endParaRPr>
          </a:p>
        </p:txBody>
      </p:sp>
      <p:sp>
        <p:nvSpPr>
          <p:cNvPr id="67" name="Rectangle 66"/>
          <p:cNvSpPr/>
          <p:nvPr/>
        </p:nvSpPr>
        <p:spPr>
          <a:xfrm>
            <a:off x="9842800" y="2324335"/>
            <a:ext cx="633413" cy="633413"/>
          </a:xfrm>
          <a:prstGeom prst="rect">
            <a:avLst/>
          </a:prstGeom>
          <a:solidFill>
            <a:srgbClr val="E0406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C</a:t>
            </a:r>
            <a:endParaRPr lang="en-US" b="1" dirty="0">
              <a:solidFill>
                <a:schemeClr val="bg1"/>
              </a:solidFill>
              <a:latin typeface="Open Sans Bold" charset="0"/>
              <a:ea typeface="Open Sans Bold" charset="0"/>
              <a:cs typeface="Open Sans Bold" charset="0"/>
            </a:endParaRPr>
          </a:p>
        </p:txBody>
      </p:sp>
      <p:sp>
        <p:nvSpPr>
          <p:cNvPr id="68" name="Rectangle 67"/>
          <p:cNvSpPr/>
          <p:nvPr/>
        </p:nvSpPr>
        <p:spPr>
          <a:xfrm>
            <a:off x="11101387" y="2324335"/>
            <a:ext cx="633413" cy="633413"/>
          </a:xfrm>
          <a:prstGeom prst="rect">
            <a:avLst/>
          </a:prstGeom>
          <a:solidFill>
            <a:srgbClr val="E0406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D</a:t>
            </a:r>
            <a:endParaRPr lang="en-US" b="1" dirty="0">
              <a:solidFill>
                <a:schemeClr val="bg1"/>
              </a:solidFill>
              <a:latin typeface="Open Sans Bold" charset="0"/>
              <a:ea typeface="Open Sans Bold" charset="0"/>
              <a:cs typeface="Open Sans Bold" charset="0"/>
            </a:endParaRPr>
          </a:p>
        </p:txBody>
      </p:sp>
      <p:sp>
        <p:nvSpPr>
          <p:cNvPr id="35"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REFLECTING ON SYNTHESIS</a:t>
            </a:r>
          </a:p>
        </p:txBody>
      </p:sp>
    </p:spTree>
    <p:extLst>
      <p:ext uri="{BB962C8B-B14F-4D97-AF65-F5344CB8AC3E}">
        <p14:creationId xmlns:p14="http://schemas.microsoft.com/office/powerpoint/2010/main" val="55772386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66</a:t>
            </a:fld>
            <a:endParaRPr lang="uk-UA" dirty="0"/>
          </a:p>
        </p:txBody>
      </p:sp>
      <p:sp>
        <p:nvSpPr>
          <p:cNvPr id="9" name="object 7"/>
          <p:cNvSpPr txBox="1">
            <a:spLocks/>
          </p:cNvSpPr>
          <p:nvPr/>
        </p:nvSpPr>
        <p:spPr>
          <a:xfrm>
            <a:off x="457199" y="2094132"/>
            <a:ext cx="4124325" cy="21236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4600" i="0" kern="0" dirty="0" smtClean="0">
                <a:solidFill>
                  <a:srgbClr val="000000"/>
                </a:solidFill>
                <a:latin typeface="Georgia" charset="0"/>
                <a:ea typeface="Georgia" charset="0"/>
                <a:cs typeface="Georgia" charset="0"/>
              </a:rPr>
              <a:t>Take breaks. Give yourselves space to think.</a:t>
            </a:r>
            <a:endParaRPr lang="en-US" sz="4600" i="0" kern="0" dirty="0">
              <a:solidFill>
                <a:srgbClr val="000000"/>
              </a:solidFill>
              <a:latin typeface="Georgia" charset="0"/>
              <a:ea typeface="Georgia" charset="0"/>
              <a:cs typeface="Georgia" charset="0"/>
            </a:endParaRPr>
          </a:p>
        </p:txBody>
      </p:sp>
      <p:sp>
        <p:nvSpPr>
          <p:cNvPr id="11" name="object 7"/>
          <p:cNvSpPr txBox="1">
            <a:spLocks/>
          </p:cNvSpPr>
          <p:nvPr/>
        </p:nvSpPr>
        <p:spPr>
          <a:xfrm>
            <a:off x="5902958" y="2414142"/>
            <a:ext cx="5831842" cy="147732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spcAft>
                <a:spcPts val="1200"/>
              </a:spcAft>
            </a:pPr>
            <a:r>
              <a:rPr lang="en-US" sz="2400" i="0" kern="0" dirty="0" smtClean="0">
                <a:solidFill>
                  <a:srgbClr val="38393A"/>
                </a:solidFill>
                <a:latin typeface="Open Sans" charset="0"/>
                <a:ea typeface="Open Sans" charset="0"/>
                <a:cs typeface="Open Sans" charset="0"/>
              </a:rPr>
              <a:t>Go take a walk. Hold working sessions outside. It can be difficult to see the “bigger picture” after spending too much time focused in on the data. </a:t>
            </a:r>
            <a:endParaRPr lang="en-US" sz="2400" i="0" kern="0" dirty="0">
              <a:solidFill>
                <a:srgbClr val="38393A"/>
              </a:solidFill>
              <a:latin typeface="Open Sans" charset="0"/>
              <a:ea typeface="Open Sans" charset="0"/>
              <a:cs typeface="Open Sans" charset="0"/>
            </a:endParaRPr>
          </a:p>
        </p:txBody>
      </p:sp>
      <p:cxnSp>
        <p:nvCxnSpPr>
          <p:cNvPr id="13" name="Straight Connector 12"/>
          <p:cNvCxnSpPr/>
          <p:nvPr/>
        </p:nvCxnSpPr>
        <p:spPr>
          <a:xfrm>
            <a:off x="5223122" y="2115271"/>
            <a:ext cx="0" cy="2075071"/>
          </a:xfrm>
          <a:prstGeom prst="line">
            <a:avLst/>
          </a:prstGeom>
          <a:ln w="28575">
            <a:solidFill>
              <a:srgbClr val="DF4067"/>
            </a:solidFill>
          </a:ln>
        </p:spPr>
        <p:style>
          <a:lnRef idx="1">
            <a:schemeClr val="accent1"/>
          </a:lnRef>
          <a:fillRef idx="0">
            <a:schemeClr val="accent1"/>
          </a:fillRef>
          <a:effectRef idx="0">
            <a:schemeClr val="accent1"/>
          </a:effectRef>
          <a:fontRef idx="minor">
            <a:schemeClr val="tx1"/>
          </a:fontRef>
        </p:style>
      </p:cxnSp>
      <p:sp>
        <p:nvSpPr>
          <p:cNvPr id="7"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281A58"/>
                </a:solidFill>
                <a:latin typeface="Open Sans" charset="0"/>
                <a:ea typeface="Open Sans" charset="0"/>
                <a:cs typeface="Open Sans" charset="0"/>
              </a:rPr>
              <a:t>REFLECTING ON SYNTHESIS</a:t>
            </a:r>
          </a:p>
        </p:txBody>
      </p:sp>
    </p:spTree>
    <p:extLst>
      <p:ext uri="{BB962C8B-B14F-4D97-AF65-F5344CB8AC3E}">
        <p14:creationId xmlns:p14="http://schemas.microsoft.com/office/powerpoint/2010/main" val="128152772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2148350"/>
            <a:ext cx="77342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Articulating the “So What?”</a:t>
            </a:r>
            <a:endParaRPr lang="en-US" sz="4600" i="0" kern="0" dirty="0">
              <a:solidFill>
                <a:schemeClr val="bg1"/>
              </a:solidFill>
              <a:latin typeface="Georgia" charset="0"/>
              <a:ea typeface="Georgia" charset="0"/>
              <a:cs typeface="Georgia" charset="0"/>
            </a:endParaRPr>
          </a:p>
        </p:txBody>
      </p:sp>
      <p:cxnSp>
        <p:nvCxnSpPr>
          <p:cNvPr id="6" name="Straight Connector 5"/>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64259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0" y="0"/>
            <a:ext cx="6096000" cy="6858000"/>
          </a:xfrm>
          <a:prstGeom prst="rect">
            <a:avLst/>
          </a:prstGeom>
          <a:solidFill>
            <a:srgbClr val="DC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38393A"/>
                </a:solidFill>
                <a:latin typeface="Open Sans" charset="0"/>
                <a:ea typeface="Open Sans" charset="0"/>
                <a:cs typeface="Open Sans" charset="0"/>
              </a:rPr>
              <a:t>ARTICULATING THE “SO WHAT?”</a:t>
            </a:r>
          </a:p>
        </p:txBody>
      </p:sp>
      <p:sp>
        <p:nvSpPr>
          <p:cNvPr id="2" name="Slide Number Placeholder 1"/>
          <p:cNvSpPr>
            <a:spLocks noGrp="1"/>
          </p:cNvSpPr>
          <p:nvPr>
            <p:ph type="sldNum" sz="quarter" idx="7"/>
          </p:nvPr>
        </p:nvSpPr>
        <p:spPr/>
        <p:txBody>
          <a:bodyPr/>
          <a:lstStyle/>
          <a:p>
            <a:fld id="{03B4E35C-852A-C440-8B32-952944DE7771}" type="slidenum">
              <a:rPr lang="uk-UA" smtClean="0"/>
              <a:pPr/>
              <a:t>68</a:t>
            </a:fld>
            <a:endParaRPr lang="uk-UA" dirty="0"/>
          </a:p>
        </p:txBody>
      </p:sp>
      <p:sp>
        <p:nvSpPr>
          <p:cNvPr id="28" name="object 7"/>
          <p:cNvSpPr txBox="1">
            <a:spLocks/>
          </p:cNvSpPr>
          <p:nvPr/>
        </p:nvSpPr>
        <p:spPr>
          <a:xfrm>
            <a:off x="457200" y="728230"/>
            <a:ext cx="799591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Generating Insights</a:t>
            </a:r>
            <a:endParaRPr lang="en-US" sz="4600" i="0" kern="0" dirty="0">
              <a:solidFill>
                <a:schemeClr val="tx1">
                  <a:lumMod val="85000"/>
                  <a:lumOff val="15000"/>
                </a:schemeClr>
              </a:solidFill>
              <a:latin typeface="Georgia" charset="0"/>
              <a:ea typeface="Georgia" charset="0"/>
              <a:cs typeface="Georgia" charset="0"/>
            </a:endParaRPr>
          </a:p>
        </p:txBody>
      </p:sp>
      <p:sp>
        <p:nvSpPr>
          <p:cNvPr id="15" name="object 7"/>
          <p:cNvSpPr txBox="1">
            <a:spLocks/>
          </p:cNvSpPr>
          <p:nvPr/>
        </p:nvSpPr>
        <p:spPr>
          <a:xfrm>
            <a:off x="6553201" y="1827780"/>
            <a:ext cx="5181599" cy="166840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nSpc>
                <a:spcPts val="2000"/>
              </a:lnSpc>
              <a:spcAft>
                <a:spcPts val="1200"/>
              </a:spcAft>
            </a:pPr>
            <a:r>
              <a:rPr lang="en-US" sz="1200" i="0" dirty="0" smtClean="0">
                <a:solidFill>
                  <a:schemeClr val="tx1">
                    <a:lumMod val="75000"/>
                    <a:lumOff val="25000"/>
                  </a:schemeClr>
                </a:solidFill>
                <a:latin typeface="Open Sans" charset="0"/>
                <a:ea typeface="Open Sans" charset="0"/>
                <a:cs typeface="Open Sans" charset="0"/>
              </a:rPr>
              <a:t>When your team gets to this point in the process, it will feel as if you’ve learned too much. “We have too many insights, and they’re all important!!” It’s impossible to be provocative when you have 50 points to make via 50 different insights. </a:t>
            </a:r>
          </a:p>
          <a:p>
            <a:pPr>
              <a:lnSpc>
                <a:spcPts val="2000"/>
              </a:lnSpc>
              <a:spcAft>
                <a:spcPts val="1200"/>
              </a:spcAft>
            </a:pPr>
            <a:r>
              <a:rPr lang="en-US" sz="1200" i="0" dirty="0" smtClean="0">
                <a:solidFill>
                  <a:schemeClr val="tx1">
                    <a:lumMod val="75000"/>
                    <a:lumOff val="25000"/>
                  </a:schemeClr>
                </a:solidFill>
                <a:latin typeface="Open Sans" charset="0"/>
                <a:ea typeface="Open Sans" charset="0"/>
                <a:cs typeface="Open Sans" charset="0"/>
              </a:rPr>
              <a:t>An additional step must be taken to bring forward, mature and refine the most salient and relevant insights.</a:t>
            </a:r>
            <a:endParaRPr lang="en-US" sz="1200" i="0" dirty="0">
              <a:solidFill>
                <a:schemeClr val="tx1">
                  <a:lumMod val="75000"/>
                  <a:lumOff val="25000"/>
                </a:schemeClr>
              </a:solidFill>
              <a:latin typeface="Open Sans" charset="0"/>
              <a:ea typeface="Open Sans" charset="0"/>
              <a:cs typeface="Open Sans" charset="0"/>
            </a:endParaRPr>
          </a:p>
        </p:txBody>
      </p:sp>
      <p:sp>
        <p:nvSpPr>
          <p:cNvPr id="11" name="object 7"/>
          <p:cNvSpPr txBox="1">
            <a:spLocks/>
          </p:cNvSpPr>
          <p:nvPr/>
        </p:nvSpPr>
        <p:spPr>
          <a:xfrm>
            <a:off x="4160367" y="4718202"/>
            <a:ext cx="1953833" cy="430887"/>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THOUSANDS OF DATA POINTS</a:t>
            </a:r>
          </a:p>
        </p:txBody>
      </p:sp>
      <p:sp>
        <p:nvSpPr>
          <p:cNvPr id="13" name="object 7"/>
          <p:cNvSpPr txBox="1">
            <a:spLocks/>
          </p:cNvSpPr>
          <p:nvPr/>
        </p:nvSpPr>
        <p:spPr>
          <a:xfrm>
            <a:off x="3351935" y="3513354"/>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DOZENS OF THEMES</a:t>
            </a:r>
          </a:p>
        </p:txBody>
      </p:sp>
      <p:sp>
        <p:nvSpPr>
          <p:cNvPr id="16" name="object 7"/>
          <p:cNvSpPr txBox="1">
            <a:spLocks/>
          </p:cNvSpPr>
          <p:nvPr/>
        </p:nvSpPr>
        <p:spPr>
          <a:xfrm>
            <a:off x="2790768" y="2403618"/>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785AB3"/>
                </a:solidFill>
                <a:latin typeface="Open Sans" charset="0"/>
                <a:ea typeface="Open Sans" charset="0"/>
                <a:cs typeface="Open Sans" charset="0"/>
              </a:rPr>
              <a:t>A </a:t>
            </a:r>
            <a:r>
              <a:rPr lang="en-US" b="1" i="0" spc="160" smtClean="0">
                <a:solidFill>
                  <a:srgbClr val="785AB3"/>
                </a:solidFill>
                <a:latin typeface="Open Sans" charset="0"/>
                <a:ea typeface="Open Sans" charset="0"/>
                <a:cs typeface="Open Sans" charset="0"/>
              </a:rPr>
              <a:t>FEW INSIGHTS</a:t>
            </a:r>
            <a:endParaRPr lang="en-US" b="1" i="0" spc="160" dirty="0" smtClean="0">
              <a:solidFill>
                <a:srgbClr val="785AB3"/>
              </a:solidFill>
              <a:latin typeface="Open Sans" charset="0"/>
              <a:ea typeface="Open Sans" charset="0"/>
              <a:cs typeface="Open Sans"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023" y="1807195"/>
            <a:ext cx="3926816" cy="3923804"/>
          </a:xfrm>
          <a:prstGeom prst="rect">
            <a:avLst/>
          </a:prstGeom>
        </p:spPr>
      </p:pic>
    </p:spTree>
    <p:extLst>
      <p:ext uri="{BB962C8B-B14F-4D97-AF65-F5344CB8AC3E}">
        <p14:creationId xmlns:p14="http://schemas.microsoft.com/office/powerpoint/2010/main" val="6299365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7"/>
          </p:nvPr>
        </p:nvSpPr>
        <p:spPr/>
        <p:txBody>
          <a:bodyPr/>
          <a:lstStyle/>
          <a:p>
            <a:fld id="{03B4E35C-852A-C440-8B32-952944DE7771}" type="slidenum">
              <a:rPr lang="uk-UA" smtClean="0"/>
              <a:pPr/>
              <a:t>69</a:t>
            </a:fld>
            <a:endParaRPr lang="uk-UA" dirty="0"/>
          </a:p>
        </p:txBody>
      </p:sp>
      <p:sp>
        <p:nvSpPr>
          <p:cNvPr id="17" name="object 7"/>
          <p:cNvSpPr txBox="1">
            <a:spLocks/>
          </p:cNvSpPr>
          <p:nvPr/>
        </p:nvSpPr>
        <p:spPr>
          <a:xfrm>
            <a:off x="457201" y="728230"/>
            <a:ext cx="6360458"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Prioritize </a:t>
            </a:r>
            <a:r>
              <a:rPr lang="en-US" sz="4600" i="0" kern="0" smtClean="0">
                <a:solidFill>
                  <a:srgbClr val="000000"/>
                </a:solidFill>
                <a:latin typeface="Georgia" charset="0"/>
                <a:ea typeface="Georgia" charset="0"/>
                <a:cs typeface="Georgia" charset="0"/>
              </a:rPr>
              <a:t>Your Insights</a:t>
            </a:r>
            <a:endParaRPr lang="en-US" sz="4600" i="0" kern="0" dirty="0" smtClean="0">
              <a:solidFill>
                <a:srgbClr val="000000"/>
              </a:solidFill>
              <a:latin typeface="Georgia" charset="0"/>
              <a:ea typeface="Georgia" charset="0"/>
              <a:cs typeface="Georgia" charset="0"/>
            </a:endParaRPr>
          </a:p>
        </p:txBody>
      </p:sp>
      <p:sp>
        <p:nvSpPr>
          <p:cNvPr id="9"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ARTICULATING THE “SO WHAT?”</a:t>
            </a:r>
            <a:endParaRPr lang="en-US" sz="1600" i="0" kern="0" spc="300" dirty="0">
              <a:solidFill>
                <a:srgbClr val="38393A"/>
              </a:solidFill>
              <a:latin typeface="Open Sans" charset="0"/>
              <a:ea typeface="Open Sans" charset="0"/>
              <a:cs typeface="Open Sans" charset="0"/>
            </a:endParaRPr>
          </a:p>
        </p:txBody>
      </p:sp>
      <p:sp>
        <p:nvSpPr>
          <p:cNvPr id="18" name="object 7"/>
          <p:cNvSpPr txBox="1">
            <a:spLocks/>
          </p:cNvSpPr>
          <p:nvPr/>
        </p:nvSpPr>
        <p:spPr>
          <a:xfrm>
            <a:off x="6611618" y="475172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281A58"/>
                </a:solidFill>
                <a:latin typeface="Open Sans" charset="0"/>
                <a:ea typeface="Open Sans" charset="0"/>
                <a:cs typeface="Open Sans" charset="0"/>
              </a:rPr>
              <a:t>THOUSANDS OF OBSERVATIONS</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2339797" y="1807195"/>
            <a:ext cx="3926816" cy="3923804"/>
          </a:xfrm>
          <a:prstGeom prst="rect">
            <a:avLst/>
          </a:prstGeom>
        </p:spPr>
      </p:pic>
      <p:sp>
        <p:nvSpPr>
          <p:cNvPr id="32" name="object 7"/>
          <p:cNvSpPr txBox="1">
            <a:spLocks/>
          </p:cNvSpPr>
          <p:nvPr/>
        </p:nvSpPr>
        <p:spPr>
          <a:xfrm>
            <a:off x="5912370" y="3519576"/>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281A58"/>
                </a:solidFill>
                <a:latin typeface="Open Sans" charset="0"/>
                <a:ea typeface="Open Sans" charset="0"/>
                <a:cs typeface="Open Sans" charset="0"/>
              </a:rPr>
              <a:t>DOZENS OF THEMES</a:t>
            </a:r>
          </a:p>
        </p:txBody>
      </p:sp>
      <p:sp>
        <p:nvSpPr>
          <p:cNvPr id="33" name="object 7"/>
          <p:cNvSpPr txBox="1">
            <a:spLocks/>
          </p:cNvSpPr>
          <p:nvPr/>
        </p:nvSpPr>
        <p:spPr>
          <a:xfrm>
            <a:off x="5105547" y="2409840"/>
            <a:ext cx="5181599"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trike="sngStrike" spc="160" dirty="0" smtClean="0">
                <a:solidFill>
                  <a:srgbClr val="281A58"/>
                </a:solidFill>
                <a:latin typeface="Open Sans" charset="0"/>
                <a:ea typeface="Open Sans" charset="0"/>
                <a:cs typeface="Open Sans" charset="0"/>
              </a:rPr>
              <a:t>A FEW</a:t>
            </a:r>
            <a:r>
              <a:rPr lang="en-US" b="1" i="0" spc="160" dirty="0" smtClean="0">
                <a:solidFill>
                  <a:srgbClr val="281A58"/>
                </a:solidFill>
                <a:latin typeface="Open Sans" charset="0"/>
                <a:ea typeface="Open Sans" charset="0"/>
                <a:cs typeface="Open Sans" charset="0"/>
              </a:rPr>
              <a:t> TOO </a:t>
            </a:r>
            <a:r>
              <a:rPr lang="en-US" b="1" i="0" spc="160" smtClean="0">
                <a:solidFill>
                  <a:srgbClr val="281A58"/>
                </a:solidFill>
                <a:latin typeface="Open Sans" charset="0"/>
                <a:ea typeface="Open Sans" charset="0"/>
                <a:cs typeface="Open Sans" charset="0"/>
              </a:rPr>
              <a:t>MANY INSIGHTS</a:t>
            </a:r>
            <a:endParaRPr lang="en-US" b="1" i="0" spc="160" dirty="0" smtClean="0">
              <a:solidFill>
                <a:srgbClr val="281A58"/>
              </a:solidFill>
              <a:latin typeface="Open Sans" charset="0"/>
              <a:ea typeface="Open Sans" charset="0"/>
              <a:cs typeface="Open Sans" charset="0"/>
            </a:endParaRPr>
          </a:p>
        </p:txBody>
      </p:sp>
      <p:pic>
        <p:nvPicPr>
          <p:cNvPr id="11" name="Picture 10"/>
          <p:cNvPicPr>
            <a:picLocks noChangeAspect="1"/>
          </p:cNvPicPr>
          <p:nvPr/>
        </p:nvPicPr>
        <p:blipFill>
          <a:blip r:embed="rId4">
            <a:alphaModFix amt="0"/>
            <a:extLst>
              <a:ext uri="{28A0092B-C50C-407E-A947-70E740481C1C}">
                <a14:useLocalDpi xmlns:a14="http://schemas.microsoft.com/office/drawing/2010/main" val="0"/>
              </a:ext>
            </a:extLst>
          </a:blip>
          <a:stretch>
            <a:fillRect/>
          </a:stretch>
        </p:blipFill>
        <p:spPr>
          <a:xfrm>
            <a:off x="4166202" y="1848956"/>
            <a:ext cx="232178" cy="232178"/>
          </a:xfrm>
          <a:prstGeom prst="rect">
            <a:avLst/>
          </a:prstGeom>
        </p:spPr>
      </p:pic>
    </p:spTree>
    <p:extLst>
      <p:ext uri="{BB962C8B-B14F-4D97-AF65-F5344CB8AC3E}">
        <p14:creationId xmlns:p14="http://schemas.microsoft.com/office/powerpoint/2010/main" val="1452037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8648054" cy="273921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Why are we spending so much time talking about synthesis?</a:t>
            </a:r>
          </a:p>
          <a:p>
            <a:pPr marL="12700">
              <a:spcAft>
                <a:spcPts val="2400"/>
              </a:spcAft>
            </a:pPr>
            <a:endParaRPr lang="en-US" sz="4600" i="0" kern="0" dirty="0">
              <a:solidFill>
                <a:schemeClr val="tx1">
                  <a:lumMod val="85000"/>
                  <a:lumOff val="15000"/>
                </a:schemeClr>
              </a:solidFill>
              <a:latin typeface="Georgia" charset="0"/>
              <a:ea typeface="Georgia" charset="0"/>
              <a:cs typeface="Georgia"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7</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a:t>
            </a:r>
            <a:r>
              <a:rPr lang="en-US" sz="1600" i="0" kern="0" spc="300" smtClean="0">
                <a:solidFill>
                  <a:srgbClr val="281A58"/>
                </a:solidFill>
                <a:latin typeface="Open Sans" charset="0"/>
                <a:ea typeface="Open Sans" charset="0"/>
                <a:cs typeface="Open Sans" charset="0"/>
              </a:rPr>
              <a:t>OF SYNTHESIS</a:t>
            </a:r>
            <a:endParaRPr lang="en-US" sz="1600" i="0" kern="0" spc="300" dirty="0">
              <a:solidFill>
                <a:srgbClr val="281A58"/>
              </a:solidFill>
              <a:latin typeface="Open Sans" charset="0"/>
              <a:ea typeface="Open Sans" charset="0"/>
              <a:cs typeface="Open Sans" charset="0"/>
            </a:endParaRPr>
          </a:p>
        </p:txBody>
      </p:sp>
      <p:sp>
        <p:nvSpPr>
          <p:cNvPr id="4" name="Rectangle 3"/>
          <p:cNvSpPr/>
          <p:nvPr/>
        </p:nvSpPr>
        <p:spPr>
          <a:xfrm>
            <a:off x="365760" y="4250174"/>
            <a:ext cx="4742004" cy="800219"/>
          </a:xfrm>
          <a:prstGeom prst="rect">
            <a:avLst/>
          </a:prstGeom>
        </p:spPr>
        <p:txBody>
          <a:bodyPr wrap="none">
            <a:spAutoFit/>
          </a:bodyPr>
          <a:lstStyle/>
          <a:p>
            <a:pPr marL="12700" lvl="0">
              <a:spcAft>
                <a:spcPts val="2400"/>
              </a:spcAft>
            </a:pPr>
            <a:r>
              <a:rPr lang="en-US" sz="4600" kern="0" dirty="0">
                <a:solidFill>
                  <a:prstClr val="black">
                    <a:lumMod val="85000"/>
                    <a:lumOff val="15000"/>
                  </a:prstClr>
                </a:solidFill>
                <a:latin typeface="Georgia" charset="0"/>
                <a:ea typeface="Georgia" charset="0"/>
                <a:cs typeface="Georgia" charset="0"/>
              </a:rPr>
              <a:t>Because it’s </a:t>
            </a:r>
            <a:r>
              <a:rPr lang="en-US" sz="4600" u="sng" kern="0" dirty="0">
                <a:solidFill>
                  <a:prstClr val="black">
                    <a:lumMod val="85000"/>
                    <a:lumOff val="15000"/>
                  </a:prstClr>
                </a:solidFill>
                <a:latin typeface="Georgia" charset="0"/>
                <a:ea typeface="Georgia" charset="0"/>
                <a:cs typeface="Georgia" charset="0"/>
              </a:rPr>
              <a:t>hard.</a:t>
            </a:r>
          </a:p>
        </p:txBody>
      </p:sp>
    </p:spTree>
    <p:custDataLst>
      <p:tags r:id="rId1"/>
    </p:custDataLst>
    <p:extLst>
      <p:ext uri="{BB962C8B-B14F-4D97-AF65-F5344CB8AC3E}">
        <p14:creationId xmlns:p14="http://schemas.microsoft.com/office/powerpoint/2010/main" val="1711130201"/>
      </p:ext>
    </p:extLst>
  </p:cSld>
  <p:clrMapOvr>
    <a:masterClrMapping/>
  </p:clrMapOvr>
  <mc:AlternateContent xmlns:mc="http://schemas.openxmlformats.org/markup-compatibility/2006" xmlns:p14="http://schemas.microsoft.com/office/powerpoint/2010/main">
    <mc:Choice Requires="p14">
      <p:transition spd="slow" p14:dur="2000" advTm="49090"/>
    </mc:Choice>
    <mc:Fallback xmlns="">
      <p:transition spd="slow" advTm="4909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7"/>
          </p:nvPr>
        </p:nvSpPr>
        <p:spPr/>
        <p:txBody>
          <a:bodyPr/>
          <a:lstStyle/>
          <a:p>
            <a:fld id="{03B4E35C-852A-C440-8B32-952944DE7771}" type="slidenum">
              <a:rPr lang="uk-UA" smtClean="0"/>
              <a:pPr/>
              <a:t>70</a:t>
            </a:fld>
            <a:endParaRPr lang="uk-UA" dirty="0"/>
          </a:p>
        </p:txBody>
      </p:sp>
      <p:sp>
        <p:nvSpPr>
          <p:cNvPr id="17" name="object 7"/>
          <p:cNvSpPr txBox="1">
            <a:spLocks/>
          </p:cNvSpPr>
          <p:nvPr/>
        </p:nvSpPr>
        <p:spPr>
          <a:xfrm>
            <a:off x="457201" y="728230"/>
            <a:ext cx="6360458"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Into </a:t>
            </a:r>
            <a:r>
              <a:rPr lang="en-US" sz="4600" i="0" kern="0" smtClean="0">
                <a:solidFill>
                  <a:srgbClr val="000000"/>
                </a:solidFill>
                <a:latin typeface="Georgia" charset="0"/>
                <a:ea typeface="Georgia" charset="0"/>
                <a:cs typeface="Georgia" charset="0"/>
              </a:rPr>
              <a:t>Super Insights</a:t>
            </a:r>
            <a:r>
              <a:rPr lang="en-US" sz="4600" i="0" kern="0" dirty="0" smtClean="0">
                <a:solidFill>
                  <a:srgbClr val="000000"/>
                </a:solidFill>
                <a:latin typeface="Georgia" charset="0"/>
                <a:ea typeface="Georgia" charset="0"/>
                <a:cs typeface="Georgia" charset="0"/>
              </a:rPr>
              <a:t>!</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1057" y="1498688"/>
            <a:ext cx="3687482" cy="3687482"/>
          </a:xfrm>
          <a:prstGeom prst="rect">
            <a:avLst/>
          </a:prstGeom>
        </p:spPr>
      </p:pic>
      <p:sp>
        <p:nvSpPr>
          <p:cNvPr id="12"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38393A"/>
                </a:solidFill>
                <a:latin typeface="Open Sans" charset="0"/>
                <a:ea typeface="Open Sans" charset="0"/>
                <a:cs typeface="Open Sans" charset="0"/>
              </a:rPr>
              <a:t>ARTICULATING THE “SO WHAT?”</a:t>
            </a:r>
          </a:p>
        </p:txBody>
      </p:sp>
      <p:sp>
        <p:nvSpPr>
          <p:cNvPr id="29" name="object 7"/>
          <p:cNvSpPr txBox="1">
            <a:spLocks/>
          </p:cNvSpPr>
          <p:nvPr/>
        </p:nvSpPr>
        <p:spPr>
          <a:xfrm>
            <a:off x="5742895" y="6446420"/>
            <a:ext cx="3882368"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281A58">
                    <a:alpha val="40000"/>
                  </a:srgbClr>
                </a:solidFill>
                <a:latin typeface="Open Sans" charset="0"/>
                <a:ea typeface="Open Sans" charset="0"/>
                <a:cs typeface="Open Sans" charset="0"/>
              </a:rPr>
              <a:t>THOUSANDS OF OBSERVATIONS</a:t>
            </a:r>
          </a:p>
        </p:txBody>
      </p:sp>
      <p:pic>
        <p:nvPicPr>
          <p:cNvPr id="31" name="Picture 30"/>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rot="10800000">
            <a:off x="3236789" y="4702399"/>
            <a:ext cx="2325826" cy="2324041"/>
          </a:xfrm>
          <a:prstGeom prst="rect">
            <a:avLst/>
          </a:prstGeom>
        </p:spPr>
      </p:pic>
      <p:sp>
        <p:nvSpPr>
          <p:cNvPr id="34" name="object 7"/>
          <p:cNvSpPr txBox="1">
            <a:spLocks/>
          </p:cNvSpPr>
          <p:nvPr/>
        </p:nvSpPr>
        <p:spPr>
          <a:xfrm>
            <a:off x="5328736" y="5716630"/>
            <a:ext cx="3069025"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pc="160" dirty="0" smtClean="0">
                <a:solidFill>
                  <a:srgbClr val="281A58">
                    <a:alpha val="40000"/>
                  </a:srgbClr>
                </a:solidFill>
                <a:latin typeface="Open Sans" charset="0"/>
                <a:ea typeface="Open Sans" charset="0"/>
                <a:cs typeface="Open Sans" charset="0"/>
              </a:rPr>
              <a:t>DOZENS OF THEMES</a:t>
            </a:r>
          </a:p>
        </p:txBody>
      </p:sp>
      <p:sp>
        <p:nvSpPr>
          <p:cNvPr id="35" name="object 7"/>
          <p:cNvSpPr txBox="1">
            <a:spLocks/>
          </p:cNvSpPr>
          <p:nvPr/>
        </p:nvSpPr>
        <p:spPr>
          <a:xfrm>
            <a:off x="4850860" y="5059341"/>
            <a:ext cx="3069025" cy="21544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b="1" i="0" strike="sngStrike" spc="160" dirty="0" smtClean="0">
                <a:solidFill>
                  <a:srgbClr val="281A58">
                    <a:alpha val="40000"/>
                  </a:srgbClr>
                </a:solidFill>
                <a:latin typeface="Open Sans" charset="0"/>
                <a:ea typeface="Open Sans" charset="0"/>
                <a:cs typeface="Open Sans" charset="0"/>
              </a:rPr>
              <a:t>A FEW</a:t>
            </a:r>
            <a:r>
              <a:rPr lang="en-US" b="1" i="0" spc="160" dirty="0" smtClean="0">
                <a:solidFill>
                  <a:srgbClr val="281A58">
                    <a:alpha val="40000"/>
                  </a:srgbClr>
                </a:solidFill>
                <a:latin typeface="Open Sans" charset="0"/>
                <a:ea typeface="Open Sans" charset="0"/>
                <a:cs typeface="Open Sans" charset="0"/>
              </a:rPr>
              <a:t> TOO </a:t>
            </a:r>
            <a:r>
              <a:rPr lang="en-US" b="1" i="0" spc="160" smtClean="0">
                <a:solidFill>
                  <a:srgbClr val="281A58">
                    <a:alpha val="40000"/>
                  </a:srgbClr>
                </a:solidFill>
                <a:latin typeface="Open Sans" charset="0"/>
                <a:ea typeface="Open Sans" charset="0"/>
                <a:cs typeface="Open Sans" charset="0"/>
              </a:rPr>
              <a:t>MANY INSIGHTS</a:t>
            </a:r>
            <a:endParaRPr lang="en-US" b="1" i="0" spc="160" dirty="0" smtClean="0">
              <a:solidFill>
                <a:srgbClr val="281A58">
                  <a:alpha val="40000"/>
                </a:srgbClr>
              </a:solidFill>
              <a:latin typeface="Open Sans" charset="0"/>
              <a:ea typeface="Open Sans" charset="0"/>
              <a:cs typeface="Open Sans" charset="0"/>
            </a:endParaRPr>
          </a:p>
        </p:txBody>
      </p:sp>
      <p:pic>
        <p:nvPicPr>
          <p:cNvPr id="36" name="Picture 35"/>
          <p:cNvPicPr>
            <a:picLocks noChangeAspect="1"/>
          </p:cNvPicPr>
          <p:nvPr/>
        </p:nvPicPr>
        <p:blipFill>
          <a:blip r:embed="rId5">
            <a:alphaModFix amt="0"/>
            <a:extLst>
              <a:ext uri="{28A0092B-C50C-407E-A947-70E740481C1C}">
                <a14:useLocalDpi xmlns:a14="http://schemas.microsoft.com/office/drawing/2010/main" val="0"/>
              </a:ext>
            </a:extLst>
          </a:blip>
          <a:stretch>
            <a:fillRect/>
          </a:stretch>
        </p:blipFill>
        <p:spPr>
          <a:xfrm>
            <a:off x="4294493" y="4727134"/>
            <a:ext cx="137517" cy="137517"/>
          </a:xfrm>
          <a:prstGeom prst="rect">
            <a:avLst/>
          </a:prstGeom>
        </p:spPr>
      </p:pic>
      <p:sp>
        <p:nvSpPr>
          <p:cNvPr id="37" name="object 7"/>
          <p:cNvSpPr txBox="1">
            <a:spLocks/>
          </p:cNvSpPr>
          <p:nvPr/>
        </p:nvSpPr>
        <p:spPr>
          <a:xfrm>
            <a:off x="6339840" y="3194092"/>
            <a:ext cx="5181599" cy="36933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00"/>
              </a:spcAft>
            </a:pPr>
            <a:r>
              <a:rPr lang="en-US" sz="2400" b="1" i="0" spc="160" smtClean="0">
                <a:solidFill>
                  <a:srgbClr val="281A58"/>
                </a:solidFill>
                <a:latin typeface="Open Sans" charset="0"/>
                <a:ea typeface="Open Sans" charset="0"/>
                <a:cs typeface="Open Sans" charset="0"/>
              </a:rPr>
              <a:t>SUPER INSIGHTS</a:t>
            </a:r>
            <a:r>
              <a:rPr lang="en-US" sz="2400" b="1" i="0" spc="160" dirty="0" smtClean="0">
                <a:solidFill>
                  <a:srgbClr val="281A58"/>
                </a:solidFill>
                <a:latin typeface="Open Sans" charset="0"/>
                <a:ea typeface="Open Sans" charset="0"/>
                <a:cs typeface="Open Sans" charset="0"/>
              </a:rPr>
              <a:t>!</a:t>
            </a:r>
          </a:p>
        </p:txBody>
      </p:sp>
    </p:spTree>
    <p:extLst>
      <p:ext uri="{BB962C8B-B14F-4D97-AF65-F5344CB8AC3E}">
        <p14:creationId xmlns:p14="http://schemas.microsoft.com/office/powerpoint/2010/main" val="1511677179"/>
      </p:ext>
    </p:extLst>
  </p:cSld>
  <p:clrMapOvr>
    <a:masterClrMapping/>
  </p:clrMapOvr>
  <mc:AlternateContent xmlns:mc="http://schemas.openxmlformats.org/markup-compatibility/2006">
    <mc:Choice xmlns="" xmlns:p159="http://schemas.microsoft.com/office/powerpoint/2015/09/main" Requires="p159">
      <p:transition>
        <p159:morph option="byObject"/>
      </p:transition>
    </mc:Choice>
    <mc:Fallback>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bject 7"/>
          <p:cNvSpPr txBox="1">
            <a:spLocks/>
          </p:cNvSpPr>
          <p:nvPr/>
        </p:nvSpPr>
        <p:spPr>
          <a:xfrm>
            <a:off x="457200" y="2806941"/>
            <a:ext cx="4942114" cy="2277547"/>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469900" lvl="0" indent="-457200">
              <a:spcAft>
                <a:spcPts val="2400"/>
              </a:spcAft>
              <a:buFont typeface="+mj-lt"/>
              <a:buAutoNum type="arabicPeriod"/>
            </a:pPr>
            <a:r>
              <a:rPr lang="en-US" sz="1800" i="0" kern="0" dirty="0">
                <a:solidFill>
                  <a:schemeClr val="tx1"/>
                </a:solidFill>
                <a:latin typeface="Open Sans" charset="0"/>
                <a:ea typeface="Open Sans" charset="0"/>
                <a:cs typeface="Open Sans" charset="0"/>
              </a:rPr>
              <a:t>Super Insights frame the problem. </a:t>
            </a:r>
            <a:endParaRPr lang="en-US" sz="1800" i="0" kern="0" dirty="0" smtClean="0">
              <a:solidFill>
                <a:schemeClr val="tx1"/>
              </a:solidFill>
              <a:latin typeface="Open Sans" charset="0"/>
              <a:ea typeface="Open Sans" charset="0"/>
              <a:cs typeface="Open Sans" charset="0"/>
            </a:endParaRPr>
          </a:p>
          <a:p>
            <a:pPr marL="469900" lvl="0" indent="-457200">
              <a:spcAft>
                <a:spcPts val="2400"/>
              </a:spcAft>
              <a:buFont typeface="+mj-lt"/>
              <a:buAutoNum type="arabicPeriod"/>
            </a:pPr>
            <a:r>
              <a:rPr lang="en-US" sz="1800" i="0" kern="0" dirty="0">
                <a:solidFill>
                  <a:schemeClr val="tx1"/>
                </a:solidFill>
                <a:latin typeface="Open Sans" charset="0"/>
                <a:ea typeface="Open Sans" charset="0"/>
                <a:cs typeface="Open Sans" charset="0"/>
              </a:rPr>
              <a:t>They expose the root causes that need to be addressed when generating potential solutions. </a:t>
            </a:r>
            <a:endParaRPr lang="en-US" sz="1800" i="0" kern="0" dirty="0" smtClean="0">
              <a:solidFill>
                <a:schemeClr val="tx1"/>
              </a:solidFill>
              <a:latin typeface="Open Sans" charset="0"/>
              <a:ea typeface="Open Sans" charset="0"/>
              <a:cs typeface="Open Sans" charset="0"/>
            </a:endParaRPr>
          </a:p>
          <a:p>
            <a:pPr marL="469900" lvl="0" indent="-457200">
              <a:spcAft>
                <a:spcPts val="2400"/>
              </a:spcAft>
              <a:buFont typeface="+mj-lt"/>
              <a:buAutoNum type="arabicPeriod"/>
            </a:pPr>
            <a:r>
              <a:rPr lang="en-US" sz="1800" i="0" kern="0" dirty="0">
                <a:solidFill>
                  <a:schemeClr val="tx1"/>
                </a:solidFill>
                <a:latin typeface="Open Sans" charset="0"/>
                <a:ea typeface="Open Sans" charset="0"/>
                <a:cs typeface="Open Sans" charset="0"/>
              </a:rPr>
              <a:t>They allow us to share the understanding we’ve built as a result of our </a:t>
            </a:r>
            <a:r>
              <a:rPr lang="en-US" sz="1800" i="0" kern="0" dirty="0" smtClean="0">
                <a:solidFill>
                  <a:schemeClr val="tx1"/>
                </a:solidFill>
                <a:latin typeface="Open Sans" charset="0"/>
                <a:ea typeface="Open Sans" charset="0"/>
                <a:cs typeface="Open Sans" charset="0"/>
              </a:rPr>
              <a:t>research.</a:t>
            </a:r>
            <a:endParaRPr lang="en-US" sz="1800" i="0" kern="0" dirty="0">
              <a:solidFill>
                <a:schemeClr val="tx1"/>
              </a:solidFill>
              <a:latin typeface="Open Sans" charset="0"/>
              <a:ea typeface="Open Sans" charset="0"/>
              <a:cs typeface="Open Sans" charset="0"/>
            </a:endParaRPr>
          </a:p>
        </p:txBody>
      </p:sp>
      <p:sp>
        <p:nvSpPr>
          <p:cNvPr id="23"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38393A"/>
                </a:solidFill>
                <a:latin typeface="Open Sans" charset="0"/>
                <a:ea typeface="Open Sans" charset="0"/>
                <a:cs typeface="Open Sans" charset="0"/>
              </a:rPr>
              <a:t>ARTICULATING THE “SO WHAT?”</a:t>
            </a:r>
          </a:p>
        </p:txBody>
      </p:sp>
      <p:sp>
        <p:nvSpPr>
          <p:cNvPr id="21" name="object 7"/>
          <p:cNvSpPr txBox="1">
            <a:spLocks/>
          </p:cNvSpPr>
          <p:nvPr/>
        </p:nvSpPr>
        <p:spPr>
          <a:xfrm>
            <a:off x="6432209" y="2480015"/>
            <a:ext cx="5426231" cy="1661993"/>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b="1" i="0" kern="0" dirty="0" smtClean="0">
                <a:solidFill>
                  <a:schemeClr val="tx1">
                    <a:lumMod val="85000"/>
                    <a:lumOff val="15000"/>
                  </a:schemeClr>
                </a:solidFill>
                <a:latin typeface="Open Sans Regular" charset="0"/>
                <a:ea typeface="Open Sans Regular" charset="0"/>
                <a:cs typeface="Open Sans Regular" charset="0"/>
              </a:rPr>
              <a:t>Super Insight : </a:t>
            </a:r>
          </a:p>
          <a:p>
            <a:pPr marL="12700">
              <a:spcAft>
                <a:spcPts val="1200"/>
              </a:spcAft>
            </a:pPr>
            <a:r>
              <a:rPr lang="en-US" i="0" kern="0" dirty="0" smtClean="0">
                <a:solidFill>
                  <a:schemeClr val="tx1">
                    <a:lumMod val="85000"/>
                    <a:lumOff val="15000"/>
                  </a:schemeClr>
                </a:solidFill>
                <a:latin typeface="Open Sans Regular" charset="0"/>
                <a:ea typeface="Open Sans Regular" charset="0"/>
                <a:cs typeface="Open Sans Regular" charset="0"/>
              </a:rPr>
              <a:t>LAPD’s hiring needs continue to grow while the pipeline of qualified applicants continue to decrease, especially among underrepresented groups. This is exacerbated by a large portion of the force becoming retirement eligible and African American officers retiring at a disproportionately higher rates, threatening LAPD’s ability to reflect the City is serves. </a:t>
            </a:r>
          </a:p>
        </p:txBody>
      </p:sp>
      <p:sp>
        <p:nvSpPr>
          <p:cNvPr id="7" name="object 7"/>
          <p:cNvSpPr txBox="1">
            <a:spLocks/>
          </p:cNvSpPr>
          <p:nvPr/>
        </p:nvSpPr>
        <p:spPr>
          <a:xfrm>
            <a:off x="457201" y="728230"/>
            <a:ext cx="5181599"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a:solidFill>
                  <a:schemeClr val="tx1">
                    <a:lumMod val="85000"/>
                    <a:lumOff val="15000"/>
                  </a:schemeClr>
                </a:solidFill>
                <a:latin typeface="Georgia" charset="0"/>
                <a:ea typeface="Georgia" charset="0"/>
                <a:cs typeface="Georgia" charset="0"/>
              </a:rPr>
              <a:t>Anatomy of </a:t>
            </a:r>
            <a:r>
              <a:rPr lang="en-US" sz="4600" i="0" kern="0" dirty="0" smtClean="0">
                <a:solidFill>
                  <a:schemeClr val="tx1">
                    <a:lumMod val="85000"/>
                    <a:lumOff val="15000"/>
                  </a:schemeClr>
                </a:solidFill>
                <a:latin typeface="Georgia" charset="0"/>
                <a:ea typeface="Georgia" charset="0"/>
                <a:cs typeface="Georgia" charset="0"/>
              </a:rPr>
              <a:t>Super Insight</a:t>
            </a:r>
            <a:endParaRPr lang="en-US" sz="4600" i="0" kern="0" dirty="0">
              <a:solidFill>
                <a:schemeClr val="tx1">
                  <a:lumMod val="85000"/>
                  <a:lumOff val="15000"/>
                </a:schemeClr>
              </a:solidFill>
              <a:latin typeface="Georgia" charset="0"/>
              <a:ea typeface="Georgia" charset="0"/>
              <a:cs typeface="Georgia" charset="0"/>
            </a:endParaRPr>
          </a:p>
        </p:txBody>
      </p:sp>
      <p:sp>
        <p:nvSpPr>
          <p:cNvPr id="2" name="TextBox 1"/>
          <p:cNvSpPr txBox="1"/>
          <p:nvPr/>
        </p:nvSpPr>
        <p:spPr>
          <a:xfrm>
            <a:off x="8738964" y="6136222"/>
            <a:ext cx="3453036" cy="265471"/>
          </a:xfrm>
          <a:prstGeom prst="rect">
            <a:avLst/>
          </a:prstGeom>
          <a:noFill/>
        </p:spPr>
        <p:txBody>
          <a:bodyPr wrap="square" rtlCol="0">
            <a:spAutoFit/>
          </a:bodyPr>
          <a:lstStyle/>
          <a:p>
            <a:r>
              <a:rPr lang="en-US" sz="1100" dirty="0" smtClean="0">
                <a:latin typeface="Open Sans" charset="0"/>
                <a:ea typeface="Open Sans" charset="0"/>
                <a:cs typeface="Open Sans" charset="0"/>
              </a:rPr>
              <a:t>Source: LA </a:t>
            </a:r>
            <a:r>
              <a:rPr lang="en-US" sz="1100" dirty="0" err="1" smtClean="0">
                <a:latin typeface="Open Sans" charset="0"/>
                <a:ea typeface="Open Sans" charset="0"/>
                <a:cs typeface="Open Sans" charset="0"/>
              </a:rPr>
              <a:t>i</a:t>
            </a:r>
            <a:r>
              <a:rPr lang="en-US" sz="1100" dirty="0" smtClean="0">
                <a:latin typeface="Open Sans" charset="0"/>
                <a:ea typeface="Open Sans" charset="0"/>
                <a:cs typeface="Open Sans" charset="0"/>
              </a:rPr>
              <a:t>-team Wave 2 Research Findings </a:t>
            </a:r>
            <a:endParaRPr lang="en-US" sz="1100" dirty="0">
              <a:latin typeface="Open Sans" charset="0"/>
              <a:ea typeface="Open Sans" charset="0"/>
              <a:cs typeface="Open Sans" charset="0"/>
            </a:endParaRPr>
          </a:p>
        </p:txBody>
      </p:sp>
      <p:sp>
        <p:nvSpPr>
          <p:cNvPr id="3" name="Rectangle 2"/>
          <p:cNvSpPr/>
          <p:nvPr/>
        </p:nvSpPr>
        <p:spPr>
          <a:xfrm>
            <a:off x="6432209" y="4400451"/>
            <a:ext cx="4746715" cy="954107"/>
          </a:xfrm>
          <a:prstGeom prst="rect">
            <a:avLst/>
          </a:prstGeom>
        </p:spPr>
        <p:txBody>
          <a:bodyPr wrap="square">
            <a:spAutoFit/>
          </a:bodyPr>
          <a:lstStyle/>
          <a:p>
            <a:r>
              <a:rPr lang="en-US" sz="1400" b="1" kern="0" dirty="0">
                <a:latin typeface="Open Sans" charset="0"/>
                <a:ea typeface="Open Sans" charset="0"/>
                <a:cs typeface="Open Sans" charset="0"/>
              </a:rPr>
              <a:t>* Tip </a:t>
            </a:r>
            <a:r>
              <a:rPr lang="en-US" sz="1400" kern="0" dirty="0">
                <a:latin typeface="Open Sans" charset="0"/>
                <a:ea typeface="Open Sans" charset="0"/>
                <a:cs typeface="Open Sans" charset="0"/>
              </a:rPr>
              <a:t>:  </a:t>
            </a:r>
            <a:r>
              <a:rPr lang="en-US" sz="1400" i="1" kern="0" dirty="0">
                <a:latin typeface="Open Sans" charset="0"/>
                <a:ea typeface="Open Sans" charset="0"/>
                <a:cs typeface="Open Sans" charset="0"/>
              </a:rPr>
              <a:t>"These are the things you want the mayor to say when articulating an understanding of the problem space / framing your team and partners' work."</a:t>
            </a:r>
            <a:endParaRPr lang="en-US" sz="1400" kern="0" dirty="0">
              <a:latin typeface="Open Sans" charset="0"/>
              <a:ea typeface="Open Sans" charset="0"/>
              <a:cs typeface="Open Sans" charset="0"/>
            </a:endParaRPr>
          </a:p>
          <a:p>
            <a:endParaRPr lang="en-US" sz="1400" kern="0" dirty="0">
              <a:latin typeface="Open Sans" charset="0"/>
              <a:ea typeface="Open Sans" charset="0"/>
              <a:cs typeface="Open Sans" charset="0"/>
            </a:endParaRPr>
          </a:p>
        </p:txBody>
      </p:sp>
    </p:spTree>
    <p:extLst>
      <p:ext uri="{BB962C8B-B14F-4D97-AF65-F5344CB8AC3E}">
        <p14:creationId xmlns:p14="http://schemas.microsoft.com/office/powerpoint/2010/main" val="12620028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72</a:t>
            </a:fld>
            <a:endParaRPr lang="uk-UA" dirty="0"/>
          </a:p>
        </p:txBody>
      </p:sp>
      <p:sp>
        <p:nvSpPr>
          <p:cNvPr id="7" name="Rectangle 6"/>
          <p:cNvSpPr/>
          <p:nvPr/>
        </p:nvSpPr>
        <p:spPr>
          <a:xfrm>
            <a:off x="146304"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2" name="Rectangle 11">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13" name="object 7"/>
          <p:cNvSpPr txBox="1">
            <a:spLocks/>
          </p:cNvSpPr>
          <p:nvPr/>
        </p:nvSpPr>
        <p:spPr>
          <a:xfrm>
            <a:off x="457201" y="728230"/>
            <a:ext cx="847343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What is a Good Super</a:t>
            </a:r>
            <a:r>
              <a:rPr lang="en-US" sz="4600" i="0" kern="0" dirty="0">
                <a:solidFill>
                  <a:srgbClr val="000000"/>
                </a:solidFill>
                <a:latin typeface="Georgia" charset="0"/>
                <a:ea typeface="Georgia" charset="0"/>
                <a:cs typeface="Georgia" charset="0"/>
              </a:rPr>
              <a:t> </a:t>
            </a:r>
            <a:r>
              <a:rPr lang="en-US" sz="4600" i="0" kern="0" dirty="0" smtClean="0">
                <a:solidFill>
                  <a:srgbClr val="000000"/>
                </a:solidFill>
                <a:latin typeface="Georgia" charset="0"/>
                <a:ea typeface="Georgia" charset="0"/>
                <a:cs typeface="Georgia" charset="0"/>
              </a:rPr>
              <a:t>Insight?</a:t>
            </a:r>
          </a:p>
        </p:txBody>
      </p:sp>
      <p:sp>
        <p:nvSpPr>
          <p:cNvPr id="15" name="object 7"/>
          <p:cNvSpPr txBox="1">
            <a:spLocks/>
          </p:cNvSpPr>
          <p:nvPr/>
        </p:nvSpPr>
        <p:spPr>
          <a:xfrm>
            <a:off x="457201" y="4724004"/>
            <a:ext cx="7498080" cy="1138773"/>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sz="1600" b="1" i="0" kern="0" spc="150" dirty="0" smtClean="0">
                <a:solidFill>
                  <a:schemeClr val="tx1">
                    <a:lumMod val="85000"/>
                    <a:lumOff val="15000"/>
                  </a:schemeClr>
                </a:solidFill>
                <a:latin typeface="Open Sans Regular" charset="0"/>
                <a:ea typeface="Open Sans Regular" charset="0"/>
                <a:cs typeface="Open Sans Regular" charset="0"/>
              </a:rPr>
              <a:t>WHY THIS MATTERS :</a:t>
            </a:r>
          </a:p>
          <a:p>
            <a:pPr marL="12700">
              <a:spcAft>
                <a:spcPts val="1200"/>
              </a:spcAft>
            </a:pPr>
            <a:r>
              <a:rPr lang="en-US" sz="1600" i="0" kern="0" dirty="0" smtClean="0">
                <a:solidFill>
                  <a:schemeClr val="tx1">
                    <a:lumMod val="85000"/>
                    <a:lumOff val="15000"/>
                  </a:schemeClr>
                </a:solidFill>
                <a:latin typeface="Open Sans Regular" charset="0"/>
                <a:ea typeface="Open Sans Regular" charset="0"/>
                <a:cs typeface="Open Sans Regular" charset="0"/>
              </a:rPr>
              <a:t>If we want to provide access to capital and support for entrepreneurs of color, we need to build trust in the community, and ensure that they feel our product or service is explicitly designed for them. </a:t>
            </a:r>
          </a:p>
        </p:txBody>
      </p:sp>
      <p:sp>
        <p:nvSpPr>
          <p:cNvPr id="16" name="object 7"/>
          <p:cNvSpPr txBox="1">
            <a:spLocks/>
          </p:cNvSpPr>
          <p:nvPr/>
        </p:nvSpPr>
        <p:spPr>
          <a:xfrm>
            <a:off x="457200" y="1943013"/>
            <a:ext cx="8839200" cy="2585323"/>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sz="2400" i="0" kern="0" dirty="0">
                <a:solidFill>
                  <a:schemeClr val="tx1">
                    <a:lumMod val="85000"/>
                    <a:lumOff val="15000"/>
                  </a:schemeClr>
                </a:solidFill>
                <a:latin typeface="Open Sans Regular" charset="0"/>
                <a:ea typeface="Open Sans Regular" charset="0"/>
                <a:cs typeface="Open Sans Regular" charset="0"/>
              </a:rPr>
              <a:t>Entrepreneurs of color believe that they will not get the help they need from mainstream lenders, business organizations, or government </a:t>
            </a:r>
            <a:r>
              <a:rPr lang="en-US" sz="2400" i="0" kern="0" dirty="0" smtClean="0">
                <a:solidFill>
                  <a:schemeClr val="tx1">
                    <a:lumMod val="85000"/>
                    <a:lumOff val="15000"/>
                  </a:schemeClr>
                </a:solidFill>
                <a:latin typeface="Open Sans Regular" charset="0"/>
                <a:ea typeface="Open Sans Regular" charset="0"/>
                <a:cs typeface="Open Sans Regular" charset="0"/>
              </a:rPr>
              <a:t>programs. This belief is rooted in personal experience and community history with discrimination and disinvestment from government and financial institutions. Given </a:t>
            </a:r>
            <a:r>
              <a:rPr lang="en-US" sz="2400" i="0" kern="0" dirty="0">
                <a:solidFill>
                  <a:schemeClr val="tx1">
                    <a:lumMod val="85000"/>
                    <a:lumOff val="15000"/>
                  </a:schemeClr>
                </a:solidFill>
                <a:latin typeface="Open Sans Regular" charset="0"/>
                <a:ea typeface="Open Sans Regular" charset="0"/>
                <a:cs typeface="Open Sans Regular" charset="0"/>
              </a:rPr>
              <a:t>this context, entrepreneurs of color often avoid going to traditional institutions for support or financing</a:t>
            </a:r>
            <a:r>
              <a:rPr lang="en-US" sz="2400" i="0" kern="0" dirty="0" smtClean="0">
                <a:solidFill>
                  <a:schemeClr val="tx1">
                    <a:lumMod val="85000"/>
                    <a:lumOff val="15000"/>
                  </a:schemeClr>
                </a:solidFill>
                <a:latin typeface="Open Sans Regular" charset="0"/>
                <a:ea typeface="Open Sans Regular" charset="0"/>
                <a:cs typeface="Open Sans Regular" charset="0"/>
              </a:rPr>
              <a:t>.</a:t>
            </a:r>
          </a:p>
        </p:txBody>
      </p:sp>
      <p:sp>
        <p:nvSpPr>
          <p:cNvPr id="10"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38393A"/>
                </a:solidFill>
                <a:latin typeface="Open Sans" charset="0"/>
                <a:ea typeface="Open Sans" charset="0"/>
                <a:cs typeface="Open Sans" charset="0"/>
              </a:rPr>
              <a:t>ARTICULATING THE “SO WHAT?”</a:t>
            </a:r>
          </a:p>
        </p:txBody>
      </p:sp>
    </p:spTree>
    <p:extLst>
      <p:ext uri="{BB962C8B-B14F-4D97-AF65-F5344CB8AC3E}">
        <p14:creationId xmlns:p14="http://schemas.microsoft.com/office/powerpoint/2010/main" val="109985778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22020" y="0"/>
            <a:ext cx="6069980" cy="6858000"/>
          </a:xfrm>
          <a:prstGeom prst="rect">
            <a:avLst/>
          </a:prstGeom>
          <a:solidFill>
            <a:srgbClr val="281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7"/>
          </p:nvPr>
        </p:nvSpPr>
        <p:spPr/>
        <p:txBody>
          <a:bodyPr/>
          <a:lstStyle/>
          <a:p>
            <a:fld id="{03B4E35C-852A-C440-8B32-952944DE7771}" type="slidenum">
              <a:rPr lang="uk-UA" smtClean="0">
                <a:solidFill>
                  <a:schemeClr val="bg1"/>
                </a:solidFill>
              </a:rPr>
              <a:pPr/>
              <a:t>73</a:t>
            </a:fld>
            <a:endParaRPr lang="uk-UA" dirty="0">
              <a:solidFill>
                <a:schemeClr val="bg1"/>
              </a:solidFill>
            </a:endParaRPr>
          </a:p>
        </p:txBody>
      </p:sp>
      <p:sp>
        <p:nvSpPr>
          <p:cNvPr id="6" name="object 7"/>
          <p:cNvSpPr txBox="1">
            <a:spLocks/>
          </p:cNvSpPr>
          <p:nvPr/>
        </p:nvSpPr>
        <p:spPr>
          <a:xfrm>
            <a:off x="6522720" y="2411865"/>
            <a:ext cx="5212080"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Research </a:t>
            </a:r>
            <a:r>
              <a:rPr lang="en-US" sz="2400" i="0" dirty="0">
                <a:solidFill>
                  <a:schemeClr val="bg1"/>
                </a:solidFill>
                <a:latin typeface="Georgia" charset="0"/>
                <a:ea typeface="Georgia" charset="0"/>
                <a:cs typeface="Georgia" charset="0"/>
              </a:rPr>
              <a:t>Findings Narrative </a:t>
            </a:r>
            <a:endParaRPr lang="en-US" sz="2400" i="0" dirty="0" smtClean="0">
              <a:solidFill>
                <a:schemeClr val="bg1"/>
              </a:solidFill>
              <a:latin typeface="Georgia" charset="0"/>
              <a:ea typeface="Georgia" charset="0"/>
              <a:cs typeface="Georgia" charset="0"/>
            </a:endParaRPr>
          </a:p>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Idea Generation</a:t>
            </a:r>
          </a:p>
          <a:p>
            <a:pPr marL="342900" indent="-342900">
              <a:spcAft>
                <a:spcPts val="1200"/>
              </a:spcAft>
              <a:buFont typeface="Arial" charset="0"/>
              <a:buChar char="•"/>
            </a:pPr>
            <a:r>
              <a:rPr lang="en-US" sz="2400" i="0" dirty="0">
                <a:solidFill>
                  <a:schemeClr val="bg1"/>
                </a:solidFill>
                <a:latin typeface="Georgia" charset="0"/>
                <a:ea typeface="Georgia" charset="0"/>
                <a:cs typeface="Georgia" charset="0"/>
              </a:rPr>
              <a:t>Design </a:t>
            </a:r>
            <a:r>
              <a:rPr lang="en-US" sz="2400" i="0" dirty="0" smtClean="0">
                <a:solidFill>
                  <a:schemeClr val="bg1"/>
                </a:solidFill>
                <a:latin typeface="Georgia" charset="0"/>
                <a:ea typeface="Georgia" charset="0"/>
                <a:cs typeface="Georgia" charset="0"/>
              </a:rPr>
              <a:t>Criteria</a:t>
            </a:r>
            <a:endParaRPr lang="en-US" sz="2400" i="0" dirty="0">
              <a:solidFill>
                <a:schemeClr val="bg1"/>
              </a:solidFill>
              <a:latin typeface="Georgia" charset="0"/>
              <a:ea typeface="Georgia" charset="0"/>
              <a:cs typeface="Georgia" charset="0"/>
            </a:endParaRPr>
          </a:p>
        </p:txBody>
      </p:sp>
      <p:sp>
        <p:nvSpPr>
          <p:cNvPr id="7" name="object 7"/>
          <p:cNvSpPr txBox="1">
            <a:spLocks/>
          </p:cNvSpPr>
          <p:nvPr/>
        </p:nvSpPr>
        <p:spPr>
          <a:xfrm>
            <a:off x="457200" y="2148350"/>
            <a:ext cx="5468112" cy="3416320"/>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a:solidFill>
                  <a:schemeClr val="tx1">
                    <a:lumMod val="85000"/>
                    <a:lumOff val="15000"/>
                  </a:schemeClr>
                </a:solidFill>
                <a:latin typeface="Georgia" charset="0"/>
                <a:ea typeface="Georgia" charset="0"/>
                <a:cs typeface="Georgia" charset="0"/>
              </a:rPr>
              <a:t>So what do we do with </a:t>
            </a:r>
            <a:r>
              <a:rPr lang="en-US" sz="4600" i="0" kern="0" dirty="0" smtClean="0">
                <a:solidFill>
                  <a:schemeClr val="tx1">
                    <a:lumMod val="85000"/>
                    <a:lumOff val="15000"/>
                  </a:schemeClr>
                </a:solidFill>
                <a:latin typeface="Georgia" charset="0"/>
                <a:ea typeface="Georgia" charset="0"/>
                <a:cs typeface="Georgia" charset="0"/>
              </a:rPr>
              <a:t>Super Insights?</a:t>
            </a:r>
            <a:endParaRPr lang="en-US" sz="4600" i="0" kern="0" dirty="0">
              <a:solidFill>
                <a:schemeClr val="tx1">
                  <a:lumMod val="85000"/>
                  <a:lumOff val="15000"/>
                </a:schemeClr>
              </a:solidFill>
              <a:latin typeface="Georgia" charset="0"/>
              <a:ea typeface="Georgia" charset="0"/>
              <a:cs typeface="Georgia" charset="0"/>
            </a:endParaRPr>
          </a:p>
          <a:p>
            <a:pPr>
              <a:lnSpc>
                <a:spcPts val="2200"/>
              </a:lnSpc>
              <a:spcAft>
                <a:spcPts val="200"/>
              </a:spcAft>
            </a:pPr>
            <a:r>
              <a:rPr lang="en-US" sz="1600" i="0" dirty="0" smtClean="0">
                <a:solidFill>
                  <a:schemeClr val="tx1">
                    <a:lumMod val="75000"/>
                    <a:lumOff val="25000"/>
                  </a:schemeClr>
                </a:solidFill>
                <a:latin typeface="Open Sans" charset="0"/>
                <a:ea typeface="Open Sans" charset="0"/>
                <a:cs typeface="Open Sans" charset="0"/>
              </a:rPr>
              <a:t>Super Insights are the foundation for our steps forward. They are the punctuation in telling the story of our research through one or multiple versions of a narrative</a:t>
            </a:r>
            <a:r>
              <a:rPr lang="en-US" sz="1600" i="0" dirty="0">
                <a:solidFill>
                  <a:schemeClr val="tx1">
                    <a:lumMod val="75000"/>
                    <a:lumOff val="25000"/>
                  </a:schemeClr>
                </a:solidFill>
                <a:latin typeface="Open Sans" charset="0"/>
                <a:ea typeface="Open Sans" charset="0"/>
                <a:cs typeface="Open Sans" charset="0"/>
              </a:rPr>
              <a:t>, </a:t>
            </a:r>
            <a:r>
              <a:rPr lang="en-US" sz="1600" i="0" dirty="0" smtClean="0">
                <a:solidFill>
                  <a:schemeClr val="tx1">
                    <a:lumMod val="75000"/>
                    <a:lumOff val="25000"/>
                  </a:schemeClr>
                </a:solidFill>
                <a:latin typeface="Open Sans" charset="0"/>
                <a:ea typeface="Open Sans" charset="0"/>
                <a:cs typeface="Open Sans" charset="0"/>
              </a:rPr>
              <a:t>the </a:t>
            </a:r>
            <a:r>
              <a:rPr lang="en-US" sz="1600" i="0" dirty="0">
                <a:solidFill>
                  <a:schemeClr val="tx1">
                    <a:lumMod val="75000"/>
                    <a:lumOff val="25000"/>
                  </a:schemeClr>
                </a:solidFill>
                <a:latin typeface="Open Sans" charset="0"/>
                <a:ea typeface="Open Sans" charset="0"/>
                <a:cs typeface="Open Sans" charset="0"/>
              </a:rPr>
              <a:t>fodder and inspiration for idea </a:t>
            </a:r>
            <a:r>
              <a:rPr lang="en-US" sz="1600" i="0" dirty="0" smtClean="0">
                <a:solidFill>
                  <a:schemeClr val="tx1">
                    <a:lumMod val="75000"/>
                    <a:lumOff val="25000"/>
                  </a:schemeClr>
                </a:solidFill>
                <a:latin typeface="Open Sans" charset="0"/>
                <a:ea typeface="Open Sans" charset="0"/>
                <a:cs typeface="Open Sans" charset="0"/>
              </a:rPr>
              <a:t>generation, and can be transformed into guidelines for our initiatives via Design Criteria.</a:t>
            </a:r>
            <a:endParaRPr lang="en-US" sz="1600" i="0" dirty="0">
              <a:solidFill>
                <a:schemeClr val="tx1">
                  <a:lumMod val="75000"/>
                  <a:lumOff val="25000"/>
                </a:schemeClr>
              </a:solidFill>
              <a:latin typeface="Open Sans" charset="0"/>
              <a:ea typeface="Open Sans" charset="0"/>
              <a:cs typeface="Open Sans" charset="0"/>
            </a:endParaRPr>
          </a:p>
        </p:txBody>
      </p:sp>
      <p:sp>
        <p:nvSpPr>
          <p:cNvPr id="9"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a:solidFill>
                  <a:srgbClr val="38393A"/>
                </a:solidFill>
                <a:latin typeface="Open Sans" charset="0"/>
                <a:ea typeface="Open Sans" charset="0"/>
                <a:cs typeface="Open Sans" charset="0"/>
              </a:rPr>
              <a:t>ARTICULATING THE “SO WHAT?”</a:t>
            </a:r>
          </a:p>
        </p:txBody>
      </p:sp>
    </p:spTree>
    <p:extLst>
      <p:ext uri="{BB962C8B-B14F-4D97-AF65-F5344CB8AC3E}">
        <p14:creationId xmlns:p14="http://schemas.microsoft.com/office/powerpoint/2010/main" val="110563459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6098650" y="0"/>
            <a:ext cx="6093350" cy="6858000"/>
          </a:xfrm>
          <a:prstGeom prst="rect">
            <a:avLst/>
          </a:prstGeom>
          <a:solidFill>
            <a:schemeClr val="bg1">
              <a:lumMod val="9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chemeClr val="bg1"/>
                </a:solidFill>
                <a:latin typeface="Open Sans" charset="0"/>
                <a:ea typeface="Open Sans" charset="0"/>
                <a:cs typeface="Open Sans" charset="0"/>
              </a:rPr>
              <a:t>ACTIVITY</a:t>
            </a:r>
            <a:endParaRPr lang="en-US" sz="1600" i="0" kern="0" spc="300" dirty="0">
              <a:solidFill>
                <a:schemeClr val="bg1"/>
              </a:solidFill>
              <a:latin typeface="Open Sans" charset="0"/>
              <a:ea typeface="Open Sans" charset="0"/>
              <a:cs typeface="Open Sans" charset="0"/>
            </a:endParaRPr>
          </a:p>
        </p:txBody>
      </p:sp>
      <p:sp>
        <p:nvSpPr>
          <p:cNvPr id="3" name="Slide Number Placeholder 2"/>
          <p:cNvSpPr>
            <a:spLocks noGrp="1"/>
          </p:cNvSpPr>
          <p:nvPr>
            <p:ph type="sldNum" sz="quarter" idx="7"/>
          </p:nvPr>
        </p:nvSpPr>
        <p:spPr/>
        <p:txBody>
          <a:bodyPr/>
          <a:lstStyle/>
          <a:p>
            <a:fld id="{03B4E35C-852A-C440-8B32-952944DE7771}" type="slidenum">
              <a:rPr lang="uk-UA" smtClean="0"/>
              <a:pPr/>
              <a:t>74</a:t>
            </a:fld>
            <a:endParaRPr lang="uk-UA" dirty="0"/>
          </a:p>
        </p:txBody>
      </p:sp>
      <p:sp>
        <p:nvSpPr>
          <p:cNvPr id="51" name="object 7"/>
          <p:cNvSpPr txBox="1">
            <a:spLocks/>
          </p:cNvSpPr>
          <p:nvPr/>
        </p:nvSpPr>
        <p:spPr>
          <a:xfrm>
            <a:off x="457201" y="728230"/>
            <a:ext cx="5181599" cy="2964914"/>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Group &amp; Interpret</a:t>
            </a:r>
          </a:p>
          <a:p>
            <a:pPr lvl="0">
              <a:lnSpc>
                <a:spcPts val="2400"/>
              </a:lnSpc>
              <a:spcAft>
                <a:spcPts val="200"/>
              </a:spcAft>
            </a:pPr>
            <a:r>
              <a:rPr lang="en-US" sz="1800" b="1" i="0" dirty="0" smtClean="0">
                <a:solidFill>
                  <a:schemeClr val="bg1"/>
                </a:solidFill>
                <a:latin typeface="Open Sans" charset="0"/>
                <a:ea typeface="Open Sans" charset="0"/>
                <a:cs typeface="Open Sans" charset="0"/>
              </a:rPr>
              <a:t>As a group:</a:t>
            </a:r>
            <a:r>
              <a:rPr lang="en-US" sz="1800" i="0" dirty="0">
                <a:solidFill>
                  <a:schemeClr val="bg1"/>
                </a:solidFill>
                <a:latin typeface="Open Sans" charset="0"/>
                <a:ea typeface="Open Sans" charset="0"/>
                <a:cs typeface="Open Sans" charset="0"/>
              </a:rPr>
              <a:t/>
            </a:r>
            <a:br>
              <a:rPr lang="en-US" sz="1800" i="0" dirty="0">
                <a:solidFill>
                  <a:schemeClr val="bg1"/>
                </a:solidFill>
                <a:latin typeface="Open Sans" charset="0"/>
                <a:ea typeface="Open Sans" charset="0"/>
                <a:cs typeface="Open Sans" charset="0"/>
              </a:rPr>
            </a:br>
            <a:endParaRPr lang="en-US" sz="1800" i="0" dirty="0">
              <a:solidFill>
                <a:schemeClr val="bg1"/>
              </a:solidFill>
              <a:latin typeface="Open Sans" charset="0"/>
              <a:ea typeface="Open Sans" charset="0"/>
              <a:cs typeface="Open Sans" charset="0"/>
            </a:endParaRPr>
          </a:p>
          <a:p>
            <a:pPr marL="285750" indent="-285750">
              <a:lnSpc>
                <a:spcPts val="2400"/>
              </a:lnSpc>
              <a:spcAft>
                <a:spcPts val="600"/>
              </a:spcAft>
              <a:buFont typeface="Arial" charset="0"/>
              <a:buChar char="•"/>
            </a:pPr>
            <a:r>
              <a:rPr lang="en-US" sz="1800" i="0" dirty="0">
                <a:solidFill>
                  <a:schemeClr val="bg1"/>
                </a:solidFill>
                <a:latin typeface="Open Sans" charset="0"/>
                <a:ea typeface="Open Sans" charset="0"/>
                <a:cs typeface="Open Sans" charset="0"/>
              </a:rPr>
              <a:t>R</a:t>
            </a:r>
            <a:r>
              <a:rPr lang="en-US" sz="1800" i="0" dirty="0" smtClean="0">
                <a:solidFill>
                  <a:schemeClr val="bg1"/>
                </a:solidFill>
                <a:latin typeface="Open Sans" charset="0"/>
                <a:ea typeface="Open Sans" charset="0"/>
                <a:cs typeface="Open Sans" charset="0"/>
              </a:rPr>
              <a:t>eview </a:t>
            </a:r>
            <a:r>
              <a:rPr lang="en-US" sz="1800" i="0" dirty="0">
                <a:solidFill>
                  <a:schemeClr val="bg1"/>
                </a:solidFill>
                <a:latin typeface="Open Sans" charset="0"/>
                <a:ea typeface="Open Sans" charset="0"/>
                <a:cs typeface="Open Sans" charset="0"/>
              </a:rPr>
              <a:t>the observations and group </a:t>
            </a:r>
            <a:r>
              <a:rPr lang="en-US" sz="1800" i="0" dirty="0" smtClean="0">
                <a:solidFill>
                  <a:schemeClr val="bg1"/>
                </a:solidFill>
                <a:latin typeface="Open Sans" charset="0"/>
                <a:ea typeface="Open Sans" charset="0"/>
                <a:cs typeface="Open Sans" charset="0"/>
              </a:rPr>
              <a:t>them. </a:t>
            </a:r>
          </a:p>
          <a:p>
            <a:pPr marL="285750" indent="-285750">
              <a:lnSpc>
                <a:spcPts val="2400"/>
              </a:lnSpc>
              <a:spcAft>
                <a:spcPts val="600"/>
              </a:spcAft>
              <a:buFont typeface="Arial" charset="0"/>
              <a:buChar char="•"/>
            </a:pPr>
            <a:r>
              <a:rPr lang="en-US" sz="1800" i="0" dirty="0" smtClean="0">
                <a:solidFill>
                  <a:schemeClr val="bg1"/>
                </a:solidFill>
                <a:latin typeface="Open Sans" charset="0"/>
                <a:ea typeface="Open Sans" charset="0"/>
                <a:cs typeface="Open Sans" charset="0"/>
              </a:rPr>
              <a:t>Create descriptive themes on </a:t>
            </a:r>
            <a:r>
              <a:rPr lang="en-US" sz="1800" b="1" i="0" dirty="0" smtClean="0">
                <a:solidFill>
                  <a:schemeClr val="bg1"/>
                </a:solidFill>
                <a:latin typeface="Open Sans" charset="0"/>
                <a:ea typeface="Open Sans" charset="0"/>
                <a:cs typeface="Open Sans" charset="0"/>
              </a:rPr>
              <a:t>gold-colored sticky notes</a:t>
            </a:r>
            <a:r>
              <a:rPr lang="en-US" sz="1800" i="0" dirty="0" smtClean="0">
                <a:solidFill>
                  <a:schemeClr val="bg1"/>
                </a:solidFill>
                <a:latin typeface="Open Sans" charset="0"/>
                <a:ea typeface="Open Sans" charset="0"/>
                <a:cs typeface="Open Sans" charset="0"/>
              </a:rPr>
              <a:t>. Reminder: when capturing a theme, write a sentence and not a short title.</a:t>
            </a:r>
          </a:p>
        </p:txBody>
      </p:sp>
      <p:sp>
        <p:nvSpPr>
          <p:cNvPr id="52" name="Rectangle 51"/>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858406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6553200"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6553200"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62" name="Rectangle 61"/>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64" name="Rectangle 63"/>
          <p:cNvSpPr/>
          <p:nvPr/>
        </p:nvSpPr>
        <p:spPr>
          <a:xfrm>
            <a:off x="0" y="5958318"/>
            <a:ext cx="3886200" cy="914400"/>
          </a:xfrm>
          <a:prstGeom prst="rect">
            <a:avLst/>
          </a:prstGeom>
          <a:solidFill>
            <a:srgbClr val="281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66" name="Rectangle 65">
            <a:hlinkClick r:id="rId4"/>
          </p:cNvPr>
          <p:cNvSpPr/>
          <p:nvPr/>
        </p:nvSpPr>
        <p:spPr>
          <a:xfrm>
            <a:off x="1187759" y="6254603"/>
            <a:ext cx="3737765" cy="246221"/>
          </a:xfrm>
          <a:prstGeom prst="rect">
            <a:avLst/>
          </a:prstGeom>
        </p:spPr>
        <p:txBody>
          <a:bodyPr wrap="square" lIns="0">
            <a:spAutoFit/>
          </a:bodyPr>
          <a:lstStyle/>
          <a:p>
            <a:r>
              <a:rPr lang="en-US" sz="1000" b="0" spc="0" smtClean="0">
                <a:solidFill>
                  <a:srgbClr val="785AB3"/>
                </a:solidFill>
                <a:effectLst/>
                <a:latin typeface="Open Sans" charset="0"/>
                <a:ea typeface="Open Sans" charset="0"/>
                <a:cs typeface="Open Sans" charset="0"/>
              </a:rPr>
              <a:t>Bloomberg</a:t>
            </a:r>
            <a:r>
              <a:rPr lang="en-US" sz="1000" b="0" spc="0" baseline="0" smtClean="0">
                <a:solidFill>
                  <a:srgbClr val="785AB3"/>
                </a:solidFill>
                <a:effectLst/>
                <a:latin typeface="Open Sans" charset="0"/>
                <a:ea typeface="Open Sans" charset="0"/>
                <a:cs typeface="Open Sans" charset="0"/>
              </a:rPr>
              <a:t> Philanthropies</a:t>
            </a:r>
            <a:endParaRPr lang="en-US" sz="1000" b="0" spc="0" dirty="0">
              <a:solidFill>
                <a:srgbClr val="785AB3"/>
              </a:solidFill>
              <a:effectLst/>
              <a:latin typeface="Open Sans" charset="0"/>
              <a:ea typeface="Open Sans" charset="0"/>
              <a:cs typeface="Open Sans" charset="0"/>
            </a:endParaRPr>
          </a:p>
        </p:txBody>
      </p:sp>
      <p:sp>
        <p:nvSpPr>
          <p:cNvPr id="67" name="Rectangle 66"/>
          <p:cNvSpPr/>
          <p:nvPr/>
        </p:nvSpPr>
        <p:spPr>
          <a:xfrm>
            <a:off x="9380389" y="3192681"/>
            <a:ext cx="1394291"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Observation</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68" name="Rectangle 67"/>
          <p:cNvSpPr/>
          <p:nvPr/>
        </p:nvSpPr>
        <p:spPr>
          <a:xfrm>
            <a:off x="9370894" y="2324335"/>
            <a:ext cx="1403786"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Theme</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23" name="Rectangle 22"/>
          <p:cNvSpPr/>
          <p:nvPr/>
        </p:nvSpPr>
        <p:spPr>
          <a:xfrm>
            <a:off x="457200" y="4548643"/>
            <a:ext cx="5181600" cy="1424584"/>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rIns="548640" rtlCol="0" anchor="ctr"/>
          <a:lstStyle/>
          <a:p>
            <a:pPr algn="ctr"/>
            <a:r>
              <a:rPr lang="en-US" sz="1600" dirty="0" smtClean="0">
                <a:solidFill>
                  <a:schemeClr val="tx1">
                    <a:lumMod val="95000"/>
                    <a:lumOff val="5000"/>
                  </a:schemeClr>
                </a:solidFill>
                <a:latin typeface="Open Sans" charset="0"/>
                <a:ea typeface="Open Sans" charset="0"/>
                <a:cs typeface="Open Sans" charset="0"/>
              </a:rPr>
              <a:t>Skepticism of institutions</a:t>
            </a:r>
            <a:r>
              <a:rPr lang="en-US" sz="1600" dirty="0">
                <a:solidFill>
                  <a:schemeClr val="tx1">
                    <a:lumMod val="95000"/>
                    <a:lumOff val="5000"/>
                  </a:schemeClr>
                </a:solidFill>
                <a:latin typeface="Open Sans" charset="0"/>
                <a:ea typeface="Open Sans" charset="0"/>
                <a:cs typeface="Open Sans" charset="0"/>
              </a:rPr>
              <a:t>, products, and </a:t>
            </a:r>
            <a:r>
              <a:rPr lang="en-US" sz="1600" dirty="0" smtClean="0">
                <a:solidFill>
                  <a:schemeClr val="tx1">
                    <a:lumMod val="95000"/>
                    <a:lumOff val="5000"/>
                  </a:schemeClr>
                </a:solidFill>
                <a:latin typeface="Open Sans" charset="0"/>
                <a:ea typeface="Open Sans" charset="0"/>
                <a:cs typeface="Open Sans" charset="0"/>
              </a:rPr>
              <a:t>programs for entrepreneurs. </a:t>
            </a:r>
            <a:endParaRPr lang="en-US" sz="1600" dirty="0">
              <a:solidFill>
                <a:schemeClr val="tx1">
                  <a:lumMod val="95000"/>
                  <a:lumOff val="5000"/>
                </a:schemeClr>
              </a:solidFill>
              <a:latin typeface="Open Sans" charset="0"/>
              <a:ea typeface="Open Sans" charset="0"/>
              <a:cs typeface="Open Sans" charset="0"/>
            </a:endParaRPr>
          </a:p>
        </p:txBody>
      </p:sp>
    </p:spTree>
    <p:extLst>
      <p:ext uri="{BB962C8B-B14F-4D97-AF65-F5344CB8AC3E}">
        <p14:creationId xmlns:p14="http://schemas.microsoft.com/office/powerpoint/2010/main" val="48472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8" grpId="0" animBg="1"/>
      <p:bldP spid="2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7"/>
          <p:cNvSpPr txBox="1">
            <a:spLocks/>
          </p:cNvSpPr>
          <p:nvPr/>
        </p:nvSpPr>
        <p:spPr>
          <a:xfrm>
            <a:off x="457201" y="728230"/>
            <a:ext cx="5407374" cy="278537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Ask Why</a:t>
            </a:r>
          </a:p>
          <a:p>
            <a:pPr marL="285750" indent="-285750">
              <a:lnSpc>
                <a:spcPts val="2400"/>
              </a:lnSpc>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Ask yourself why these themes have emerged. </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What led to this theme? Why does it even exist?</a:t>
            </a:r>
          </a:p>
          <a:p>
            <a:pPr marL="742950" lvl="1" indent="-285750">
              <a:lnSpc>
                <a:spcPts val="2400"/>
              </a:lnSpc>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Why might this be important to the city? </a:t>
            </a:r>
            <a:endParaRPr lang="en-US" dirty="0">
              <a:solidFill>
                <a:schemeClr val="tx1">
                  <a:lumMod val="75000"/>
                  <a:lumOff val="25000"/>
                </a:schemeClr>
              </a:solidFill>
              <a:latin typeface="Open Sans" charset="0"/>
              <a:ea typeface="Open Sans" charset="0"/>
              <a:cs typeface="Open Sans" charset="0"/>
            </a:endParaRPr>
          </a:p>
          <a:p>
            <a:pPr marL="742950" lvl="1" indent="-285750">
              <a:lnSpc>
                <a:spcPts val="2400"/>
              </a:lnSpc>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Why do we care about this? </a:t>
            </a:r>
            <a:endParaRPr lang="en-US" dirty="0">
              <a:solidFill>
                <a:schemeClr val="tx1">
                  <a:lumMod val="75000"/>
                  <a:lumOff val="25000"/>
                </a:schemeClr>
              </a:solidFill>
              <a:latin typeface="Open Sans" charset="0"/>
              <a:ea typeface="Open Sans" charset="0"/>
              <a:cs typeface="Open Sans" charset="0"/>
            </a:endParaRPr>
          </a:p>
        </p:txBody>
      </p:sp>
      <p:sp>
        <p:nvSpPr>
          <p:cNvPr id="27" name="Rectangle 26"/>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98428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110138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8428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592056"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110138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592056"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10138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6" name="Rectangle 45"/>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7" name="Rectangle 46"/>
          <p:cNvSpPr/>
          <p:nvPr/>
        </p:nvSpPr>
        <p:spPr>
          <a:xfrm>
            <a:off x="98428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48" name="Rectangle 47"/>
          <p:cNvSpPr/>
          <p:nvPr/>
        </p:nvSpPr>
        <p:spPr>
          <a:xfrm>
            <a:off x="1110138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75</a:t>
            </a:fld>
            <a:endParaRPr lang="uk-UA" dirty="0"/>
          </a:p>
        </p:txBody>
      </p:sp>
      <p:sp>
        <p:nvSpPr>
          <p:cNvPr id="31" name="Rectangle 30"/>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32" name="Rectangle 31"/>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49" name="Rectangle 48"/>
          <p:cNvSpPr/>
          <p:nvPr/>
        </p:nvSpPr>
        <p:spPr>
          <a:xfrm>
            <a:off x="98428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C</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0" name="Rectangle 49"/>
          <p:cNvSpPr/>
          <p:nvPr/>
        </p:nvSpPr>
        <p:spPr>
          <a:xfrm>
            <a:off x="1110138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D</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1" name="Rectangle 50"/>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54" name="Rectangle 53">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55" name="Rectangle 54"/>
          <p:cNvSpPr/>
          <p:nvPr/>
        </p:nvSpPr>
        <p:spPr>
          <a:xfrm>
            <a:off x="457200" y="4519017"/>
            <a:ext cx="5181600" cy="142458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r>
              <a:rPr lang="en-US" sz="1600" dirty="0" smtClean="0">
                <a:solidFill>
                  <a:schemeClr val="bg1"/>
                </a:solidFill>
                <a:latin typeface="Open Sans" charset="0"/>
                <a:ea typeface="Open Sans" charset="0"/>
                <a:cs typeface="Open Sans" charset="0"/>
              </a:rPr>
              <a:t>Why do entrepreneurs of color avoid institutions, products, and programs that are designed to help them succeed? </a:t>
            </a:r>
            <a:endParaRPr lang="en-US" sz="1600" dirty="0">
              <a:solidFill>
                <a:schemeClr val="bg1"/>
              </a:solidFill>
              <a:latin typeface="Open Sans" charset="0"/>
              <a:ea typeface="Open Sans" charset="0"/>
              <a:cs typeface="Open Sans" charset="0"/>
            </a:endParaRPr>
          </a:p>
        </p:txBody>
      </p:sp>
      <p:sp>
        <p:nvSpPr>
          <p:cNvPr id="56"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53087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7"/>
          </p:nvPr>
        </p:nvSpPr>
        <p:spPr/>
        <p:txBody>
          <a:bodyPr/>
          <a:lstStyle/>
          <a:p>
            <a:fld id="{03B4E35C-852A-C440-8B32-952944DE7771}" type="slidenum">
              <a:rPr lang="uk-UA" smtClean="0"/>
              <a:pPr/>
              <a:t>76</a:t>
            </a:fld>
            <a:endParaRPr lang="uk-UA" dirty="0"/>
          </a:p>
        </p:txBody>
      </p:sp>
      <p:sp>
        <p:nvSpPr>
          <p:cNvPr id="44" name="Rectangle 43"/>
          <p:cNvSpPr/>
          <p:nvPr/>
        </p:nvSpPr>
        <p:spPr>
          <a:xfrm>
            <a:off x="65532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45" name="Rectangle 44"/>
          <p:cNvSpPr/>
          <p:nvPr/>
        </p:nvSpPr>
        <p:spPr>
          <a:xfrm>
            <a:off x="858406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48" name="Rectangle 47"/>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858406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8584067"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6564828"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6564828"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77" name="Rectangle 76"/>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78" name="Rectangle 77"/>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79" name="Rectangle 78"/>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80" name="Rectangle 79"/>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83" name="Rectangle 82"/>
          <p:cNvSpPr/>
          <p:nvPr/>
        </p:nvSpPr>
        <p:spPr>
          <a:xfrm>
            <a:off x="9380389" y="3192681"/>
            <a:ext cx="1394291"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Observation</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84" name="Rectangle 83"/>
          <p:cNvSpPr/>
          <p:nvPr/>
        </p:nvSpPr>
        <p:spPr>
          <a:xfrm>
            <a:off x="9370894" y="775362"/>
            <a:ext cx="1403786"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Open Sans Semibold" charset="0"/>
                <a:ea typeface="Open Sans Semibold" charset="0"/>
                <a:cs typeface="Open Sans Semibold" charset="0"/>
              </a:rPr>
              <a:t>Insight</a:t>
            </a:r>
            <a:endParaRPr lang="en-US" sz="1600" b="1" dirty="0">
              <a:solidFill>
                <a:schemeClr val="tx1"/>
              </a:solidFill>
              <a:latin typeface="Open Sans Semibold" charset="0"/>
              <a:ea typeface="Open Sans Semibold" charset="0"/>
              <a:cs typeface="Open Sans Semibold" charset="0"/>
            </a:endParaRPr>
          </a:p>
        </p:txBody>
      </p:sp>
      <p:sp>
        <p:nvSpPr>
          <p:cNvPr id="85" name="Rectangle 84"/>
          <p:cNvSpPr/>
          <p:nvPr/>
        </p:nvSpPr>
        <p:spPr>
          <a:xfrm>
            <a:off x="9370894" y="1626725"/>
            <a:ext cx="1403786"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Open Sans Semibold" charset="0"/>
                <a:ea typeface="Open Sans Semibold" charset="0"/>
                <a:cs typeface="Open Sans Semibold" charset="0"/>
              </a:rPr>
              <a:t>Ask why</a:t>
            </a:r>
            <a:endParaRPr lang="en-US" sz="1600" b="1" dirty="0">
              <a:solidFill>
                <a:schemeClr val="bg1"/>
              </a:solidFill>
              <a:latin typeface="Open Sans Semibold" charset="0"/>
              <a:ea typeface="Open Sans Semibold" charset="0"/>
              <a:cs typeface="Open Sans Semibold" charset="0"/>
            </a:endParaRPr>
          </a:p>
        </p:txBody>
      </p:sp>
      <p:sp>
        <p:nvSpPr>
          <p:cNvPr id="86" name="Rectangle 85"/>
          <p:cNvSpPr/>
          <p:nvPr/>
        </p:nvSpPr>
        <p:spPr>
          <a:xfrm>
            <a:off x="9370894" y="2324335"/>
            <a:ext cx="1403786"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Theme</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29" name="Rectangle 28">
            <a:hlinkClick r:id="rId4"/>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sp>
        <p:nvSpPr>
          <p:cNvPr id="43" name="object 7"/>
          <p:cNvSpPr txBox="1">
            <a:spLocks/>
          </p:cNvSpPr>
          <p:nvPr/>
        </p:nvSpPr>
        <p:spPr>
          <a:xfrm>
            <a:off x="457201" y="728230"/>
            <a:ext cx="5181599" cy="361637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Generate Insights</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Answer the “Why” and “What does this mean” questions based on your intuition, knowledge and experience.</a:t>
            </a:r>
          </a:p>
          <a:p>
            <a:pPr marL="285750" indent="-285750">
              <a:spcAft>
                <a:spcPts val="600"/>
              </a:spcAft>
              <a:buFont typeface="Arial" charset="0"/>
              <a:buChar char="•"/>
            </a:pPr>
            <a:r>
              <a:rPr lang="en-US" sz="1800" i="0" dirty="0" smtClean="0">
                <a:solidFill>
                  <a:schemeClr val="tx1">
                    <a:lumMod val="75000"/>
                    <a:lumOff val="25000"/>
                  </a:schemeClr>
                </a:solidFill>
                <a:latin typeface="Open Sans" charset="0"/>
                <a:ea typeface="Open Sans" charset="0"/>
                <a:cs typeface="Open Sans" charset="0"/>
              </a:rPr>
              <a:t>A good insight is:</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Descriptive</a:t>
            </a:r>
          </a:p>
          <a:p>
            <a:pPr marL="742950" lvl="1" indent="-285750">
              <a:spcAft>
                <a:spcPts val="600"/>
              </a:spcAft>
              <a:buFont typeface="Arial" charset="0"/>
              <a:buChar char="•"/>
            </a:pPr>
            <a:r>
              <a:rPr lang="en-US" dirty="0" smtClean="0">
                <a:solidFill>
                  <a:schemeClr val="tx1">
                    <a:lumMod val="75000"/>
                    <a:lumOff val="25000"/>
                  </a:schemeClr>
                </a:solidFill>
                <a:latin typeface="Open Sans" charset="0"/>
                <a:ea typeface="Open Sans" charset="0"/>
                <a:cs typeface="Open Sans" charset="0"/>
              </a:rPr>
              <a:t>Distinct </a:t>
            </a:r>
            <a:endParaRPr lang="en-US" i="0" dirty="0" smtClean="0">
              <a:solidFill>
                <a:schemeClr val="tx1">
                  <a:lumMod val="75000"/>
                  <a:lumOff val="25000"/>
                </a:schemeClr>
              </a:solidFill>
              <a:latin typeface="Open Sans" charset="0"/>
              <a:ea typeface="Open Sans" charset="0"/>
              <a:cs typeface="Open Sans" charset="0"/>
            </a:endParaRP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Supported by evidence</a:t>
            </a:r>
          </a:p>
          <a:p>
            <a:pPr marL="742950" lvl="1" indent="-285750">
              <a:spcAft>
                <a:spcPts val="600"/>
              </a:spcAft>
              <a:buFont typeface="Arial" charset="0"/>
              <a:buChar char="•"/>
            </a:pPr>
            <a:r>
              <a:rPr lang="en-US" i="0" dirty="0" smtClean="0">
                <a:solidFill>
                  <a:schemeClr val="tx1">
                    <a:lumMod val="75000"/>
                    <a:lumOff val="25000"/>
                  </a:schemeClr>
                </a:solidFill>
                <a:latin typeface="Open Sans" charset="0"/>
                <a:ea typeface="Open Sans" charset="0"/>
                <a:cs typeface="Open Sans" charset="0"/>
              </a:rPr>
              <a:t>Provokes people to take action</a:t>
            </a:r>
          </a:p>
        </p:txBody>
      </p:sp>
      <p:sp>
        <p:nvSpPr>
          <p:cNvPr id="31"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9658005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728230"/>
            <a:ext cx="960119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rgbClr val="000000"/>
                </a:solidFill>
                <a:latin typeface="Georgia" charset="0"/>
                <a:ea typeface="Georgia" charset="0"/>
                <a:cs typeface="Georgia" charset="0"/>
              </a:rPr>
              <a:t>What’s an early-stage, good Insight?</a:t>
            </a:r>
          </a:p>
        </p:txBody>
      </p:sp>
      <p:sp>
        <p:nvSpPr>
          <p:cNvPr id="2" name="Slide Number Placeholder 1"/>
          <p:cNvSpPr>
            <a:spLocks noGrp="1"/>
          </p:cNvSpPr>
          <p:nvPr>
            <p:ph type="sldNum" sz="quarter" idx="7"/>
          </p:nvPr>
        </p:nvSpPr>
        <p:spPr/>
        <p:txBody>
          <a:bodyPr/>
          <a:lstStyle/>
          <a:p>
            <a:fld id="{03B4E35C-852A-C440-8B32-952944DE7771}" type="slidenum">
              <a:rPr lang="uk-UA" smtClean="0"/>
              <a:pPr/>
              <a:t>77</a:t>
            </a:fld>
            <a:endParaRPr lang="uk-UA" dirty="0"/>
          </a:p>
        </p:txBody>
      </p:sp>
      <p:sp>
        <p:nvSpPr>
          <p:cNvPr id="7" name="Rectangle 6"/>
          <p:cNvSpPr/>
          <p:nvPr/>
        </p:nvSpPr>
        <p:spPr>
          <a:xfrm>
            <a:off x="0" y="5958318"/>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hlinkClick r:id="rId3"/>
          </p:cNvPr>
          <p:cNvSpPr/>
          <p:nvPr/>
        </p:nvSpPr>
        <p:spPr>
          <a:xfrm>
            <a:off x="1187759" y="6254603"/>
            <a:ext cx="3737765" cy="246221"/>
          </a:xfrm>
          <a:prstGeom prst="rect">
            <a:avLst/>
          </a:prstGeom>
        </p:spPr>
        <p:txBody>
          <a:bodyPr wrap="square" lIns="0">
            <a:spAutoFit/>
          </a:bodyPr>
          <a:lstStyle/>
          <a:p>
            <a:r>
              <a:rPr lang="en-US" sz="1000" b="0" spc="0" dirty="0" smtClean="0">
                <a:solidFill>
                  <a:schemeClr val="tx1">
                    <a:lumMod val="50000"/>
                    <a:lumOff val="50000"/>
                  </a:schemeClr>
                </a:solidFill>
                <a:effectLst/>
                <a:latin typeface="Open Sans" charset="0"/>
                <a:ea typeface="Open Sans" charset="0"/>
                <a:cs typeface="Open Sans" charset="0"/>
              </a:rPr>
              <a:t>Bloomberg</a:t>
            </a:r>
            <a:r>
              <a:rPr lang="en-US" sz="1000" b="0" spc="0" baseline="0" dirty="0" smtClean="0">
                <a:solidFill>
                  <a:schemeClr val="tx1">
                    <a:lumMod val="50000"/>
                    <a:lumOff val="50000"/>
                  </a:schemeClr>
                </a:solidFill>
                <a:effectLst/>
                <a:latin typeface="Open Sans" charset="0"/>
                <a:ea typeface="Open Sans" charset="0"/>
                <a:cs typeface="Open Sans" charset="0"/>
              </a:rPr>
              <a:t> Philanthropies</a:t>
            </a:r>
            <a:endParaRPr lang="en-US" sz="1000" b="0" spc="0" dirty="0">
              <a:solidFill>
                <a:schemeClr val="tx1">
                  <a:lumMod val="50000"/>
                  <a:lumOff val="50000"/>
                </a:schemeClr>
              </a:solidFill>
              <a:effectLst/>
              <a:latin typeface="Open Sans" charset="0"/>
              <a:ea typeface="Open Sans" charset="0"/>
              <a:cs typeface="Open Sans"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13" name="object 7"/>
          <p:cNvSpPr txBox="1">
            <a:spLocks/>
          </p:cNvSpPr>
          <p:nvPr/>
        </p:nvSpPr>
        <p:spPr>
          <a:xfrm>
            <a:off x="457200" y="1943013"/>
            <a:ext cx="8839200" cy="184665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1200"/>
              </a:spcAft>
            </a:pPr>
            <a:r>
              <a:rPr lang="en-US" sz="2400" i="0" kern="0" dirty="0">
                <a:solidFill>
                  <a:schemeClr val="tx1">
                    <a:lumMod val="85000"/>
                    <a:lumOff val="15000"/>
                  </a:schemeClr>
                </a:solidFill>
                <a:latin typeface="Open Sans Regular" charset="0"/>
                <a:ea typeface="Open Sans Regular" charset="0"/>
                <a:cs typeface="Open Sans Regular" charset="0"/>
              </a:rPr>
              <a:t>Entrepreneurs of color believe that they will not get the help they need from mainstream lenders, business organizations, or government </a:t>
            </a:r>
            <a:r>
              <a:rPr lang="en-US" sz="2400" i="0" kern="0" dirty="0" smtClean="0">
                <a:solidFill>
                  <a:schemeClr val="tx1">
                    <a:lumMod val="85000"/>
                    <a:lumOff val="15000"/>
                  </a:schemeClr>
                </a:solidFill>
                <a:latin typeface="Open Sans Regular" charset="0"/>
                <a:ea typeface="Open Sans Regular" charset="0"/>
                <a:cs typeface="Open Sans Regular" charset="0"/>
              </a:rPr>
              <a:t>programs. Given </a:t>
            </a:r>
            <a:r>
              <a:rPr lang="en-US" sz="2400" i="0" kern="0" dirty="0">
                <a:solidFill>
                  <a:schemeClr val="tx1">
                    <a:lumMod val="85000"/>
                    <a:lumOff val="15000"/>
                  </a:schemeClr>
                </a:solidFill>
                <a:latin typeface="Open Sans Regular" charset="0"/>
                <a:ea typeface="Open Sans Regular" charset="0"/>
                <a:cs typeface="Open Sans Regular" charset="0"/>
              </a:rPr>
              <a:t>this context, entrepreneurs of color often avoid going to traditional institutions for support or financing</a:t>
            </a:r>
            <a:r>
              <a:rPr lang="en-US" sz="2400" i="0" kern="0" dirty="0" smtClean="0">
                <a:solidFill>
                  <a:schemeClr val="tx1">
                    <a:lumMod val="85000"/>
                    <a:lumOff val="15000"/>
                  </a:schemeClr>
                </a:solidFill>
                <a:latin typeface="Open Sans Regular" charset="0"/>
                <a:ea typeface="Open Sans Regular" charset="0"/>
                <a:cs typeface="Open Sans Regular" charset="0"/>
              </a:rPr>
              <a:t>.</a:t>
            </a:r>
          </a:p>
        </p:txBody>
      </p:sp>
      <p:sp>
        <p:nvSpPr>
          <p:cNvPr id="15" name="object 7"/>
          <p:cNvSpPr txBox="1">
            <a:spLocks/>
          </p:cNvSpPr>
          <p:nvPr/>
        </p:nvSpPr>
        <p:spPr>
          <a:xfrm>
            <a:off x="457201" y="421529"/>
            <a:ext cx="5641450"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38393A"/>
                </a:solidFill>
                <a:latin typeface="Open Sans" charset="0"/>
                <a:ea typeface="Open Sans" charset="0"/>
                <a:cs typeface="Open Sans" charset="0"/>
              </a:rPr>
              <a:t>FROM DATA TO INSIGHTS : HOW TO</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9115256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8650" y="0"/>
            <a:ext cx="6093350" cy="6858000"/>
          </a:xfrm>
          <a:prstGeom prst="rect">
            <a:avLst/>
          </a:prstGeom>
          <a:solidFill>
            <a:schemeClr val="bg1">
              <a:lumMod val="9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7"/>
          </p:nvPr>
        </p:nvSpPr>
        <p:spPr/>
        <p:txBody>
          <a:bodyPr/>
          <a:lstStyle/>
          <a:p>
            <a:fld id="{03B4E35C-852A-C440-8B32-952944DE7771}" type="slidenum">
              <a:rPr lang="uk-UA" smtClean="0"/>
              <a:pPr/>
              <a:t>78</a:t>
            </a:fld>
            <a:endParaRPr lang="uk-UA" dirty="0"/>
          </a:p>
        </p:txBody>
      </p:sp>
      <p:sp>
        <p:nvSpPr>
          <p:cNvPr id="26"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chemeClr val="bg1"/>
                </a:solidFill>
                <a:latin typeface="Open Sans" charset="0"/>
                <a:ea typeface="Open Sans" charset="0"/>
                <a:cs typeface="Open Sans" charset="0"/>
              </a:rPr>
              <a:t>ACTIVITY</a:t>
            </a:r>
            <a:endParaRPr lang="en-US" sz="1600" i="0" kern="0" spc="300" dirty="0">
              <a:solidFill>
                <a:schemeClr val="bg1"/>
              </a:solidFill>
              <a:latin typeface="Open Sans" charset="0"/>
              <a:ea typeface="Open Sans" charset="0"/>
              <a:cs typeface="Open Sans" charset="0"/>
            </a:endParaRPr>
          </a:p>
        </p:txBody>
      </p:sp>
      <p:sp>
        <p:nvSpPr>
          <p:cNvPr id="36" name="object 7"/>
          <p:cNvSpPr txBox="1">
            <a:spLocks/>
          </p:cNvSpPr>
          <p:nvPr/>
        </p:nvSpPr>
        <p:spPr>
          <a:xfrm>
            <a:off x="457201" y="728230"/>
            <a:ext cx="5181599" cy="4272965"/>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Generate Insights</a:t>
            </a:r>
          </a:p>
          <a:p>
            <a:pPr lvl="0">
              <a:lnSpc>
                <a:spcPts val="2400"/>
              </a:lnSpc>
              <a:spcAft>
                <a:spcPts val="200"/>
              </a:spcAft>
            </a:pPr>
            <a:r>
              <a:rPr lang="en-US" sz="1800" b="1" i="0" dirty="0" smtClean="0">
                <a:solidFill>
                  <a:prstClr val="white"/>
                </a:solidFill>
                <a:latin typeface="Open Sans" charset="0"/>
                <a:ea typeface="Open Sans" charset="0"/>
                <a:cs typeface="Open Sans" charset="0"/>
              </a:rPr>
              <a:t>Rejoin your groups </a:t>
            </a:r>
            <a:r>
              <a:rPr lang="en-US" sz="1800" i="0" dirty="0" smtClean="0">
                <a:solidFill>
                  <a:prstClr val="white"/>
                </a:solidFill>
                <a:latin typeface="Open Sans" charset="0"/>
                <a:ea typeface="Open Sans" charset="0"/>
                <a:cs typeface="Open Sans" charset="0"/>
              </a:rPr>
              <a:t>: </a:t>
            </a:r>
            <a:br>
              <a:rPr lang="en-US" sz="1800" i="0" dirty="0" smtClean="0">
                <a:solidFill>
                  <a:prstClr val="white"/>
                </a:solidFill>
                <a:latin typeface="Open Sans" charset="0"/>
                <a:ea typeface="Open Sans" charset="0"/>
                <a:cs typeface="Open Sans" charset="0"/>
              </a:rPr>
            </a:br>
            <a:endParaRPr lang="en-US" sz="1800" i="0" dirty="0" smtClean="0">
              <a:solidFill>
                <a:prstClr val="white"/>
              </a:solidFill>
              <a:latin typeface="Open Sans" charset="0"/>
              <a:ea typeface="Open Sans" charset="0"/>
              <a:cs typeface="Open Sans" charset="0"/>
            </a:endParaRPr>
          </a:p>
          <a:p>
            <a:pPr marL="285750" indent="-285750">
              <a:lnSpc>
                <a:spcPts val="2400"/>
              </a:lnSpc>
              <a:spcAft>
                <a:spcPts val="600"/>
              </a:spcAft>
              <a:buFont typeface="Arial" charset="0"/>
              <a:buChar char="•"/>
            </a:pPr>
            <a:r>
              <a:rPr lang="en-US" sz="1800" i="0" dirty="0" smtClean="0">
                <a:solidFill>
                  <a:schemeClr val="bg1"/>
                </a:solidFill>
                <a:latin typeface="Open Sans" charset="0"/>
                <a:ea typeface="Open Sans" charset="0"/>
                <a:cs typeface="Open Sans" charset="0"/>
              </a:rPr>
              <a:t>Individually</a:t>
            </a:r>
            <a:r>
              <a:rPr lang="en-US" sz="1800" i="0" dirty="0">
                <a:solidFill>
                  <a:schemeClr val="bg1"/>
                </a:solidFill>
                <a:latin typeface="Open Sans" charset="0"/>
                <a:ea typeface="Open Sans" charset="0"/>
                <a:cs typeface="Open Sans" charset="0"/>
              </a:rPr>
              <a:t>, ask yourselves “Why” and “What does this mean”. </a:t>
            </a:r>
            <a:r>
              <a:rPr lang="en-US" sz="1800" i="0" dirty="0" smtClean="0">
                <a:solidFill>
                  <a:schemeClr val="bg1"/>
                </a:solidFill>
                <a:latin typeface="Open Sans" charset="0"/>
                <a:ea typeface="Open Sans" charset="0"/>
                <a:cs typeface="Open Sans" charset="0"/>
              </a:rPr>
              <a:t>Write your questions on purple sticky notes.</a:t>
            </a:r>
          </a:p>
          <a:p>
            <a:pPr marL="285750" indent="-285750">
              <a:lnSpc>
                <a:spcPts val="2400"/>
              </a:lnSpc>
              <a:spcAft>
                <a:spcPts val="600"/>
              </a:spcAft>
              <a:buFont typeface="Arial" charset="0"/>
              <a:buChar char="•"/>
            </a:pPr>
            <a:r>
              <a:rPr lang="en-US" sz="1800" i="0" dirty="0" smtClean="0">
                <a:solidFill>
                  <a:schemeClr val="bg1"/>
                </a:solidFill>
                <a:latin typeface="Open Sans" charset="0"/>
                <a:ea typeface="Open Sans" charset="0"/>
                <a:cs typeface="Open Sans" charset="0"/>
              </a:rPr>
              <a:t>Answer the </a:t>
            </a:r>
            <a:r>
              <a:rPr lang="en-US" sz="1800" i="0" dirty="0">
                <a:solidFill>
                  <a:schemeClr val="bg1"/>
                </a:solidFill>
                <a:latin typeface="Open Sans" charset="0"/>
                <a:ea typeface="Open Sans" charset="0"/>
                <a:cs typeface="Open Sans" charset="0"/>
              </a:rPr>
              <a:t>questions by generating insights. </a:t>
            </a:r>
            <a:endParaRPr lang="en-US" sz="1800" i="0" dirty="0" smtClean="0">
              <a:solidFill>
                <a:schemeClr val="bg1"/>
              </a:solidFill>
              <a:latin typeface="Open Sans" charset="0"/>
              <a:ea typeface="Open Sans" charset="0"/>
              <a:cs typeface="Open Sans" charset="0"/>
            </a:endParaRPr>
          </a:p>
          <a:p>
            <a:pPr marL="285750" indent="-285750">
              <a:lnSpc>
                <a:spcPts val="2400"/>
              </a:lnSpc>
              <a:spcAft>
                <a:spcPts val="600"/>
              </a:spcAft>
              <a:buFont typeface="Arial" charset="0"/>
              <a:buChar char="•"/>
            </a:pPr>
            <a:r>
              <a:rPr lang="en-US" sz="1800" i="0" dirty="0" smtClean="0">
                <a:solidFill>
                  <a:prstClr val="white"/>
                </a:solidFill>
                <a:latin typeface="Open Sans" charset="0"/>
                <a:ea typeface="Open Sans" charset="0"/>
                <a:cs typeface="Open Sans" charset="0"/>
              </a:rPr>
              <a:t>As </a:t>
            </a:r>
            <a:r>
              <a:rPr lang="en-US" sz="1800" i="0" dirty="0">
                <a:solidFill>
                  <a:prstClr val="white"/>
                </a:solidFill>
                <a:latin typeface="Open Sans" charset="0"/>
                <a:ea typeface="Open Sans" charset="0"/>
                <a:cs typeface="Open Sans" charset="0"/>
              </a:rPr>
              <a:t>a group, review and down-select to 1 </a:t>
            </a:r>
            <a:r>
              <a:rPr lang="en-US" sz="1800" i="0" dirty="0" smtClean="0">
                <a:solidFill>
                  <a:prstClr val="white"/>
                </a:solidFill>
                <a:latin typeface="Open Sans" charset="0"/>
                <a:ea typeface="Open Sans" charset="0"/>
                <a:cs typeface="Open Sans" charset="0"/>
              </a:rPr>
              <a:t>insight</a:t>
            </a:r>
            <a:r>
              <a:rPr lang="en-US" sz="1800" i="0" dirty="0">
                <a:solidFill>
                  <a:prstClr val="white"/>
                </a:solidFill>
                <a:latin typeface="Open Sans" charset="0"/>
                <a:ea typeface="Open Sans" charset="0"/>
                <a:cs typeface="Open Sans" charset="0"/>
              </a:rPr>
              <a:t> </a:t>
            </a:r>
            <a:r>
              <a:rPr lang="en-US" sz="1800" i="0" dirty="0" smtClean="0">
                <a:solidFill>
                  <a:prstClr val="white"/>
                </a:solidFill>
                <a:latin typeface="Open Sans" charset="0"/>
                <a:ea typeface="Open Sans" charset="0"/>
                <a:cs typeface="Open Sans" charset="0"/>
              </a:rPr>
              <a:t>to share out. Have some raw data, a quote and/or stat, ready to back up the insight.</a:t>
            </a:r>
          </a:p>
        </p:txBody>
      </p:sp>
      <p:sp>
        <p:nvSpPr>
          <p:cNvPr id="49" name="Rectangle 48"/>
          <p:cNvSpPr/>
          <p:nvPr/>
        </p:nvSpPr>
        <p:spPr>
          <a:xfrm>
            <a:off x="6553200"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7262029"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8584067" y="3192681"/>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8584067"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6553200"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584067"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6553200" y="4596367"/>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7262029" y="3894523"/>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6553200" y="5306046"/>
            <a:ext cx="633413"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6553200"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A</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59" name="Rectangle 58"/>
          <p:cNvSpPr/>
          <p:nvPr/>
        </p:nvSpPr>
        <p:spPr>
          <a:xfrm>
            <a:off x="8584067" y="2324335"/>
            <a:ext cx="633413"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latin typeface="Open Sans Bold" charset="0"/>
                <a:ea typeface="Open Sans Bold" charset="0"/>
                <a:cs typeface="Open Sans Bold" charset="0"/>
              </a:rPr>
              <a:t>B</a:t>
            </a:r>
            <a:endParaRPr lang="en-US" b="1" dirty="0">
              <a:solidFill>
                <a:schemeClr val="tx1">
                  <a:lumMod val="95000"/>
                  <a:lumOff val="5000"/>
                </a:schemeClr>
              </a:solidFill>
              <a:latin typeface="Open Sans Bold" charset="0"/>
              <a:ea typeface="Open Sans Bold" charset="0"/>
              <a:cs typeface="Open Sans Bold" charset="0"/>
            </a:endParaRPr>
          </a:p>
        </p:txBody>
      </p:sp>
      <p:sp>
        <p:nvSpPr>
          <p:cNvPr id="60" name="Rectangle 59"/>
          <p:cNvSpPr/>
          <p:nvPr/>
        </p:nvSpPr>
        <p:spPr>
          <a:xfrm>
            <a:off x="6553200"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1" name="Rectangle 60"/>
          <p:cNvSpPr/>
          <p:nvPr/>
        </p:nvSpPr>
        <p:spPr>
          <a:xfrm>
            <a:off x="8584067" y="1626725"/>
            <a:ext cx="633413"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Open Sans Bold" charset="0"/>
                <a:ea typeface="Open Sans Bold" charset="0"/>
                <a:cs typeface="Open Sans Bold" charset="0"/>
              </a:rPr>
              <a:t>?</a:t>
            </a:r>
            <a:endParaRPr lang="en-US" b="1" dirty="0">
              <a:solidFill>
                <a:schemeClr val="bg1"/>
              </a:solidFill>
              <a:latin typeface="Open Sans Bold" charset="0"/>
              <a:ea typeface="Open Sans Bold" charset="0"/>
              <a:cs typeface="Open Sans Bold" charset="0"/>
            </a:endParaRPr>
          </a:p>
        </p:txBody>
      </p:sp>
      <p:sp>
        <p:nvSpPr>
          <p:cNvPr id="62" name="Rectangle 61"/>
          <p:cNvSpPr/>
          <p:nvPr/>
        </p:nvSpPr>
        <p:spPr>
          <a:xfrm>
            <a:off x="0" y="5958318"/>
            <a:ext cx="3886200" cy="914400"/>
          </a:xfrm>
          <a:prstGeom prst="rect">
            <a:avLst/>
          </a:prstGeom>
          <a:solidFill>
            <a:srgbClr val="281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6192695"/>
            <a:ext cx="374698" cy="374698"/>
          </a:xfrm>
          <a:prstGeom prst="rect">
            <a:avLst/>
          </a:prstGeom>
        </p:spPr>
      </p:pic>
      <p:sp>
        <p:nvSpPr>
          <p:cNvPr id="65" name="Rectangle 64"/>
          <p:cNvSpPr/>
          <p:nvPr/>
        </p:nvSpPr>
        <p:spPr>
          <a:xfrm>
            <a:off x="9380389" y="3192681"/>
            <a:ext cx="1394291" cy="633413"/>
          </a:xfrm>
          <a:prstGeom prst="rect">
            <a:avLst/>
          </a:prstGeom>
          <a:solidFill>
            <a:srgbClr val="E7DA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Observation</a:t>
            </a:r>
            <a:endParaRPr lang="en-US" sz="1600" b="1" dirty="0">
              <a:solidFill>
                <a:schemeClr val="tx1">
                  <a:lumMod val="95000"/>
                  <a:lumOff val="5000"/>
                </a:schemeClr>
              </a:solidFill>
              <a:latin typeface="Open Sans Semibold" charset="0"/>
              <a:ea typeface="Open Sans Semibold" charset="0"/>
              <a:cs typeface="Open Sans Semibold" charset="0"/>
            </a:endParaRPr>
          </a:p>
        </p:txBody>
      </p:sp>
      <p:grpSp>
        <p:nvGrpSpPr>
          <p:cNvPr id="66" name="Group 65"/>
          <p:cNvGrpSpPr/>
          <p:nvPr/>
        </p:nvGrpSpPr>
        <p:grpSpPr>
          <a:xfrm>
            <a:off x="6553200" y="775362"/>
            <a:ext cx="4221480" cy="633413"/>
            <a:chOff x="6553200" y="775362"/>
            <a:chExt cx="4221480" cy="633413"/>
          </a:xfrm>
        </p:grpSpPr>
        <p:sp>
          <p:nvSpPr>
            <p:cNvPr id="67" name="Rectangle 66"/>
            <p:cNvSpPr/>
            <p:nvPr/>
          </p:nvSpPr>
          <p:spPr>
            <a:xfrm>
              <a:off x="6553200"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Open Sans Bold" charset="0"/>
                  <a:ea typeface="Open Sans Bold" charset="0"/>
                  <a:cs typeface="Open Sans Bold" charset="0"/>
                </a:rPr>
                <a:t>!</a:t>
              </a:r>
            </a:p>
          </p:txBody>
        </p:sp>
        <p:sp>
          <p:nvSpPr>
            <p:cNvPr id="68" name="Rectangle 67"/>
            <p:cNvSpPr/>
            <p:nvPr/>
          </p:nvSpPr>
          <p:spPr>
            <a:xfrm>
              <a:off x="8584067" y="775362"/>
              <a:ext cx="633413"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Open Sans Bold" charset="0"/>
                  <a:ea typeface="Open Sans Bold" charset="0"/>
                  <a:cs typeface="Open Sans Bold" charset="0"/>
                </a:rPr>
                <a:t>!</a:t>
              </a:r>
              <a:endParaRPr lang="en-US" b="1" dirty="0">
                <a:solidFill>
                  <a:schemeClr val="tx1"/>
                </a:solidFill>
                <a:latin typeface="Open Sans Bold" charset="0"/>
                <a:ea typeface="Open Sans Bold" charset="0"/>
                <a:cs typeface="Open Sans Bold" charset="0"/>
              </a:endParaRPr>
            </a:p>
          </p:txBody>
        </p:sp>
        <p:sp>
          <p:nvSpPr>
            <p:cNvPr id="69" name="Rectangle 68"/>
            <p:cNvSpPr/>
            <p:nvPr/>
          </p:nvSpPr>
          <p:spPr>
            <a:xfrm>
              <a:off x="9370894" y="775362"/>
              <a:ext cx="1403786" cy="633413"/>
            </a:xfrm>
            <a:prstGeom prst="rect">
              <a:avLst/>
            </a:prstGeom>
            <a:solidFill>
              <a:srgbClr val="71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Open Sans Semibold" charset="0"/>
                  <a:ea typeface="Open Sans Semibold" charset="0"/>
                  <a:cs typeface="Open Sans Semibold" charset="0"/>
                </a:rPr>
                <a:t>Insight</a:t>
              </a:r>
              <a:endParaRPr lang="en-US" sz="1600" b="1" dirty="0">
                <a:solidFill>
                  <a:schemeClr val="tx1"/>
                </a:solidFill>
                <a:latin typeface="Open Sans Semibold" charset="0"/>
                <a:ea typeface="Open Sans Semibold" charset="0"/>
                <a:cs typeface="Open Sans Semibold" charset="0"/>
              </a:endParaRPr>
            </a:p>
          </p:txBody>
        </p:sp>
      </p:grpSp>
      <p:sp>
        <p:nvSpPr>
          <p:cNvPr id="70" name="Rectangle 69"/>
          <p:cNvSpPr/>
          <p:nvPr/>
        </p:nvSpPr>
        <p:spPr>
          <a:xfrm>
            <a:off x="9370894" y="1626725"/>
            <a:ext cx="1403786" cy="63341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Open Sans Semibold" charset="0"/>
                <a:ea typeface="Open Sans Semibold" charset="0"/>
                <a:cs typeface="Open Sans Semibold" charset="0"/>
              </a:rPr>
              <a:t>Ask why</a:t>
            </a:r>
            <a:endParaRPr lang="en-US" sz="1600" b="1" dirty="0">
              <a:solidFill>
                <a:schemeClr val="bg1"/>
              </a:solidFill>
              <a:latin typeface="Open Sans Semibold" charset="0"/>
              <a:ea typeface="Open Sans Semibold" charset="0"/>
              <a:cs typeface="Open Sans Semibold" charset="0"/>
            </a:endParaRPr>
          </a:p>
        </p:txBody>
      </p:sp>
      <p:sp>
        <p:nvSpPr>
          <p:cNvPr id="71" name="Rectangle 70"/>
          <p:cNvSpPr/>
          <p:nvPr/>
        </p:nvSpPr>
        <p:spPr>
          <a:xfrm>
            <a:off x="9370894" y="2324335"/>
            <a:ext cx="1403786" cy="633413"/>
          </a:xfrm>
          <a:prstGeom prst="rect">
            <a:avLst/>
          </a:prstGeom>
          <a:solidFill>
            <a:srgbClr val="E7C2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95000"/>
                    <a:lumOff val="5000"/>
                  </a:schemeClr>
                </a:solidFill>
                <a:latin typeface="Open Sans Semibold" charset="0"/>
                <a:ea typeface="Open Sans Semibold" charset="0"/>
                <a:cs typeface="Open Sans Semibold" charset="0"/>
              </a:rPr>
              <a:t>Theme</a:t>
            </a:r>
            <a:endParaRPr lang="en-US" sz="1600" b="1" dirty="0">
              <a:solidFill>
                <a:schemeClr val="tx1">
                  <a:lumMod val="95000"/>
                  <a:lumOff val="5000"/>
                </a:schemeClr>
              </a:solidFill>
              <a:latin typeface="Open Sans Semibold" charset="0"/>
              <a:ea typeface="Open Sans Semibold" charset="0"/>
              <a:cs typeface="Open Sans Semibold" charset="0"/>
            </a:endParaRPr>
          </a:p>
        </p:txBody>
      </p:sp>
      <p:sp>
        <p:nvSpPr>
          <p:cNvPr id="30" name="Rectangle 29">
            <a:hlinkClick r:id="rId4"/>
          </p:cNvPr>
          <p:cNvSpPr/>
          <p:nvPr/>
        </p:nvSpPr>
        <p:spPr>
          <a:xfrm>
            <a:off x="1187759" y="6254603"/>
            <a:ext cx="3737765" cy="246221"/>
          </a:xfrm>
          <a:prstGeom prst="rect">
            <a:avLst/>
          </a:prstGeom>
        </p:spPr>
        <p:txBody>
          <a:bodyPr wrap="square" lIns="0">
            <a:spAutoFit/>
          </a:bodyPr>
          <a:lstStyle/>
          <a:p>
            <a:r>
              <a:rPr lang="en-US" sz="1000" b="0" spc="0" smtClean="0">
                <a:solidFill>
                  <a:srgbClr val="785AB3"/>
                </a:solidFill>
                <a:effectLst/>
                <a:latin typeface="Open Sans" charset="0"/>
                <a:ea typeface="Open Sans" charset="0"/>
                <a:cs typeface="Open Sans" charset="0"/>
              </a:rPr>
              <a:t>Bloomberg</a:t>
            </a:r>
            <a:r>
              <a:rPr lang="en-US" sz="1000" b="0" spc="0" baseline="0" smtClean="0">
                <a:solidFill>
                  <a:srgbClr val="785AB3"/>
                </a:solidFill>
                <a:effectLst/>
                <a:latin typeface="Open Sans" charset="0"/>
                <a:ea typeface="Open Sans" charset="0"/>
                <a:cs typeface="Open Sans" charset="0"/>
              </a:rPr>
              <a:t> Philanthropies</a:t>
            </a:r>
            <a:endParaRPr lang="en-US" sz="1000" b="0" spc="0" dirty="0">
              <a:solidFill>
                <a:srgbClr val="785AB3"/>
              </a:solidFill>
              <a:effectLst/>
              <a:latin typeface="Open Sans" charset="0"/>
              <a:ea typeface="Open Sans" charset="0"/>
              <a:cs typeface="Open Sans" charset="0"/>
            </a:endParaRPr>
          </a:p>
        </p:txBody>
      </p:sp>
    </p:spTree>
    <p:extLst>
      <p:ext uri="{BB962C8B-B14F-4D97-AF65-F5344CB8AC3E}">
        <p14:creationId xmlns:p14="http://schemas.microsoft.com/office/powerpoint/2010/main" val="151781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7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79</a:t>
            </a:fld>
            <a:endParaRPr lang="uk-UA" dirty="0"/>
          </a:p>
        </p:txBody>
      </p:sp>
      <p:sp>
        <p:nvSpPr>
          <p:cNvPr id="28" name="object 7"/>
          <p:cNvSpPr txBox="1">
            <a:spLocks/>
          </p:cNvSpPr>
          <p:nvPr/>
        </p:nvSpPr>
        <p:spPr>
          <a:xfrm>
            <a:off x="457200" y="728230"/>
            <a:ext cx="8753061"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Other Synthesis Activities</a:t>
            </a:r>
            <a:endParaRPr lang="en-US" sz="4600" i="0" kern="0" dirty="0">
              <a:solidFill>
                <a:schemeClr val="tx1">
                  <a:lumMod val="85000"/>
                  <a:lumOff val="15000"/>
                </a:schemeClr>
              </a:solidFill>
              <a:latin typeface="Georgia" charset="0"/>
              <a:ea typeface="Georgia" charset="0"/>
              <a:cs typeface="Georgia" charset="0"/>
            </a:endParaRPr>
          </a:p>
        </p:txBody>
      </p:sp>
      <p:sp>
        <p:nvSpPr>
          <p:cNvPr id="15" name="object 7"/>
          <p:cNvSpPr txBox="1">
            <a:spLocks/>
          </p:cNvSpPr>
          <p:nvPr/>
        </p:nvSpPr>
        <p:spPr>
          <a:xfrm>
            <a:off x="457201" y="1728504"/>
            <a:ext cx="5181599" cy="102592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lnSpc>
                <a:spcPts val="2000"/>
              </a:lnSpc>
              <a:spcAft>
                <a:spcPts val="600"/>
              </a:spcAft>
            </a:pPr>
            <a:r>
              <a:rPr lang="en-US" sz="1200" i="0" dirty="0" smtClean="0">
                <a:solidFill>
                  <a:schemeClr val="tx1"/>
                </a:solidFill>
                <a:latin typeface="Open Sans" charset="0"/>
                <a:ea typeface="Open Sans" charset="0"/>
                <a:cs typeface="Open Sans" charset="0"/>
              </a:rPr>
              <a:t>Generating insights isn’t the only productive way to move from data to action. Other activities that help the team and </a:t>
            </a:r>
            <a:r>
              <a:rPr lang="en-US" sz="1200" i="0" smtClean="0">
                <a:solidFill>
                  <a:schemeClr val="tx1"/>
                </a:solidFill>
                <a:latin typeface="Open Sans" charset="0"/>
                <a:ea typeface="Open Sans" charset="0"/>
                <a:cs typeface="Open Sans" charset="0"/>
              </a:rPr>
              <a:t>other stakeholders to make sense of and document the problem space can be valuable during this time.</a:t>
            </a:r>
            <a:endParaRPr lang="en-US" sz="1200" i="0" dirty="0">
              <a:solidFill>
                <a:schemeClr val="tx1"/>
              </a:solidFill>
              <a:latin typeface="Open Sans" charset="0"/>
              <a:ea typeface="Open Sans" charset="0"/>
              <a:cs typeface="Open Sans" charset="0"/>
            </a:endParaRPr>
          </a:p>
        </p:txBody>
      </p:sp>
      <p:sp>
        <p:nvSpPr>
          <p:cNvPr id="7" name="object 7"/>
          <p:cNvSpPr txBox="1">
            <a:spLocks/>
          </p:cNvSpPr>
          <p:nvPr/>
        </p:nvSpPr>
        <p:spPr>
          <a:xfrm>
            <a:off x="6553201" y="1728504"/>
            <a:ext cx="5181600" cy="923330"/>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lvl="0">
              <a:lnSpc>
                <a:spcPts val="2000"/>
              </a:lnSpc>
              <a:spcAft>
                <a:spcPts val="600"/>
              </a:spcAft>
            </a:pPr>
            <a:r>
              <a:rPr lang="en-US" sz="1600" b="1" i="0" dirty="0" smtClean="0">
                <a:solidFill>
                  <a:prstClr val="black">
                    <a:lumMod val="75000"/>
                    <a:lumOff val="25000"/>
                  </a:prstClr>
                </a:solidFill>
                <a:latin typeface="Open Sans Extrabold" charset="0"/>
                <a:ea typeface="Open Sans Extrabold" charset="0"/>
                <a:cs typeface="Open Sans Extrabold" charset="0"/>
              </a:rPr>
              <a:t>What you’ll find in this section : </a:t>
            </a:r>
          </a:p>
          <a:p>
            <a:pPr lvl="0">
              <a:lnSpc>
                <a:spcPts val="2000"/>
              </a:lnSpc>
              <a:spcAft>
                <a:spcPts val="600"/>
              </a:spcAft>
            </a:pPr>
            <a:endParaRPr lang="en-US" sz="1200" i="0" dirty="0">
              <a:solidFill>
                <a:prstClr val="black">
                  <a:lumMod val="75000"/>
                  <a:lumOff val="25000"/>
                </a:prstClr>
              </a:solidFill>
              <a:latin typeface="Open Sans" charset="0"/>
              <a:ea typeface="Open Sans" charset="0"/>
              <a:cs typeface="Open Sans" charset="0"/>
            </a:endParaRPr>
          </a:p>
          <a:p>
            <a:pPr lvl="0">
              <a:lnSpc>
                <a:spcPts val="2000"/>
              </a:lnSpc>
              <a:spcAft>
                <a:spcPts val="600"/>
              </a:spcAft>
            </a:pPr>
            <a:endParaRPr lang="en-US" sz="1200" i="0" dirty="0">
              <a:solidFill>
                <a:prstClr val="black">
                  <a:lumMod val="75000"/>
                  <a:lumOff val="25000"/>
                </a:prstClr>
              </a:solidFill>
              <a:latin typeface="Open Sans" charset="0"/>
              <a:ea typeface="Open Sans" charset="0"/>
              <a:cs typeface="Open Sans" charset="0"/>
            </a:endParaRPr>
          </a:p>
        </p:txBody>
      </p:sp>
      <p:graphicFrame>
        <p:nvGraphicFramePr>
          <p:cNvPr id="9" name="Table 8"/>
          <p:cNvGraphicFramePr>
            <a:graphicFrameLocks noGrp="1"/>
          </p:cNvGraphicFramePr>
          <p:nvPr>
            <p:extLst>
              <p:ext uri="{D42A27DB-BD31-4B8C-83A1-F6EECF244321}">
                <p14:modId xmlns:p14="http://schemas.microsoft.com/office/powerpoint/2010/main" val="572475493"/>
              </p:ext>
            </p:extLst>
          </p:nvPr>
        </p:nvGraphicFramePr>
        <p:xfrm>
          <a:off x="6553202" y="2222253"/>
          <a:ext cx="4733498" cy="1213494"/>
        </p:xfrm>
        <a:graphic>
          <a:graphicData uri="http://schemas.openxmlformats.org/drawingml/2006/table">
            <a:tbl>
              <a:tblPr firstRow="1" bandRow="1">
                <a:tableStyleId>{5C22544A-7EE6-4342-B048-85BDC9FD1C3A}</a:tableStyleId>
              </a:tblPr>
              <a:tblGrid>
                <a:gridCol w="4233512">
                  <a:extLst>
                    <a:ext uri="{9D8B030D-6E8A-4147-A177-3AD203B41FA5}">
                      <a16:colId xmlns="" xmlns:a16="http://schemas.microsoft.com/office/drawing/2014/main" val="20000"/>
                    </a:ext>
                  </a:extLst>
                </a:gridCol>
                <a:gridCol w="499986">
                  <a:extLst>
                    <a:ext uri="{9D8B030D-6E8A-4147-A177-3AD203B41FA5}">
                      <a16:colId xmlns="" xmlns:a16="http://schemas.microsoft.com/office/drawing/2014/main" val="20001"/>
                    </a:ext>
                  </a:extLst>
                </a:gridCol>
              </a:tblGrid>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Other</a:t>
                      </a:r>
                      <a:r>
                        <a:rPr lang="en-US" sz="1500" b="0" i="0" baseline="0" dirty="0" smtClean="0">
                          <a:ln>
                            <a:noFill/>
                          </a:ln>
                          <a:solidFill>
                            <a:schemeClr val="tx1">
                              <a:lumMod val="95000"/>
                              <a:lumOff val="5000"/>
                            </a:schemeClr>
                          </a:solidFill>
                          <a:latin typeface="Open Sans Light" charset="0"/>
                          <a:ea typeface="Open Sans Light" charset="0"/>
                          <a:cs typeface="Open Sans Light" charset="0"/>
                        </a:rPr>
                        <a:t> Synthesis Activities</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80</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r>
              <a:tr h="404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Journey Mapping</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500" b="0" i="0" dirty="0" smtClean="0">
                          <a:ln>
                            <a:noFill/>
                          </a:ln>
                          <a:solidFill>
                            <a:schemeClr val="tx1">
                              <a:lumMod val="95000"/>
                              <a:lumOff val="5000"/>
                            </a:schemeClr>
                          </a:solidFill>
                          <a:latin typeface="Open Sans Light" charset="0"/>
                          <a:ea typeface="Open Sans Light" charset="0"/>
                          <a:cs typeface="Open Sans Light" charset="0"/>
                        </a:rPr>
                        <a:t>83</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solidFill>
                        <a:srgbClr val="70CBC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04498">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500" b="0" i="0" dirty="0" smtClean="0">
                          <a:ln>
                            <a:noFill/>
                          </a:ln>
                          <a:solidFill>
                            <a:schemeClr val="tx1">
                              <a:lumMod val="95000"/>
                              <a:lumOff val="5000"/>
                            </a:schemeClr>
                          </a:solidFill>
                          <a:latin typeface="Open Sans Light" charset="0"/>
                          <a:ea typeface="Open Sans Light" charset="0"/>
                          <a:cs typeface="Open Sans Light" charset="0"/>
                        </a:rPr>
                        <a:t>Case Study: Mobile</a:t>
                      </a: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500" b="0" i="0" dirty="0">
                        <a:ln>
                          <a:noFill/>
                        </a:ln>
                        <a:solidFill>
                          <a:schemeClr val="tx1">
                            <a:lumMod val="95000"/>
                            <a:lumOff val="5000"/>
                          </a:schemeClr>
                        </a:solidFill>
                        <a:latin typeface="Open Sans Light" charset="0"/>
                        <a:ea typeface="Open Sans Light" charset="0"/>
                        <a:cs typeface="Open Sans Light" charset="0"/>
                      </a:endParaRPr>
                    </a:p>
                  </a:txBody>
                  <a:tcPr marL="0" marR="274320" anchor="ctr">
                    <a:lnL w="12700" cmpd="sng">
                      <a:noFill/>
                    </a:lnL>
                    <a:lnR w="12700" cmpd="sng">
                      <a:noFill/>
                    </a:lnR>
                    <a:lnT w="12700" cap="flat" cmpd="sng" algn="ctr">
                      <a:solidFill>
                        <a:srgbClr val="70CBCB"/>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514524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8</a:t>
            </a:fld>
            <a:endParaRPr lang="uk-UA" dirty="0"/>
          </a:p>
        </p:txBody>
      </p:sp>
      <p:sp>
        <p:nvSpPr>
          <p:cNvPr id="7"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OF SYNTHESIS </a:t>
            </a:r>
            <a:endParaRPr lang="en-US" sz="1600" i="0" kern="0" spc="300" dirty="0">
              <a:solidFill>
                <a:srgbClr val="281A58"/>
              </a:solidFill>
              <a:latin typeface="Open Sans" charset="0"/>
              <a:ea typeface="Open Sans" charset="0"/>
              <a:cs typeface="Open Sans" charset="0"/>
            </a:endParaRPr>
          </a:p>
        </p:txBody>
      </p:sp>
      <p:sp>
        <p:nvSpPr>
          <p:cNvPr id="11" name="object 7"/>
          <p:cNvSpPr txBox="1">
            <a:spLocks/>
          </p:cNvSpPr>
          <p:nvPr/>
        </p:nvSpPr>
        <p:spPr>
          <a:xfrm>
            <a:off x="457199" y="2150502"/>
            <a:ext cx="4124325"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4600" i="0" kern="0" dirty="0" smtClean="0">
                <a:solidFill>
                  <a:srgbClr val="000000"/>
                </a:solidFill>
                <a:latin typeface="Georgia" charset="0"/>
                <a:ea typeface="Georgia" charset="0"/>
                <a:cs typeface="Georgia" charset="0"/>
              </a:rPr>
              <a:t>Synthesis is a creative act.</a:t>
            </a:r>
            <a:endParaRPr lang="en-US" sz="4600" i="0" kern="0" dirty="0">
              <a:solidFill>
                <a:srgbClr val="000000"/>
              </a:solidFill>
              <a:latin typeface="Georgia" charset="0"/>
              <a:ea typeface="Georgia" charset="0"/>
              <a:cs typeface="Georgia" charset="0"/>
            </a:endParaRPr>
          </a:p>
        </p:txBody>
      </p:sp>
      <p:sp>
        <p:nvSpPr>
          <p:cNvPr id="12" name="object 7"/>
          <p:cNvSpPr txBox="1">
            <a:spLocks/>
          </p:cNvSpPr>
          <p:nvPr/>
        </p:nvSpPr>
        <p:spPr>
          <a:xfrm>
            <a:off x="5902958" y="1988846"/>
            <a:ext cx="5650867" cy="1846659"/>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spcAft>
                <a:spcPts val="1200"/>
              </a:spcAft>
            </a:pPr>
            <a:r>
              <a:rPr lang="en-US" sz="2400" i="0" kern="0" dirty="0" smtClean="0">
                <a:solidFill>
                  <a:srgbClr val="38393A"/>
                </a:solidFill>
                <a:latin typeface="Open Sans" charset="0"/>
                <a:ea typeface="Open Sans" charset="0"/>
                <a:cs typeface="Open Sans" charset="0"/>
              </a:rPr>
              <a:t>It differs from analysis. Innovation Teams connect disparate pieces of data to form a fresh perspective, and rely on their intuition and judgement to create new meaning.</a:t>
            </a:r>
            <a:endParaRPr lang="en-US" sz="2400" i="0" kern="0" dirty="0">
              <a:solidFill>
                <a:srgbClr val="38393A"/>
              </a:solidFill>
              <a:latin typeface="Open Sans" charset="0"/>
              <a:ea typeface="Open Sans" charset="0"/>
              <a:cs typeface="Open Sans" charset="0"/>
            </a:endParaRPr>
          </a:p>
        </p:txBody>
      </p:sp>
      <p:cxnSp>
        <p:nvCxnSpPr>
          <p:cNvPr id="13" name="Straight Connector 12"/>
          <p:cNvCxnSpPr/>
          <p:nvPr/>
        </p:nvCxnSpPr>
        <p:spPr>
          <a:xfrm>
            <a:off x="5223122" y="1874641"/>
            <a:ext cx="0" cy="2075071"/>
          </a:xfrm>
          <a:prstGeom prst="line">
            <a:avLst/>
          </a:prstGeom>
          <a:ln w="28575">
            <a:solidFill>
              <a:srgbClr val="DF40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6524242"/>
      </p:ext>
    </p:extLst>
  </p:cSld>
  <p:clrMapOvr>
    <a:masterClrMapping/>
  </p:clrMapOvr>
  <mc:AlternateContent xmlns:mc="http://schemas.openxmlformats.org/markup-compatibility/2006" xmlns:p14="http://schemas.microsoft.com/office/powerpoint/2010/main">
    <mc:Choice Requires="p14">
      <p:transition spd="slow" p14:dur="2000" advTm="18493"/>
    </mc:Choice>
    <mc:Fallback xmlns="">
      <p:transition spd="slow" advTm="18493"/>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2148350"/>
            <a:ext cx="4827493"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bg1"/>
                </a:solidFill>
                <a:latin typeface="Georgia" charset="0"/>
                <a:ea typeface="Georgia" charset="0"/>
                <a:cs typeface="Georgia" charset="0"/>
              </a:rPr>
              <a:t>Other Synthesis Activities</a:t>
            </a:r>
            <a:endParaRPr lang="en-US" sz="4600" i="0" kern="0" dirty="0">
              <a:solidFill>
                <a:schemeClr val="bg1"/>
              </a:solidFill>
              <a:latin typeface="Georgia" charset="0"/>
              <a:ea typeface="Georgia" charset="0"/>
              <a:cs typeface="Georgia" charset="0"/>
            </a:endParaRPr>
          </a:p>
        </p:txBody>
      </p:sp>
      <p:cxnSp>
        <p:nvCxnSpPr>
          <p:cNvPr id="6" name="Straight Connector 5"/>
          <p:cNvCxnSpPr/>
          <p:nvPr/>
        </p:nvCxnSpPr>
        <p:spPr>
          <a:xfrm>
            <a:off x="457200" y="2019669"/>
            <a:ext cx="457200" cy="0"/>
          </a:xfrm>
          <a:prstGeom prst="line">
            <a:avLst/>
          </a:prstGeom>
          <a:ln w="41275">
            <a:solidFill>
              <a:srgbClr val="70CA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0922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22020" y="0"/>
            <a:ext cx="6069980" cy="6858000"/>
          </a:xfrm>
          <a:prstGeom prst="rect">
            <a:avLst/>
          </a:prstGeom>
          <a:solidFill>
            <a:srgbClr val="281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7"/>
          </p:nvPr>
        </p:nvSpPr>
        <p:spPr/>
        <p:txBody>
          <a:bodyPr/>
          <a:lstStyle/>
          <a:p>
            <a:fld id="{03B4E35C-852A-C440-8B32-952944DE7771}" type="slidenum">
              <a:rPr lang="uk-UA" smtClean="0">
                <a:solidFill>
                  <a:schemeClr val="bg1"/>
                </a:solidFill>
              </a:rPr>
              <a:pPr/>
              <a:t>81</a:t>
            </a:fld>
            <a:endParaRPr lang="uk-UA" dirty="0">
              <a:solidFill>
                <a:schemeClr val="bg1"/>
              </a:solidFill>
            </a:endParaRPr>
          </a:p>
        </p:txBody>
      </p:sp>
      <p:sp>
        <p:nvSpPr>
          <p:cNvPr id="6" name="object 7"/>
          <p:cNvSpPr txBox="1">
            <a:spLocks/>
          </p:cNvSpPr>
          <p:nvPr/>
        </p:nvSpPr>
        <p:spPr>
          <a:xfrm>
            <a:off x="6522720" y="1947924"/>
            <a:ext cx="5212080" cy="267765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Journey Maps</a:t>
            </a:r>
          </a:p>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Service Blueprints</a:t>
            </a:r>
          </a:p>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Models that illustrate the flow of interactions and tasks, physical space, and cultural influences</a:t>
            </a:r>
          </a:p>
          <a:p>
            <a:pPr marL="342900" indent="-342900">
              <a:spcAft>
                <a:spcPts val="1200"/>
              </a:spcAft>
              <a:buFont typeface="Arial" charset="0"/>
              <a:buChar char="•"/>
            </a:pPr>
            <a:r>
              <a:rPr lang="en-US" sz="2400" i="0" dirty="0" smtClean="0">
                <a:solidFill>
                  <a:schemeClr val="bg1"/>
                </a:solidFill>
                <a:latin typeface="Georgia" charset="0"/>
                <a:ea typeface="Georgia" charset="0"/>
                <a:cs typeface="Georgia" charset="0"/>
              </a:rPr>
              <a:t>Data visualizations</a:t>
            </a:r>
            <a:endParaRPr lang="en-US" sz="2400" i="0" dirty="0">
              <a:solidFill>
                <a:srgbClr val="281A58"/>
              </a:solidFill>
              <a:latin typeface="Georgia" charset="0"/>
              <a:ea typeface="Georgia" charset="0"/>
              <a:cs typeface="Georgia" charset="0"/>
            </a:endParaRPr>
          </a:p>
        </p:txBody>
      </p:sp>
      <p:sp>
        <p:nvSpPr>
          <p:cNvPr id="7" name="object 7"/>
          <p:cNvSpPr txBox="1">
            <a:spLocks/>
          </p:cNvSpPr>
          <p:nvPr/>
        </p:nvSpPr>
        <p:spPr>
          <a:xfrm>
            <a:off x="457200" y="2148350"/>
            <a:ext cx="5408762"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What else can come out of synthesis?</a:t>
            </a:r>
            <a:endParaRPr lang="en-US" sz="4600" i="0" kern="0" dirty="0">
              <a:solidFill>
                <a:schemeClr val="tx1">
                  <a:lumMod val="85000"/>
                  <a:lumOff val="15000"/>
                </a:schemeClr>
              </a:solidFill>
              <a:latin typeface="Georgia" charset="0"/>
              <a:ea typeface="Georgia" charset="0"/>
              <a:cs typeface="Georgia" charset="0"/>
            </a:endParaRPr>
          </a:p>
        </p:txBody>
      </p:sp>
      <p:sp>
        <p:nvSpPr>
          <p:cNvPr id="9"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OTHER SYNTHESIS ACTIVITIES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198680967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22020" y="0"/>
            <a:ext cx="6069980" cy="6858000"/>
          </a:xfrm>
          <a:prstGeom prst="rect">
            <a:avLst/>
          </a:prstGeom>
          <a:solidFill>
            <a:srgbClr val="281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7"/>
          </p:nvPr>
        </p:nvSpPr>
        <p:spPr/>
        <p:txBody>
          <a:bodyPr/>
          <a:lstStyle/>
          <a:p>
            <a:fld id="{03B4E35C-852A-C440-8B32-952944DE7771}" type="slidenum">
              <a:rPr lang="uk-UA" smtClean="0">
                <a:solidFill>
                  <a:schemeClr val="bg1"/>
                </a:solidFill>
              </a:rPr>
              <a:pPr/>
              <a:t>82</a:t>
            </a:fld>
            <a:endParaRPr lang="uk-UA" dirty="0">
              <a:solidFill>
                <a:schemeClr val="bg1"/>
              </a:solidFill>
            </a:endParaRPr>
          </a:p>
        </p:txBody>
      </p:sp>
      <p:sp>
        <p:nvSpPr>
          <p:cNvPr id="6" name="object 7"/>
          <p:cNvSpPr txBox="1">
            <a:spLocks/>
          </p:cNvSpPr>
          <p:nvPr/>
        </p:nvSpPr>
        <p:spPr>
          <a:xfrm>
            <a:off x="6522720" y="1947924"/>
            <a:ext cx="5212080" cy="267765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342900" indent="-342900">
              <a:spcAft>
                <a:spcPts val="1200"/>
              </a:spcAft>
              <a:buFont typeface="Arial" charset="0"/>
              <a:buChar char="•"/>
            </a:pPr>
            <a:r>
              <a:rPr lang="en-US" sz="2400" i="0" dirty="0" smtClean="0">
                <a:solidFill>
                  <a:srgbClr val="70CACB"/>
                </a:solidFill>
                <a:latin typeface="Georgia" charset="0"/>
                <a:ea typeface="Georgia" charset="0"/>
                <a:cs typeface="Georgia" charset="0"/>
              </a:rPr>
              <a:t>Journey Maps</a:t>
            </a:r>
          </a:p>
          <a:p>
            <a:pPr marL="342900" indent="-342900">
              <a:spcAft>
                <a:spcPts val="1200"/>
              </a:spcAft>
              <a:buFont typeface="Arial" charset="0"/>
              <a:buChar char="•"/>
            </a:pPr>
            <a:r>
              <a:rPr lang="en-US" sz="2400" i="0" dirty="0" smtClean="0">
                <a:solidFill>
                  <a:schemeClr val="bg1">
                    <a:alpha val="50000"/>
                  </a:schemeClr>
                </a:solidFill>
                <a:latin typeface="Georgia" charset="0"/>
                <a:ea typeface="Georgia" charset="0"/>
                <a:cs typeface="Georgia" charset="0"/>
              </a:rPr>
              <a:t>Service Blueprints</a:t>
            </a:r>
          </a:p>
          <a:p>
            <a:pPr marL="342900" indent="-342900">
              <a:spcAft>
                <a:spcPts val="1200"/>
              </a:spcAft>
              <a:buFont typeface="Arial" charset="0"/>
              <a:buChar char="•"/>
            </a:pPr>
            <a:r>
              <a:rPr lang="en-US" sz="2400" i="0" dirty="0" smtClean="0">
                <a:solidFill>
                  <a:schemeClr val="bg1">
                    <a:alpha val="50000"/>
                  </a:schemeClr>
                </a:solidFill>
                <a:latin typeface="Georgia" charset="0"/>
                <a:ea typeface="Georgia" charset="0"/>
                <a:cs typeface="Georgia" charset="0"/>
              </a:rPr>
              <a:t>Models that illustrate the flow of interactions and tasks, physical space, and cultural influences</a:t>
            </a:r>
          </a:p>
          <a:p>
            <a:pPr marL="342900" indent="-342900">
              <a:spcAft>
                <a:spcPts val="1200"/>
              </a:spcAft>
              <a:buFont typeface="Arial" charset="0"/>
              <a:buChar char="•"/>
            </a:pPr>
            <a:r>
              <a:rPr lang="en-US" sz="2400" i="0" dirty="0" smtClean="0">
                <a:solidFill>
                  <a:schemeClr val="bg1">
                    <a:alpha val="50000"/>
                  </a:schemeClr>
                </a:solidFill>
                <a:latin typeface="Georgia" charset="0"/>
                <a:ea typeface="Georgia" charset="0"/>
                <a:cs typeface="Georgia" charset="0"/>
              </a:rPr>
              <a:t>Data visualizations</a:t>
            </a:r>
            <a:endParaRPr lang="en-US" sz="2400" i="0" dirty="0">
              <a:solidFill>
                <a:schemeClr val="bg1">
                  <a:alpha val="50000"/>
                </a:schemeClr>
              </a:solidFill>
              <a:latin typeface="Georgia" charset="0"/>
              <a:ea typeface="Georgia" charset="0"/>
              <a:cs typeface="Georgia" charset="0"/>
            </a:endParaRPr>
          </a:p>
        </p:txBody>
      </p:sp>
      <p:sp>
        <p:nvSpPr>
          <p:cNvPr id="7" name="object 7"/>
          <p:cNvSpPr txBox="1">
            <a:spLocks/>
          </p:cNvSpPr>
          <p:nvPr/>
        </p:nvSpPr>
        <p:spPr>
          <a:xfrm>
            <a:off x="457200" y="2148350"/>
            <a:ext cx="5207620"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a:solidFill>
                  <a:schemeClr val="tx1">
                    <a:lumMod val="85000"/>
                    <a:lumOff val="15000"/>
                  </a:schemeClr>
                </a:solidFill>
                <a:latin typeface="Georgia" charset="0"/>
                <a:ea typeface="Georgia" charset="0"/>
                <a:cs typeface="Georgia" charset="0"/>
              </a:rPr>
              <a:t>What else can come out of synthesis?</a:t>
            </a:r>
            <a:endParaRPr lang="en-US" sz="4600" i="0" kern="0" dirty="0">
              <a:solidFill>
                <a:schemeClr val="tx1">
                  <a:lumMod val="85000"/>
                  <a:lumOff val="15000"/>
                </a:schemeClr>
              </a:solidFill>
              <a:latin typeface="Georgia" charset="0"/>
              <a:ea typeface="Georgia" charset="0"/>
              <a:cs typeface="Georgia" charset="0"/>
            </a:endParaRPr>
          </a:p>
        </p:txBody>
      </p:sp>
      <p:sp>
        <p:nvSpPr>
          <p:cNvPr id="8"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OTHER SYNTHESIS ACTIVITIES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210325662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8747760" cy="21236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A visual representation of how a </a:t>
            </a:r>
            <a:r>
              <a:rPr lang="en-US" sz="4600" i="0" kern="0" dirty="0" smtClean="0">
                <a:solidFill>
                  <a:srgbClr val="70CACB"/>
                </a:solidFill>
                <a:latin typeface="Georgia" charset="0"/>
                <a:ea typeface="Georgia" charset="0"/>
                <a:cs typeface="Georgia" charset="0"/>
              </a:rPr>
              <a:t>person</a:t>
            </a:r>
            <a:r>
              <a:rPr lang="en-US" sz="4600" i="0" kern="0" dirty="0" smtClean="0">
                <a:solidFill>
                  <a:schemeClr val="tx1">
                    <a:lumMod val="85000"/>
                    <a:lumOff val="15000"/>
                  </a:schemeClr>
                </a:solidFill>
                <a:latin typeface="Georgia" charset="0"/>
                <a:ea typeface="Georgia" charset="0"/>
                <a:cs typeface="Georgia" charset="0"/>
              </a:rPr>
              <a:t> and </a:t>
            </a:r>
            <a:r>
              <a:rPr lang="en-US" sz="4600" i="0" kern="0" dirty="0" smtClean="0">
                <a:solidFill>
                  <a:srgbClr val="70CACB"/>
                </a:solidFill>
                <a:latin typeface="Georgia" charset="0"/>
                <a:ea typeface="Georgia" charset="0"/>
                <a:cs typeface="Georgia" charset="0"/>
              </a:rPr>
              <a:t>system</a:t>
            </a:r>
            <a:r>
              <a:rPr lang="en-US" sz="4600" i="0" kern="0" dirty="0" smtClean="0">
                <a:solidFill>
                  <a:schemeClr val="tx1">
                    <a:lumMod val="85000"/>
                    <a:lumOff val="15000"/>
                  </a:schemeClr>
                </a:solidFill>
                <a:latin typeface="Georgia" charset="0"/>
                <a:ea typeface="Georgia" charset="0"/>
                <a:cs typeface="Georgia" charset="0"/>
              </a:rPr>
              <a:t> interact with each other over time. </a:t>
            </a:r>
          </a:p>
        </p:txBody>
      </p:sp>
      <p:sp>
        <p:nvSpPr>
          <p:cNvPr id="2" name="Slide Number Placeholder 1"/>
          <p:cNvSpPr>
            <a:spLocks noGrp="1"/>
          </p:cNvSpPr>
          <p:nvPr>
            <p:ph type="sldNum" sz="quarter" idx="7"/>
          </p:nvPr>
        </p:nvSpPr>
        <p:spPr/>
        <p:txBody>
          <a:bodyPr/>
          <a:lstStyle/>
          <a:p>
            <a:fld id="{03B4E35C-852A-C440-8B32-952944DE7771}" type="slidenum">
              <a:rPr lang="uk-UA" smtClean="0"/>
              <a:pPr/>
              <a:t>83</a:t>
            </a:fld>
            <a:endParaRPr lang="uk-UA" dirty="0"/>
          </a:p>
        </p:txBody>
      </p:sp>
      <p:sp>
        <p:nvSpPr>
          <p:cNvPr id="6"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OTHER SYNTHESIS ACTIVITIES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18658469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7"/>
          <p:cNvSpPr txBox="1">
            <a:spLocks/>
          </p:cNvSpPr>
          <p:nvPr/>
        </p:nvSpPr>
        <p:spPr>
          <a:xfrm>
            <a:off x="457200" y="2148350"/>
            <a:ext cx="9687464" cy="21236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smtClean="0">
                <a:solidFill>
                  <a:schemeClr val="tx1">
                    <a:lumMod val="85000"/>
                    <a:lumOff val="15000"/>
                  </a:schemeClr>
                </a:solidFill>
                <a:latin typeface="Georgia" charset="0"/>
                <a:ea typeface="Georgia" charset="0"/>
                <a:cs typeface="Georgia" charset="0"/>
              </a:rPr>
              <a:t>Reframes </a:t>
            </a:r>
            <a:r>
              <a:rPr lang="en-US" sz="4600" i="0" kern="0" dirty="0" smtClean="0">
                <a:solidFill>
                  <a:schemeClr val="tx1">
                    <a:lumMod val="85000"/>
                    <a:lumOff val="15000"/>
                  </a:schemeClr>
                </a:solidFill>
                <a:latin typeface="Georgia" charset="0"/>
                <a:ea typeface="Georgia" charset="0"/>
                <a:cs typeface="Georgia" charset="0"/>
              </a:rPr>
              <a:t>an experience (often across disparate services / systems) from the perspective of a single person. </a:t>
            </a:r>
          </a:p>
        </p:txBody>
      </p:sp>
      <p:sp>
        <p:nvSpPr>
          <p:cNvPr id="2" name="Slide Number Placeholder 1"/>
          <p:cNvSpPr>
            <a:spLocks noGrp="1"/>
          </p:cNvSpPr>
          <p:nvPr>
            <p:ph type="sldNum" sz="quarter" idx="7"/>
          </p:nvPr>
        </p:nvSpPr>
        <p:spPr/>
        <p:txBody>
          <a:bodyPr/>
          <a:lstStyle/>
          <a:p>
            <a:fld id="{03B4E35C-852A-C440-8B32-952944DE7771}" type="slidenum">
              <a:rPr lang="uk-UA" smtClean="0"/>
              <a:pPr/>
              <a:t>84</a:t>
            </a:fld>
            <a:endParaRPr lang="uk-UA" dirty="0"/>
          </a:p>
        </p:txBody>
      </p:sp>
      <p:sp>
        <p:nvSpPr>
          <p:cNvPr id="6"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OTHER SYNTHESIS ACTIVITIES</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130528016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098650" y="0"/>
            <a:ext cx="6093350" cy="6858000"/>
          </a:xfrm>
          <a:prstGeom prst="rect">
            <a:avLst/>
          </a:prstGeom>
          <a:solidFill>
            <a:srgbClr val="500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81A58"/>
              </a:solidFill>
            </a:endParaRPr>
          </a:p>
        </p:txBody>
      </p:sp>
      <p:pic>
        <p:nvPicPr>
          <p:cNvPr id="8" name="Picture 7" descr="df735f42-4cc7-4df4-b429-f5a24f3b40bb@namprd09"/>
          <p:cNvPicPr>
            <a:picLocks noChangeAspect="1" noChangeArrowheads="1"/>
          </p:cNvPicPr>
          <p:nvPr/>
        </p:nvPicPr>
        <p:blipFill rotWithShape="1">
          <a:blip r:embed="rId3">
            <a:alphaModFix amt="72000"/>
            <a:extLst>
              <a:ext uri="{BEBA8EAE-BF5A-486C-A8C5-ECC9F3942E4B}">
                <a14:imgProps xmlns:a14="http://schemas.microsoft.com/office/drawing/2010/main">
                  <a14:imgLayer r:embed="rId4">
                    <a14:imgEffect>
                      <a14:brightnessContrast bright="32000" contrast="25000"/>
                    </a14:imgEffect>
                  </a14:imgLayer>
                </a14:imgProps>
              </a:ext>
              <a:ext uri="{28A0092B-C50C-407E-A947-70E740481C1C}">
                <a14:useLocalDpi xmlns:a14="http://schemas.microsoft.com/office/drawing/2010/main" val="0"/>
              </a:ext>
            </a:extLst>
          </a:blip>
          <a:srcRect l="4203" t="3089" r="59077" b="5331"/>
          <a:stretch/>
        </p:blipFill>
        <p:spPr bwMode="auto">
          <a:xfrm>
            <a:off x="6109448" y="0"/>
            <a:ext cx="6095999" cy="686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7"/>
          </p:nvPr>
        </p:nvSpPr>
        <p:spPr/>
        <p:txBody>
          <a:bodyPr/>
          <a:lstStyle/>
          <a:p>
            <a:fld id="{03B4E35C-852A-C440-8B32-952944DE7771}" type="slidenum">
              <a:rPr lang="uk-UA" smtClean="0">
                <a:solidFill>
                  <a:schemeClr val="bg1"/>
                </a:solidFill>
              </a:rPr>
              <a:pPr/>
              <a:t>85</a:t>
            </a:fld>
            <a:endParaRPr lang="uk-UA" dirty="0">
              <a:solidFill>
                <a:schemeClr val="bg1"/>
              </a:solidFill>
            </a:endParaRPr>
          </a:p>
        </p:txBody>
      </p:sp>
      <p:sp>
        <p:nvSpPr>
          <p:cNvPr id="6" name="object 7"/>
          <p:cNvSpPr txBox="1">
            <a:spLocks/>
          </p:cNvSpPr>
          <p:nvPr/>
        </p:nvSpPr>
        <p:spPr>
          <a:xfrm>
            <a:off x="457199"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JOURNEY MAPPING EXAMPLE</a:t>
            </a:r>
            <a:endParaRPr lang="en-US" sz="1600" i="0" kern="0" spc="300" dirty="0">
              <a:solidFill>
                <a:srgbClr val="281A58"/>
              </a:solidFill>
              <a:latin typeface="Open Sans" charset="0"/>
              <a:ea typeface="Open Sans" charset="0"/>
              <a:cs typeface="Open Sans" charset="0"/>
            </a:endParaRPr>
          </a:p>
        </p:txBody>
      </p:sp>
      <p:sp>
        <p:nvSpPr>
          <p:cNvPr id="10" name="object 7"/>
          <p:cNvSpPr txBox="1">
            <a:spLocks/>
          </p:cNvSpPr>
          <p:nvPr/>
        </p:nvSpPr>
        <p:spPr>
          <a:xfrm>
            <a:off x="457200" y="2148350"/>
            <a:ext cx="5181599"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Tell us about it, Mobile.</a:t>
            </a:r>
          </a:p>
        </p:txBody>
      </p:sp>
    </p:spTree>
    <p:extLst>
      <p:ext uri="{BB962C8B-B14F-4D97-AF65-F5344CB8AC3E}">
        <p14:creationId xmlns:p14="http://schemas.microsoft.com/office/powerpoint/2010/main" val="17421398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86</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JOURNEY </a:t>
            </a:r>
            <a:r>
              <a:rPr lang="en-US" sz="1600" i="0" kern="0" spc="300" dirty="0" smtClean="0">
                <a:solidFill>
                  <a:srgbClr val="38393A"/>
                </a:solidFill>
                <a:latin typeface="Open Sans" charset="0"/>
                <a:ea typeface="Open Sans" charset="0"/>
                <a:cs typeface="Open Sans" charset="0"/>
              </a:rPr>
              <a:t>MAPPING</a:t>
            </a:r>
            <a:endParaRPr lang="en-US" sz="1600" i="0" kern="0" spc="300" dirty="0">
              <a:solidFill>
                <a:srgbClr val="38393A"/>
              </a:solidFill>
              <a:latin typeface="Open Sans" charset="0"/>
              <a:ea typeface="Open Sans" charset="0"/>
              <a:cs typeface="Open Sans"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4100"/>
            <a:ext cx="12192000" cy="4729538"/>
          </a:xfrm>
          <a:prstGeom prst="rect">
            <a:avLst/>
          </a:prstGeom>
        </p:spPr>
      </p:pic>
    </p:spTree>
    <p:extLst>
      <p:ext uri="{BB962C8B-B14F-4D97-AF65-F5344CB8AC3E}">
        <p14:creationId xmlns:p14="http://schemas.microsoft.com/office/powerpoint/2010/main" val="18775699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87</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JOURNEY </a:t>
            </a:r>
            <a:r>
              <a:rPr lang="en-US" sz="1600" i="0" kern="0" spc="300" dirty="0" smtClean="0">
                <a:solidFill>
                  <a:srgbClr val="38393A"/>
                </a:solidFill>
                <a:latin typeface="Open Sans" charset="0"/>
                <a:ea typeface="Open Sans" charset="0"/>
                <a:cs typeface="Open Sans" charset="0"/>
              </a:rPr>
              <a:t>MAPPING</a:t>
            </a:r>
            <a:endParaRPr lang="en-US" sz="1600" i="0" kern="0" spc="300" dirty="0">
              <a:solidFill>
                <a:srgbClr val="38393A"/>
              </a:solidFill>
              <a:latin typeface="Open Sans" charset="0"/>
              <a:ea typeface="Open Sans" charset="0"/>
              <a:cs typeface="Open Sans"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202" y="1283369"/>
            <a:ext cx="11680964" cy="4362688"/>
          </a:xfrm>
          <a:prstGeom prst="rect">
            <a:avLst/>
          </a:prstGeom>
        </p:spPr>
      </p:pic>
    </p:spTree>
    <p:extLst>
      <p:ext uri="{BB962C8B-B14F-4D97-AF65-F5344CB8AC3E}">
        <p14:creationId xmlns:p14="http://schemas.microsoft.com/office/powerpoint/2010/main" val="184381982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7"/>
          </p:nvPr>
        </p:nvSpPr>
        <p:spPr/>
        <p:txBody>
          <a:bodyPr/>
          <a:lstStyle/>
          <a:p>
            <a:fld id="{03B4E35C-852A-C440-8B32-952944DE7771}" type="slidenum">
              <a:rPr lang="uk-UA" smtClean="0"/>
              <a:pPr/>
              <a:t>88</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JOURNEY </a:t>
            </a:r>
            <a:r>
              <a:rPr lang="en-US" sz="1600" i="0" kern="0" spc="300" dirty="0" smtClean="0">
                <a:solidFill>
                  <a:srgbClr val="38393A"/>
                </a:solidFill>
                <a:latin typeface="Open Sans" charset="0"/>
                <a:ea typeface="Open Sans" charset="0"/>
                <a:cs typeface="Open Sans" charset="0"/>
              </a:rPr>
              <a:t>MAPPING</a:t>
            </a:r>
            <a:endParaRPr lang="en-US" sz="1600" i="0" kern="0" spc="300" dirty="0">
              <a:solidFill>
                <a:srgbClr val="38393A"/>
              </a:solidFill>
              <a:latin typeface="Open Sans" charset="0"/>
              <a:ea typeface="Open Sans" charset="0"/>
              <a:cs typeface="Open Sans"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58" y="1033420"/>
            <a:ext cx="25311602" cy="5206959"/>
          </a:xfrm>
          <a:prstGeom prst="rect">
            <a:avLst/>
          </a:prstGeom>
        </p:spPr>
      </p:pic>
    </p:spTree>
    <p:extLst>
      <p:ext uri="{BB962C8B-B14F-4D97-AF65-F5344CB8AC3E}">
        <p14:creationId xmlns:p14="http://schemas.microsoft.com/office/powerpoint/2010/main" val="138847196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7"/>
          <p:cNvSpPr txBox="1">
            <a:spLocks/>
          </p:cNvSpPr>
          <p:nvPr/>
        </p:nvSpPr>
        <p:spPr>
          <a:xfrm>
            <a:off x="457199" y="2148350"/>
            <a:ext cx="8997351" cy="2123658"/>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This artifact is a story</a:t>
            </a:r>
            <a:r>
              <a:rPr lang="en-US" sz="4600" i="0" kern="0" smtClean="0">
                <a:solidFill>
                  <a:schemeClr val="tx1">
                    <a:lumMod val="85000"/>
                    <a:lumOff val="15000"/>
                  </a:schemeClr>
                </a:solidFill>
                <a:latin typeface="Georgia" charset="0"/>
                <a:ea typeface="Georgia" charset="0"/>
                <a:cs typeface="Georgia" charset="0"/>
              </a:rPr>
              <a:t>. </a:t>
            </a:r>
            <a:br>
              <a:rPr lang="en-US" sz="4600" i="0" kern="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Consider the key points it should to convey to your audience. </a:t>
            </a:r>
          </a:p>
        </p:txBody>
      </p:sp>
      <p:sp>
        <p:nvSpPr>
          <p:cNvPr id="2" name="Slide Number Placeholder 1"/>
          <p:cNvSpPr>
            <a:spLocks noGrp="1"/>
          </p:cNvSpPr>
          <p:nvPr>
            <p:ph type="sldNum" sz="quarter" idx="7"/>
          </p:nvPr>
        </p:nvSpPr>
        <p:spPr/>
        <p:txBody>
          <a:bodyPr/>
          <a:lstStyle/>
          <a:p>
            <a:fld id="{03B4E35C-852A-C440-8B32-952944DE7771}" type="slidenum">
              <a:rPr lang="uk-UA" smtClean="0"/>
              <a:pPr/>
              <a:t>89</a:t>
            </a:fld>
            <a:endParaRPr lang="uk-UA" dirty="0"/>
          </a:p>
        </p:txBody>
      </p:sp>
      <p:sp>
        <p:nvSpPr>
          <p:cNvPr id="5"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JOURNEY </a:t>
            </a:r>
            <a:r>
              <a:rPr lang="en-US" sz="1600" i="0" kern="0" spc="300" dirty="0" smtClean="0">
                <a:solidFill>
                  <a:srgbClr val="38393A"/>
                </a:solidFill>
                <a:latin typeface="Open Sans" charset="0"/>
                <a:ea typeface="Open Sans" charset="0"/>
                <a:cs typeface="Open Sans" charset="0"/>
              </a:rPr>
              <a:t>MAPPING</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940536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7"/>
          <p:cNvSpPr txBox="1">
            <a:spLocks/>
          </p:cNvSpPr>
          <p:nvPr/>
        </p:nvSpPr>
        <p:spPr>
          <a:xfrm>
            <a:off x="457199" y="2150502"/>
            <a:ext cx="4124325"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4600" i="0" kern="0" smtClean="0">
                <a:solidFill>
                  <a:srgbClr val="000000"/>
                </a:solidFill>
                <a:latin typeface="Georgia" charset="0"/>
                <a:ea typeface="Georgia" charset="0"/>
                <a:cs typeface="Georgia" charset="0"/>
              </a:rPr>
              <a:t>Synthesis is </a:t>
            </a:r>
            <a:r>
              <a:rPr lang="en-US" sz="4600" i="0" kern="0" dirty="0" smtClean="0">
                <a:solidFill>
                  <a:srgbClr val="000000"/>
                </a:solidFill>
                <a:latin typeface="Georgia" charset="0"/>
                <a:ea typeface="Georgia" charset="0"/>
                <a:cs typeface="Georgia" charset="0"/>
              </a:rPr>
              <a:t>a team sport.</a:t>
            </a:r>
            <a:endParaRPr lang="en-US" sz="4600" i="0" kern="0" dirty="0">
              <a:solidFill>
                <a:srgbClr val="000000"/>
              </a:solidFill>
              <a:latin typeface="Georgia" charset="0"/>
              <a:ea typeface="Georgia" charset="0"/>
              <a:cs typeface="Georgia"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9</a:t>
            </a:fld>
            <a:endParaRPr lang="uk-UA" dirty="0"/>
          </a:p>
        </p:txBody>
      </p:sp>
      <p:sp>
        <p:nvSpPr>
          <p:cNvPr id="6" name="object 7"/>
          <p:cNvSpPr txBox="1">
            <a:spLocks/>
          </p:cNvSpPr>
          <p:nvPr/>
        </p:nvSpPr>
        <p:spPr>
          <a:xfrm>
            <a:off x="5902958" y="1804180"/>
            <a:ext cx="5650867" cy="221599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a:spcAft>
                <a:spcPts val="1200"/>
              </a:spcAft>
            </a:pPr>
            <a:r>
              <a:rPr lang="en-US" sz="2400" i="0" kern="0" dirty="0" smtClean="0">
                <a:solidFill>
                  <a:srgbClr val="38393A"/>
                </a:solidFill>
                <a:latin typeface="Open Sans" charset="0"/>
                <a:ea typeface="Open Sans" charset="0"/>
                <a:cs typeface="Open Sans" charset="0"/>
              </a:rPr>
              <a:t>This a ”quick” overview. Synthesis is a rigorous process that takes time and benefits greatly from varied perspectives. Rely on your teammates and key stakeholders to help push your thinking and refine your key findings.</a:t>
            </a:r>
            <a:endParaRPr lang="en-US" sz="2400" i="0" kern="0" dirty="0">
              <a:solidFill>
                <a:srgbClr val="38393A"/>
              </a:solidFill>
              <a:latin typeface="Open Sans" charset="0"/>
              <a:ea typeface="Open Sans" charset="0"/>
              <a:cs typeface="Open Sans" charset="0"/>
            </a:endParaRPr>
          </a:p>
        </p:txBody>
      </p:sp>
      <p:cxnSp>
        <p:nvCxnSpPr>
          <p:cNvPr id="4" name="Straight Connector 3"/>
          <p:cNvCxnSpPr/>
          <p:nvPr/>
        </p:nvCxnSpPr>
        <p:spPr>
          <a:xfrm>
            <a:off x="5223122" y="1874641"/>
            <a:ext cx="0" cy="2075071"/>
          </a:xfrm>
          <a:prstGeom prst="line">
            <a:avLst/>
          </a:prstGeom>
          <a:ln w="28575">
            <a:solidFill>
              <a:srgbClr val="DF4067"/>
            </a:solidFill>
          </a:ln>
        </p:spPr>
        <p:style>
          <a:lnRef idx="1">
            <a:schemeClr val="accent1"/>
          </a:lnRef>
          <a:fillRef idx="0">
            <a:schemeClr val="accent1"/>
          </a:fillRef>
          <a:effectRef idx="0">
            <a:schemeClr val="accent1"/>
          </a:effectRef>
          <a:fontRef idx="minor">
            <a:schemeClr val="tx1"/>
          </a:fontRef>
        </p:style>
      </p:cxnSp>
      <p:sp>
        <p:nvSpPr>
          <p:cNvPr id="8"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OVERVIEW OF SYNTHESIS </a:t>
            </a:r>
            <a:endParaRPr lang="en-US" sz="1600" i="0" kern="0" spc="300" dirty="0">
              <a:solidFill>
                <a:srgbClr val="281A58"/>
              </a:solidFill>
              <a:latin typeface="Open Sans" charset="0"/>
              <a:ea typeface="Open Sans" charset="0"/>
              <a:cs typeface="Open Sans" charset="0"/>
            </a:endParaRPr>
          </a:p>
        </p:txBody>
      </p:sp>
    </p:spTree>
    <p:extLst>
      <p:ext uri="{BB962C8B-B14F-4D97-AF65-F5344CB8AC3E}">
        <p14:creationId xmlns:p14="http://schemas.microsoft.com/office/powerpoint/2010/main" val="916649734"/>
      </p:ext>
    </p:extLst>
  </p:cSld>
  <p:clrMapOvr>
    <a:masterClrMapping/>
  </p:clrMapOvr>
  <mc:AlternateContent xmlns:mc="http://schemas.openxmlformats.org/markup-compatibility/2006" xmlns:p14="http://schemas.microsoft.com/office/powerpoint/2010/main">
    <mc:Choice Requires="p14">
      <p:transition spd="slow" p14:dur="2000" advTm="7767"/>
    </mc:Choice>
    <mc:Fallback xmlns="">
      <p:transition spd="slow" advTm="7767"/>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5415"/>
          <a:stretch/>
        </p:blipFill>
        <p:spPr>
          <a:xfrm>
            <a:off x="-81854" y="-225260"/>
            <a:ext cx="20143982" cy="6389162"/>
          </a:xfrm>
          <a:prstGeom prst="rect">
            <a:avLst/>
          </a:prstGeom>
        </p:spPr>
      </p:pic>
      <p:sp>
        <p:nvSpPr>
          <p:cNvPr id="7" name="Rectangle 6"/>
          <p:cNvSpPr/>
          <p:nvPr/>
        </p:nvSpPr>
        <p:spPr>
          <a:xfrm>
            <a:off x="0" y="5943600"/>
            <a:ext cx="3886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hlinkClick r:id="rId4"/>
          </p:cNvPr>
          <p:cNvSpPr/>
          <p:nvPr/>
        </p:nvSpPr>
        <p:spPr>
          <a:xfrm>
            <a:off x="1439353" y="6243028"/>
            <a:ext cx="3737765" cy="276999"/>
          </a:xfrm>
          <a:prstGeom prst="rect">
            <a:avLst/>
          </a:prstGeom>
        </p:spPr>
        <p:txBody>
          <a:bodyPr wrap="square">
            <a:spAutoFit/>
          </a:bodyPr>
          <a:lstStyle/>
          <a:p>
            <a:r>
              <a:rPr lang="en-US" sz="1200" dirty="0">
                <a:solidFill>
                  <a:srgbClr val="595959"/>
                </a:solidFill>
                <a:latin typeface="Open Sans" charset="0"/>
                <a:ea typeface="Open Sans" charset="0"/>
                <a:cs typeface="Open Sans" charset="0"/>
              </a:rPr>
              <a:t>USAJOBS </a:t>
            </a:r>
            <a:r>
              <a:rPr lang="en-US" sz="1200" dirty="0" smtClean="0">
                <a:solidFill>
                  <a:srgbClr val="595959"/>
                </a:solidFill>
                <a:latin typeface="Open Sans" charset="0"/>
                <a:ea typeface="Open Sans" charset="0"/>
                <a:cs typeface="Open Sans" charset="0"/>
              </a:rPr>
              <a:t>: Office </a:t>
            </a:r>
            <a:r>
              <a:rPr lang="en-US" sz="1200" dirty="0">
                <a:solidFill>
                  <a:srgbClr val="595959"/>
                </a:solidFill>
                <a:latin typeface="Open Sans" charset="0"/>
                <a:ea typeface="Open Sans" charset="0"/>
                <a:cs typeface="Open Sans" charset="0"/>
              </a:rPr>
              <a:t>of Personnel </a:t>
            </a:r>
            <a:r>
              <a:rPr lang="en-US" sz="1200" dirty="0" smtClean="0">
                <a:solidFill>
                  <a:srgbClr val="595959"/>
                </a:solidFill>
                <a:latin typeface="Open Sans" charset="0"/>
                <a:ea typeface="Open Sans" charset="0"/>
                <a:cs typeface="Open Sans" charset="0"/>
              </a:rPr>
              <a:t>Management</a:t>
            </a:r>
            <a:r>
              <a:rPr lang="en-US" sz="1200" dirty="0">
                <a:solidFill>
                  <a:srgbClr val="595959"/>
                </a:solidFill>
                <a:latin typeface="Open Sans" charset="0"/>
                <a:ea typeface="Open Sans" charset="0"/>
                <a:cs typeface="Open Sans" charset="0"/>
              </a:rPr>
              <a:t> </a:t>
            </a:r>
          </a:p>
        </p:txBody>
      </p:sp>
      <p:sp>
        <p:nvSpPr>
          <p:cNvPr id="9" name="Rectangle 8">
            <a:hlinkClick r:id="rId4"/>
          </p:cNvPr>
          <p:cNvSpPr/>
          <p:nvPr/>
        </p:nvSpPr>
        <p:spPr>
          <a:xfrm>
            <a:off x="469196" y="5943599"/>
            <a:ext cx="687251" cy="1035546"/>
          </a:xfrm>
          <a:prstGeom prst="rect">
            <a:avLst/>
          </a:prstGeom>
          <a:solidFill>
            <a:srgbClr val="A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4"/>
          </p:cNvPr>
          <p:cNvPicPr>
            <a:picLocks noChangeAspect="1"/>
          </p:cNvPicPr>
          <p:nvPr/>
        </p:nvPicPr>
        <p:blipFill rotWithShape="1">
          <a:blip r:embed="rId5"/>
          <a:srcRect l="4052" t="11556" r="3635" b="7926"/>
          <a:stretch/>
        </p:blipFill>
        <p:spPr>
          <a:xfrm>
            <a:off x="582262" y="6163902"/>
            <a:ext cx="461118" cy="402200"/>
          </a:xfrm>
          <a:prstGeom prst="rect">
            <a:avLst/>
          </a:prstGeom>
        </p:spPr>
      </p:pic>
    </p:spTree>
    <p:extLst>
      <p:ext uri="{BB962C8B-B14F-4D97-AF65-F5344CB8AC3E}">
        <p14:creationId xmlns:p14="http://schemas.microsoft.com/office/powerpoint/2010/main" val="17965013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p:cNvSpPr txBox="1">
            <a:spLocks/>
          </p:cNvSpPr>
          <p:nvPr/>
        </p:nvSpPr>
        <p:spPr>
          <a:xfrm>
            <a:off x="457201" y="728230"/>
            <a:ext cx="5638799" cy="1415772"/>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Where can this </a:t>
            </a:r>
            <a:br>
              <a:rPr lang="en-US" sz="4600" i="0" kern="0" dirty="0" smtClean="0">
                <a:solidFill>
                  <a:schemeClr val="tx1">
                    <a:lumMod val="85000"/>
                    <a:lumOff val="15000"/>
                  </a:schemeClr>
                </a:solidFill>
                <a:latin typeface="Georgia" charset="0"/>
                <a:ea typeface="Georgia" charset="0"/>
                <a:cs typeface="Georgia" charset="0"/>
              </a:rPr>
            </a:br>
            <a:r>
              <a:rPr lang="en-US" sz="4600" i="0" kern="0" dirty="0" smtClean="0">
                <a:solidFill>
                  <a:schemeClr val="tx1">
                    <a:lumMod val="85000"/>
                    <a:lumOff val="15000"/>
                  </a:schemeClr>
                </a:solidFill>
                <a:latin typeface="Georgia" charset="0"/>
                <a:ea typeface="Georgia" charset="0"/>
                <a:cs typeface="Georgia" charset="0"/>
              </a:rPr>
              <a:t>be helpful?</a:t>
            </a:r>
          </a:p>
        </p:txBody>
      </p:sp>
      <p:sp>
        <p:nvSpPr>
          <p:cNvPr id="10" name="TextBox 9"/>
          <p:cNvSpPr txBox="1"/>
          <p:nvPr/>
        </p:nvSpPr>
        <p:spPr>
          <a:xfrm>
            <a:off x="457200" y="3084733"/>
            <a:ext cx="3429000" cy="1549142"/>
          </a:xfrm>
          <a:prstGeom prst="rect">
            <a:avLst/>
          </a:prstGeom>
          <a:noFill/>
        </p:spPr>
        <p:txBody>
          <a:bodyPr wrap="square" lIns="0" rtlCol="0">
            <a:spAutoFit/>
          </a:bodyPr>
          <a:lstStyle/>
          <a:p>
            <a:pPr>
              <a:spcAft>
                <a:spcPts val="800"/>
              </a:spcAft>
            </a:pPr>
            <a:r>
              <a:rPr lang="en-US" sz="2400" dirty="0" smtClean="0">
                <a:solidFill>
                  <a:schemeClr val="tx1">
                    <a:lumMod val="85000"/>
                    <a:lumOff val="15000"/>
                  </a:schemeClr>
                </a:solidFill>
                <a:latin typeface="Georgia" charset="0"/>
                <a:ea typeface="Georgia" charset="0"/>
                <a:cs typeface="Georgia" charset="0"/>
              </a:rPr>
              <a:t>Current Experience</a:t>
            </a:r>
          </a:p>
          <a:p>
            <a:pPr lvl="0">
              <a:spcAft>
                <a:spcPts val="200"/>
              </a:spcAft>
            </a:pPr>
            <a:r>
              <a:rPr lang="en-US" sz="1600" dirty="0" smtClean="0">
                <a:solidFill>
                  <a:prstClr val="black">
                    <a:lumMod val="85000"/>
                    <a:lumOff val="15000"/>
                  </a:prstClr>
                </a:solidFill>
                <a:latin typeface="Open Sans Regular" charset="0"/>
                <a:ea typeface="Open Sans Regular" charset="0"/>
                <a:cs typeface="Open Sans Regular" charset="0"/>
              </a:rPr>
              <a:t>Based </a:t>
            </a:r>
            <a:r>
              <a:rPr lang="en-US" sz="1600" dirty="0">
                <a:solidFill>
                  <a:prstClr val="black">
                    <a:lumMod val="85000"/>
                    <a:lumOff val="15000"/>
                  </a:prstClr>
                </a:solidFill>
                <a:latin typeface="Open Sans Regular" charset="0"/>
                <a:ea typeface="Open Sans Regular" charset="0"/>
                <a:cs typeface="Open Sans Regular" charset="0"/>
              </a:rPr>
              <a:t>on design research and interpretation. Build on the data from observation and personal </a:t>
            </a:r>
            <a:r>
              <a:rPr lang="en-US" sz="1600" dirty="0" smtClean="0">
                <a:solidFill>
                  <a:prstClr val="black">
                    <a:lumMod val="85000"/>
                    <a:lumOff val="15000"/>
                  </a:prstClr>
                </a:solidFill>
                <a:latin typeface="Open Sans Regular" charset="0"/>
                <a:ea typeface="Open Sans Regular" charset="0"/>
                <a:cs typeface="Open Sans Regular" charset="0"/>
              </a:rPr>
              <a:t>experience</a:t>
            </a:r>
            <a:r>
              <a:rPr lang="en-US" sz="1600" dirty="0" smtClean="0">
                <a:solidFill>
                  <a:schemeClr val="tx1">
                    <a:lumMod val="85000"/>
                    <a:lumOff val="15000"/>
                  </a:schemeClr>
                </a:solidFill>
                <a:latin typeface="Open Sans Regular" charset="0"/>
                <a:ea typeface="Open Sans Regular" charset="0"/>
                <a:cs typeface="Open Sans Regular" charset="0"/>
              </a:rPr>
              <a:t>.  </a:t>
            </a:r>
            <a:endParaRPr lang="en-US" sz="1600" dirty="0">
              <a:solidFill>
                <a:schemeClr val="tx1">
                  <a:lumMod val="85000"/>
                  <a:lumOff val="15000"/>
                </a:schemeClr>
              </a:solidFill>
              <a:latin typeface="Open Sans Regular" charset="0"/>
              <a:ea typeface="Open Sans Regular" charset="0"/>
              <a:cs typeface="Open Sans Regular" charset="0"/>
            </a:endParaRPr>
          </a:p>
        </p:txBody>
      </p:sp>
      <p:sp>
        <p:nvSpPr>
          <p:cNvPr id="11" name="TextBox 10"/>
          <p:cNvSpPr txBox="1"/>
          <p:nvPr/>
        </p:nvSpPr>
        <p:spPr>
          <a:xfrm>
            <a:off x="4381500" y="3084733"/>
            <a:ext cx="3429000" cy="1302921"/>
          </a:xfrm>
          <a:prstGeom prst="rect">
            <a:avLst/>
          </a:prstGeom>
          <a:noFill/>
        </p:spPr>
        <p:txBody>
          <a:bodyPr wrap="square" lIns="0" rtlCol="0">
            <a:spAutoFit/>
          </a:bodyPr>
          <a:lstStyle/>
          <a:p>
            <a:pPr>
              <a:spcAft>
                <a:spcPts val="800"/>
              </a:spcAft>
            </a:pPr>
            <a:r>
              <a:rPr lang="en-US" sz="2400" dirty="0" smtClean="0">
                <a:solidFill>
                  <a:schemeClr val="tx1">
                    <a:lumMod val="85000"/>
                    <a:lumOff val="15000"/>
                  </a:schemeClr>
                </a:solidFill>
                <a:latin typeface="Georgia" charset="0"/>
                <a:ea typeface="Georgia" charset="0"/>
                <a:cs typeface="Georgia" charset="0"/>
              </a:rPr>
              <a:t>System as “designed”</a:t>
            </a:r>
          </a:p>
          <a:p>
            <a:pPr lvl="0">
              <a:spcAft>
                <a:spcPts val="200"/>
              </a:spcAft>
            </a:pPr>
            <a:r>
              <a:rPr lang="en-US" sz="1600" dirty="0" smtClean="0">
                <a:solidFill>
                  <a:prstClr val="black">
                    <a:lumMod val="85000"/>
                    <a:lumOff val="15000"/>
                  </a:prstClr>
                </a:solidFill>
                <a:latin typeface="Open Sans Regular" charset="0"/>
                <a:ea typeface="Open Sans Regular" charset="0"/>
                <a:cs typeface="Open Sans Regular" charset="0"/>
              </a:rPr>
              <a:t>Based </a:t>
            </a:r>
            <a:r>
              <a:rPr lang="en-US" sz="1600" dirty="0">
                <a:solidFill>
                  <a:prstClr val="black">
                    <a:lumMod val="85000"/>
                    <a:lumOff val="15000"/>
                  </a:prstClr>
                </a:solidFill>
                <a:latin typeface="Open Sans Regular" charset="0"/>
                <a:ea typeface="Open Sans Regular" charset="0"/>
                <a:cs typeface="Open Sans Regular" charset="0"/>
              </a:rPr>
              <a:t>on stakeholders’, or any other informed parties’, thoughts on how the system works. </a:t>
            </a:r>
          </a:p>
        </p:txBody>
      </p:sp>
      <p:sp>
        <p:nvSpPr>
          <p:cNvPr id="12" name="TextBox 11"/>
          <p:cNvSpPr txBox="1"/>
          <p:nvPr/>
        </p:nvSpPr>
        <p:spPr>
          <a:xfrm>
            <a:off x="8305800" y="3084733"/>
            <a:ext cx="3429000" cy="1549142"/>
          </a:xfrm>
          <a:prstGeom prst="rect">
            <a:avLst/>
          </a:prstGeom>
          <a:noFill/>
        </p:spPr>
        <p:txBody>
          <a:bodyPr wrap="square" lIns="0" rtlCol="0">
            <a:spAutoFit/>
          </a:bodyPr>
          <a:lstStyle/>
          <a:p>
            <a:pPr>
              <a:spcAft>
                <a:spcPts val="800"/>
              </a:spcAft>
            </a:pPr>
            <a:r>
              <a:rPr lang="en-US" sz="2400" dirty="0" smtClean="0">
                <a:solidFill>
                  <a:schemeClr val="tx1">
                    <a:lumMod val="85000"/>
                    <a:lumOff val="15000"/>
                  </a:schemeClr>
                </a:solidFill>
                <a:latin typeface="Georgia" charset="0"/>
                <a:ea typeface="Georgia" charset="0"/>
                <a:cs typeface="Georgia" charset="0"/>
              </a:rPr>
              <a:t>Desired Experience</a:t>
            </a:r>
          </a:p>
          <a:p>
            <a:pPr>
              <a:spcAft>
                <a:spcPts val="200"/>
              </a:spcAft>
            </a:pPr>
            <a:r>
              <a:rPr lang="en-US" sz="1600" dirty="0" smtClean="0">
                <a:solidFill>
                  <a:schemeClr val="tx1">
                    <a:lumMod val="85000"/>
                    <a:lumOff val="15000"/>
                  </a:schemeClr>
                </a:solidFill>
                <a:latin typeface="Open Sans Regular" charset="0"/>
                <a:ea typeface="Open Sans Regular" charset="0"/>
                <a:cs typeface="Open Sans Regular" charset="0"/>
              </a:rPr>
              <a:t>A</a:t>
            </a:r>
            <a:r>
              <a:rPr lang="en-US" sz="1600" dirty="0">
                <a:solidFill>
                  <a:prstClr val="black">
                    <a:lumMod val="85000"/>
                    <a:lumOff val="15000"/>
                  </a:prstClr>
                </a:solidFill>
                <a:latin typeface="Open Sans Regular" charset="0"/>
                <a:ea typeface="Open Sans Regular" charset="0"/>
                <a:cs typeface="Open Sans Regular" charset="0"/>
              </a:rPr>
              <a:t>rticulates the vision for what the experience should be. Often built out of or on top of the model of the current experience</a:t>
            </a:r>
            <a:r>
              <a:rPr lang="en-US" sz="1600" dirty="0" smtClean="0">
                <a:solidFill>
                  <a:schemeClr val="tx1">
                    <a:lumMod val="85000"/>
                    <a:lumOff val="15000"/>
                  </a:schemeClr>
                </a:solidFill>
                <a:latin typeface="Open Sans Regular" charset="0"/>
                <a:ea typeface="Open Sans Regular" charset="0"/>
                <a:cs typeface="Open Sans Regular" charset="0"/>
              </a:rPr>
              <a:t>.</a:t>
            </a:r>
            <a:endParaRPr lang="en-US" sz="1600" dirty="0">
              <a:solidFill>
                <a:schemeClr val="tx1">
                  <a:lumMod val="85000"/>
                  <a:lumOff val="15000"/>
                </a:schemeClr>
              </a:solidFill>
              <a:latin typeface="Open Sans Regular" charset="0"/>
              <a:ea typeface="Open Sans Regular" charset="0"/>
              <a:cs typeface="Open Sans Regular" charset="0"/>
            </a:endParaRPr>
          </a:p>
        </p:txBody>
      </p:sp>
      <p:cxnSp>
        <p:nvCxnSpPr>
          <p:cNvPr id="13" name="Straight Connector 12"/>
          <p:cNvCxnSpPr/>
          <p:nvPr/>
        </p:nvCxnSpPr>
        <p:spPr>
          <a:xfrm>
            <a:off x="457200" y="3061207"/>
            <a:ext cx="3429001" cy="0"/>
          </a:xfrm>
          <a:prstGeom prst="line">
            <a:avLst/>
          </a:prstGeom>
          <a:ln>
            <a:solidFill>
              <a:srgbClr val="785AB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381499" y="3061207"/>
            <a:ext cx="3429001" cy="0"/>
          </a:xfrm>
          <a:prstGeom prst="line">
            <a:avLst/>
          </a:prstGeom>
          <a:ln>
            <a:solidFill>
              <a:srgbClr val="785AB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305800" y="3061207"/>
            <a:ext cx="3429001" cy="0"/>
          </a:xfrm>
          <a:prstGeom prst="line">
            <a:avLst/>
          </a:prstGeom>
          <a:ln>
            <a:solidFill>
              <a:srgbClr val="785AB4"/>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7"/>
          </p:nvPr>
        </p:nvSpPr>
        <p:spPr/>
        <p:txBody>
          <a:bodyPr/>
          <a:lstStyle/>
          <a:p>
            <a:fld id="{03B4E35C-852A-C440-8B32-952944DE7771}" type="slidenum">
              <a:rPr lang="uk-UA" smtClean="0"/>
              <a:pPr/>
              <a:t>91</a:t>
            </a:fld>
            <a:endParaRPr lang="uk-UA" dirty="0"/>
          </a:p>
        </p:txBody>
      </p:sp>
      <p:sp>
        <p:nvSpPr>
          <p:cNvPr id="16"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smtClean="0">
                <a:solidFill>
                  <a:srgbClr val="38393A"/>
                </a:solidFill>
                <a:latin typeface="Open Sans" charset="0"/>
                <a:ea typeface="Open Sans" charset="0"/>
                <a:cs typeface="Open Sans" charset="0"/>
              </a:rPr>
              <a:t>JOURNEY </a:t>
            </a:r>
            <a:r>
              <a:rPr lang="en-US" sz="1600" i="0" kern="0" spc="300" dirty="0" smtClean="0">
                <a:solidFill>
                  <a:srgbClr val="38393A"/>
                </a:solidFill>
                <a:latin typeface="Open Sans" charset="0"/>
                <a:ea typeface="Open Sans" charset="0"/>
                <a:cs typeface="Open Sans" charset="0"/>
              </a:rPr>
              <a:t>MAPPING</a:t>
            </a:r>
            <a:endParaRPr lang="en-US" sz="1600" i="0" kern="0" spc="300" dirty="0">
              <a:solidFill>
                <a:srgbClr val="38393A"/>
              </a:solidFill>
              <a:latin typeface="Open Sans" charset="0"/>
              <a:ea typeface="Open Sans" charset="0"/>
              <a:cs typeface="Open Sans" charset="0"/>
            </a:endParaRPr>
          </a:p>
        </p:txBody>
      </p:sp>
    </p:spTree>
    <p:extLst>
      <p:ext uri="{BB962C8B-B14F-4D97-AF65-F5344CB8AC3E}">
        <p14:creationId xmlns:p14="http://schemas.microsoft.com/office/powerpoint/2010/main" val="2870823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7"/>
          <p:cNvSpPr txBox="1">
            <a:spLocks/>
          </p:cNvSpPr>
          <p:nvPr/>
        </p:nvSpPr>
        <p:spPr>
          <a:xfrm>
            <a:off x="457200" y="421529"/>
            <a:ext cx="7723239" cy="246221"/>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r>
              <a:rPr lang="en-US" sz="1600" i="0" kern="0" spc="300" dirty="0" smtClean="0">
                <a:solidFill>
                  <a:srgbClr val="281A58"/>
                </a:solidFill>
                <a:latin typeface="Open Sans" charset="0"/>
                <a:ea typeface="Open Sans" charset="0"/>
                <a:cs typeface="Open Sans" charset="0"/>
              </a:rPr>
              <a:t>ADDITIONAL RESOURCES</a:t>
            </a:r>
            <a:endParaRPr lang="en-US" sz="1600" i="0" kern="0" spc="300" dirty="0">
              <a:solidFill>
                <a:srgbClr val="281A58"/>
              </a:solidFill>
              <a:latin typeface="Open Sans" charset="0"/>
              <a:ea typeface="Open Sans" charset="0"/>
              <a:cs typeface="Open Sans" charset="0"/>
            </a:endParaRPr>
          </a:p>
        </p:txBody>
      </p:sp>
      <p:sp>
        <p:nvSpPr>
          <p:cNvPr id="2" name="Slide Number Placeholder 1"/>
          <p:cNvSpPr>
            <a:spLocks noGrp="1"/>
          </p:cNvSpPr>
          <p:nvPr>
            <p:ph type="sldNum" sz="quarter" idx="7"/>
          </p:nvPr>
        </p:nvSpPr>
        <p:spPr/>
        <p:txBody>
          <a:bodyPr/>
          <a:lstStyle/>
          <a:p>
            <a:fld id="{03B4E35C-852A-C440-8B32-952944DE7771}" type="slidenum">
              <a:rPr lang="uk-UA" smtClean="0"/>
              <a:pPr/>
              <a:t>92</a:t>
            </a:fld>
            <a:endParaRPr lang="uk-UA" dirty="0"/>
          </a:p>
        </p:txBody>
      </p:sp>
      <p:sp>
        <p:nvSpPr>
          <p:cNvPr id="7" name="object 7"/>
          <p:cNvSpPr txBox="1">
            <a:spLocks/>
          </p:cNvSpPr>
          <p:nvPr/>
        </p:nvSpPr>
        <p:spPr>
          <a:xfrm>
            <a:off x="457200" y="728230"/>
            <a:ext cx="7995919" cy="707886"/>
          </a:xfrm>
          <a:prstGeom prst="rect">
            <a:avLst/>
          </a:prstGeom>
        </p:spPr>
        <p:txBody>
          <a:bodyPr vert="horz" wrap="square" lIns="0" tIns="0" rIns="0" bIns="0" rtlCol="0">
            <a:spAutoFit/>
          </a:bodyPr>
          <a:lstStyle>
            <a:lvl1pPr>
              <a:defRPr sz="1400" b="0" i="1">
                <a:solidFill>
                  <a:srgbClr val="424242"/>
                </a:solidFill>
                <a:latin typeface="Calibri"/>
                <a:ea typeface="+mj-ea"/>
                <a:cs typeface="Calibri"/>
              </a:defRPr>
            </a:lvl1pPr>
          </a:lstStyle>
          <a:p>
            <a:pPr marL="12700">
              <a:spcAft>
                <a:spcPts val="2400"/>
              </a:spcAft>
            </a:pPr>
            <a:r>
              <a:rPr lang="en-US" sz="4600" i="0" kern="0" dirty="0" smtClean="0">
                <a:solidFill>
                  <a:schemeClr val="tx1">
                    <a:lumMod val="85000"/>
                    <a:lumOff val="15000"/>
                  </a:schemeClr>
                </a:solidFill>
                <a:latin typeface="Georgia" charset="0"/>
                <a:ea typeface="Georgia" charset="0"/>
                <a:cs typeface="Georgia" charset="0"/>
              </a:rPr>
              <a:t>Looking for more? </a:t>
            </a:r>
          </a:p>
        </p:txBody>
      </p:sp>
      <p:sp>
        <p:nvSpPr>
          <p:cNvPr id="6" name="object 7"/>
          <p:cNvSpPr txBox="1">
            <a:spLocks/>
          </p:cNvSpPr>
          <p:nvPr/>
        </p:nvSpPr>
        <p:spPr>
          <a:xfrm>
            <a:off x="457200" y="1728504"/>
            <a:ext cx="11277600" cy="2718693"/>
          </a:xfrm>
          <a:prstGeom prst="rect">
            <a:avLst/>
          </a:prstGeom>
        </p:spPr>
        <p:txBody>
          <a:bodyPr vert="horz" wrap="square" lIns="0" tIns="0" rIns="0" bIns="0" numCol="2" rtlCol="0">
            <a:spAutoFit/>
          </a:bodyPr>
          <a:lstStyle>
            <a:lvl1pPr>
              <a:defRPr sz="1400" b="0" i="1">
                <a:solidFill>
                  <a:srgbClr val="424242"/>
                </a:solidFill>
                <a:latin typeface="Calibri"/>
                <a:ea typeface="+mj-ea"/>
                <a:cs typeface="Calibri"/>
              </a:defRPr>
            </a:lvl1pPr>
          </a:lstStyle>
          <a:p>
            <a:pPr>
              <a:lnSpc>
                <a:spcPts val="2000"/>
              </a:lnSpc>
              <a:spcAft>
                <a:spcPts val="1800"/>
              </a:spcAft>
            </a:pPr>
            <a:r>
              <a:rPr lang="en-US" sz="1800" b="1" i="0" dirty="0" smtClean="0">
                <a:solidFill>
                  <a:schemeClr val="tx1">
                    <a:lumMod val="75000"/>
                    <a:lumOff val="25000"/>
                  </a:schemeClr>
                </a:solidFill>
                <a:latin typeface="Open Sans Semibold" charset="0"/>
                <a:ea typeface="Open Sans Semibold" charset="0"/>
                <a:cs typeface="Open Sans Semibold" charset="0"/>
              </a:rPr>
              <a:t>Recommended Reading Material</a:t>
            </a:r>
          </a:p>
          <a:p>
            <a:pPr>
              <a:lnSpc>
                <a:spcPts val="2000"/>
              </a:lnSpc>
              <a:spcAft>
                <a:spcPts val="1800"/>
              </a:spcAft>
            </a:pPr>
            <a:r>
              <a:rPr lang="en-US" sz="1200" b="1" i="0" dirty="0" smtClean="0">
                <a:solidFill>
                  <a:schemeClr val="tx1">
                    <a:lumMod val="75000"/>
                    <a:lumOff val="25000"/>
                  </a:schemeClr>
                </a:solidFill>
                <a:latin typeface="Open Sans" charset="0"/>
                <a:ea typeface="Open Sans" charset="0"/>
                <a:cs typeface="Open Sans" charset="0"/>
              </a:rPr>
              <a:t>Exposing the Magic of Design</a:t>
            </a:r>
            <a:r>
              <a:rPr lang="en-US" sz="1200" i="0" dirty="0" smtClean="0">
                <a:solidFill>
                  <a:schemeClr val="tx1">
                    <a:lumMod val="75000"/>
                    <a:lumOff val="25000"/>
                  </a:schemeClr>
                </a:solidFill>
                <a:latin typeface="Open Sans" charset="0"/>
                <a:ea typeface="Open Sans" charset="0"/>
                <a:cs typeface="Open Sans" charset="0"/>
              </a:rPr>
              <a:t>, By Jon </a:t>
            </a:r>
            <a:r>
              <a:rPr lang="en-US" sz="1200" i="0" dirty="0" err="1" smtClean="0">
                <a:solidFill>
                  <a:schemeClr val="tx1">
                    <a:lumMod val="75000"/>
                    <a:lumOff val="25000"/>
                  </a:schemeClr>
                </a:solidFill>
                <a:latin typeface="Open Sans" charset="0"/>
                <a:ea typeface="Open Sans" charset="0"/>
                <a:cs typeface="Open Sans" charset="0"/>
              </a:rPr>
              <a:t>Kolko</a:t>
            </a:r>
            <a:endParaRPr lang="en-US" sz="1200" i="0" dirty="0" smtClean="0">
              <a:solidFill>
                <a:schemeClr val="tx1">
                  <a:lumMod val="75000"/>
                  <a:lumOff val="25000"/>
                </a:schemeClr>
              </a:solidFill>
              <a:latin typeface="Open Sans" charset="0"/>
              <a:ea typeface="Open Sans" charset="0"/>
              <a:cs typeface="Open Sans" charset="0"/>
            </a:endParaRPr>
          </a:p>
          <a:p>
            <a:pPr marL="285750" indent="-285750">
              <a:lnSpc>
                <a:spcPts val="2000"/>
              </a:lnSpc>
              <a:spcAft>
                <a:spcPts val="1200"/>
              </a:spcAft>
              <a:buFont typeface="Arial" charset="0"/>
              <a:buChar char="•"/>
            </a:pPr>
            <a:endParaRPr lang="en-US" sz="1200" i="0" dirty="0" smtClean="0">
              <a:solidFill>
                <a:schemeClr val="tx1">
                  <a:lumMod val="75000"/>
                  <a:lumOff val="25000"/>
                </a:schemeClr>
              </a:solidFill>
              <a:latin typeface="Open Sans" charset="0"/>
              <a:ea typeface="Open Sans" charset="0"/>
              <a:cs typeface="Open Sans" charset="0"/>
            </a:endParaRPr>
          </a:p>
          <a:p>
            <a:pPr marL="285750" indent="-285750">
              <a:lnSpc>
                <a:spcPts val="2000"/>
              </a:lnSpc>
              <a:spcAft>
                <a:spcPts val="1200"/>
              </a:spcAft>
              <a:buFont typeface="Arial" charset="0"/>
              <a:buChar char="•"/>
            </a:pPr>
            <a:endParaRPr lang="en-US" sz="1200" i="0" dirty="0" smtClean="0">
              <a:solidFill>
                <a:schemeClr val="tx1">
                  <a:lumMod val="75000"/>
                  <a:lumOff val="25000"/>
                </a:schemeClr>
              </a:solidFill>
              <a:latin typeface="Open Sans" charset="0"/>
              <a:ea typeface="Open Sans" charset="0"/>
              <a:cs typeface="Open Sans" charset="0"/>
            </a:endParaRPr>
          </a:p>
          <a:p>
            <a:pPr marL="285750" indent="-285750">
              <a:lnSpc>
                <a:spcPts val="2000"/>
              </a:lnSpc>
              <a:spcAft>
                <a:spcPts val="1200"/>
              </a:spcAft>
              <a:buFont typeface="Arial" charset="0"/>
              <a:buChar char="•"/>
            </a:pPr>
            <a:endParaRPr lang="en-US" sz="1200" i="0" dirty="0" smtClean="0">
              <a:solidFill>
                <a:schemeClr val="tx1">
                  <a:lumMod val="75000"/>
                  <a:lumOff val="25000"/>
                </a:schemeClr>
              </a:solidFill>
              <a:latin typeface="Open Sans" charset="0"/>
              <a:ea typeface="Open Sans" charset="0"/>
              <a:cs typeface="Open Sans" charset="0"/>
            </a:endParaRPr>
          </a:p>
          <a:p>
            <a:pPr>
              <a:lnSpc>
                <a:spcPts val="2000"/>
              </a:lnSpc>
              <a:spcAft>
                <a:spcPts val="1800"/>
              </a:spcAft>
            </a:pPr>
            <a:r>
              <a:rPr lang="en-US" sz="1200" i="0" dirty="0" smtClean="0">
                <a:solidFill>
                  <a:schemeClr val="tx1">
                    <a:lumMod val="75000"/>
                    <a:lumOff val="25000"/>
                  </a:schemeClr>
                </a:solidFill>
                <a:latin typeface="Open Sans" charset="0"/>
                <a:ea typeface="Open Sans" charset="0"/>
                <a:cs typeface="Open Sans" charset="0"/>
              </a:rPr>
              <a:t/>
            </a:r>
            <a:br>
              <a:rPr lang="en-US" sz="1200" i="0" dirty="0" smtClean="0">
                <a:solidFill>
                  <a:schemeClr val="tx1">
                    <a:lumMod val="75000"/>
                    <a:lumOff val="25000"/>
                  </a:schemeClr>
                </a:solidFill>
                <a:latin typeface="Open Sans" charset="0"/>
                <a:ea typeface="Open Sans" charset="0"/>
                <a:cs typeface="Open Sans" charset="0"/>
              </a:rPr>
            </a:br>
            <a:r>
              <a:rPr lang="en-US" sz="1200" i="0" dirty="0" smtClean="0">
                <a:solidFill>
                  <a:schemeClr val="tx1">
                    <a:lumMod val="75000"/>
                    <a:lumOff val="25000"/>
                  </a:schemeClr>
                </a:solidFill>
                <a:latin typeface="Open Sans" charset="0"/>
                <a:ea typeface="Open Sans" charset="0"/>
                <a:cs typeface="Open Sans" charset="0"/>
              </a:rPr>
              <a:t/>
            </a:r>
            <a:br>
              <a:rPr lang="en-US" sz="1200" i="0" dirty="0" smtClean="0">
                <a:solidFill>
                  <a:schemeClr val="tx1">
                    <a:lumMod val="75000"/>
                    <a:lumOff val="25000"/>
                  </a:schemeClr>
                </a:solidFill>
                <a:latin typeface="Open Sans" charset="0"/>
                <a:ea typeface="Open Sans" charset="0"/>
                <a:cs typeface="Open Sans" charset="0"/>
              </a:rPr>
            </a:br>
            <a:endParaRPr lang="en-US" sz="1200" i="0" dirty="0" smtClean="0">
              <a:solidFill>
                <a:schemeClr val="tx1">
                  <a:lumMod val="75000"/>
                  <a:lumOff val="25000"/>
                </a:schemeClr>
              </a:solidFill>
              <a:latin typeface="Open Sans" charset="0"/>
              <a:ea typeface="Open Sans" charset="0"/>
              <a:cs typeface="Open Sans" charset="0"/>
            </a:endParaRPr>
          </a:p>
        </p:txBody>
      </p:sp>
    </p:spTree>
    <p:extLst>
      <p:ext uri="{BB962C8B-B14F-4D97-AF65-F5344CB8AC3E}">
        <p14:creationId xmlns:p14="http://schemas.microsoft.com/office/powerpoint/2010/main" val="93738127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txBox="1">
            <a:spLocks/>
          </p:cNvSpPr>
          <p:nvPr/>
        </p:nvSpPr>
        <p:spPr>
          <a:xfrm>
            <a:off x="1981200" y="2148350"/>
            <a:ext cx="8534400" cy="960610"/>
          </a:xfrm>
          <a:prstGeom prst="rect">
            <a:avLst/>
          </a:prstGeom>
        </p:spPr>
        <p:txBody>
          <a:bodyPr lIns="0">
            <a:noAutofit/>
          </a:bodyPr>
          <a:lstStyle>
            <a:lvl1pPr marL="0">
              <a:defRPr b="0" i="0">
                <a:latin typeface="Open Sans Regular"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4600" dirty="0" smtClean="0">
                <a:solidFill>
                  <a:schemeClr val="bg1"/>
                </a:solidFill>
                <a:latin typeface="Georgia" charset="0"/>
                <a:ea typeface="Georgia" charset="0"/>
                <a:cs typeface="Georgia" charset="0"/>
              </a:rPr>
              <a:t>Thanks</a:t>
            </a:r>
            <a:endParaRPr lang="en-US" sz="4600" dirty="0">
              <a:solidFill>
                <a:schemeClr val="bg1"/>
              </a:solidFill>
              <a:latin typeface="Georgia" charset="0"/>
              <a:ea typeface="Georgia" charset="0"/>
              <a:cs typeface="Georgia"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5695413"/>
            <a:ext cx="1692303" cy="540399"/>
          </a:xfrm>
          <a:prstGeom prst="rect">
            <a:avLst/>
          </a:prstGeom>
        </p:spPr>
      </p:pic>
      <p:pic>
        <p:nvPicPr>
          <p:cNvPr id="7" name="Picture 6"/>
          <p:cNvPicPr>
            <a:picLocks noChangeAspect="1"/>
          </p:cNvPicPr>
          <p:nvPr/>
        </p:nvPicPr>
        <p:blipFill rotWithShape="1">
          <a:blip r:embed="rId4">
            <a:alphaModFix amt="48000"/>
            <a:extLst>
              <a:ext uri="{BEBA8EAE-BF5A-486C-A8C5-ECC9F3942E4B}">
                <a14:imgProps xmlns:a14="http://schemas.microsoft.com/office/drawing/2010/main">
                  <a14:imgLayer r:embed="rId5">
                    <a14:imgEffect>
                      <a14:saturation sat="0"/>
                    </a14:imgEffect>
                    <a14:imgEffect>
                      <a14:brightnessContrast bright="17000" contrast="21000"/>
                    </a14:imgEffect>
                  </a14:imgLayer>
                </a14:imgProps>
              </a:ext>
            </a:extLst>
          </a:blip>
          <a:srcRect t="3928" r="8065" b="18502"/>
          <a:stretch/>
        </p:blipFill>
        <p:spPr>
          <a:xfrm>
            <a:off x="0" y="0"/>
            <a:ext cx="12192000" cy="6858000"/>
          </a:xfrm>
          <a:prstGeom prst="rect">
            <a:avLst/>
          </a:prstGeom>
        </p:spPr>
      </p:pic>
      <p:sp>
        <p:nvSpPr>
          <p:cNvPr id="5" name="TextBox 4"/>
          <p:cNvSpPr txBox="1"/>
          <p:nvPr/>
        </p:nvSpPr>
        <p:spPr>
          <a:xfrm>
            <a:off x="9644743" y="6235812"/>
            <a:ext cx="2181944" cy="276999"/>
          </a:xfrm>
          <a:prstGeom prst="rect">
            <a:avLst/>
          </a:prstGeom>
          <a:noFill/>
        </p:spPr>
        <p:txBody>
          <a:bodyPr wrap="none" rtlCol="0">
            <a:spAutoFit/>
          </a:bodyPr>
          <a:lstStyle/>
          <a:p>
            <a:r>
              <a:rPr lang="en-US" sz="1200" dirty="0" smtClean="0">
                <a:solidFill>
                  <a:schemeClr val="bg1">
                    <a:alpha val="75000"/>
                  </a:schemeClr>
                </a:solidFill>
              </a:rPr>
              <a:t>Photo Courtesy of </a:t>
            </a:r>
            <a:r>
              <a:rPr lang="en-US" sz="1200" smtClean="0">
                <a:solidFill>
                  <a:schemeClr val="bg1">
                    <a:alpha val="75000"/>
                  </a:schemeClr>
                </a:solidFill>
              </a:rPr>
              <a:t>Lonely Planet</a:t>
            </a:r>
            <a:endParaRPr lang="en-US" sz="1200">
              <a:solidFill>
                <a:schemeClr val="bg1">
                  <a:alpha val="75000"/>
                </a:schemeClr>
              </a:solidFill>
            </a:endParaRPr>
          </a:p>
        </p:txBody>
      </p:sp>
    </p:spTree>
    <p:extLst>
      <p:ext uri="{BB962C8B-B14F-4D97-AF65-F5344CB8AC3E}">
        <p14:creationId xmlns:p14="http://schemas.microsoft.com/office/powerpoint/2010/main" val="8929461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2.2"/>
</p:tagLst>
</file>

<file path=ppt/tags/tag2.xml><?xml version="1.0" encoding="utf-8"?>
<p:tagLst xmlns:a="http://schemas.openxmlformats.org/drawingml/2006/main" xmlns:r="http://schemas.openxmlformats.org/officeDocument/2006/relationships" xmlns:p="http://schemas.openxmlformats.org/presentationml/2006/main">
  <p:tag name="TIMING" val="|17.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10228</Words>
  <Application>Microsoft Office PowerPoint</Application>
  <PresentationFormat>Custom</PresentationFormat>
  <Paragraphs>1323</Paragraphs>
  <Slides>93</Slides>
  <Notes>89</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Lowry</dc:creator>
  <cp:lastModifiedBy>Jesse Weiss</cp:lastModifiedBy>
  <cp:revision>42</cp:revision>
  <cp:lastPrinted>2017-10-23T15:01:34Z</cp:lastPrinted>
  <dcterms:created xsi:type="dcterms:W3CDTF">2017-10-19T16:02:11Z</dcterms:created>
  <dcterms:modified xsi:type="dcterms:W3CDTF">2017-10-23T16:02:47Z</dcterms:modified>
</cp:coreProperties>
</file>