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7" r:id="rId2"/>
    <p:sldId id="258" r:id="rId3"/>
    <p:sldId id="33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35" r:id="rId18"/>
    <p:sldId id="334" r:id="rId19"/>
    <p:sldId id="336" r:id="rId20"/>
    <p:sldId id="326" r:id="rId21"/>
    <p:sldId id="327" r:id="rId22"/>
    <p:sldId id="328" r:id="rId23"/>
    <p:sldId id="329" r:id="rId24"/>
    <p:sldId id="330" r:id="rId25"/>
    <p:sldId id="333" r:id="rId26"/>
    <p:sldId id="287"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Serota" initials="LS" lastIdx="5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CA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43"/>
  </p:normalViewPr>
  <p:slideViewPr>
    <p:cSldViewPr snapToGrid="0" snapToObjects="1">
      <p:cViewPr>
        <p:scale>
          <a:sx n="100" d="100"/>
          <a:sy n="100" d="100"/>
        </p:scale>
        <p:origin x="-264"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7843C5-86ED-874D-BC15-5C68B6E03529}" type="datetimeFigureOut">
              <a:rPr lang="en-US" smtClean="0"/>
              <a:t>10/23/2017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5A9C6FF-4EC1-8940-929F-CDB2E8FCDB62}" type="slidenum">
              <a:rPr lang="en-US" smtClean="0"/>
              <a:t>‹#›</a:t>
            </a:fld>
            <a:endParaRPr lang="en-US"/>
          </a:p>
        </p:txBody>
      </p:sp>
    </p:spTree>
    <p:extLst>
      <p:ext uri="{BB962C8B-B14F-4D97-AF65-F5344CB8AC3E}">
        <p14:creationId xmlns:p14="http://schemas.microsoft.com/office/powerpoint/2010/main" val="104519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5F7ED-EDC6-BB42-8EC4-91FE066D1AA9}" type="slidenum">
              <a:rPr lang="en-US" smtClean="0"/>
              <a:t>1</a:t>
            </a:fld>
            <a:endParaRPr lang="en-US"/>
          </a:p>
        </p:txBody>
      </p:sp>
    </p:spTree>
    <p:extLst>
      <p:ext uri="{BB962C8B-B14F-4D97-AF65-F5344CB8AC3E}">
        <p14:creationId xmlns:p14="http://schemas.microsoft.com/office/powerpoint/2010/main" val="137459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t>JW</a:t>
            </a:r>
          </a:p>
        </p:txBody>
      </p:sp>
      <p:sp>
        <p:nvSpPr>
          <p:cNvPr id="4" name="Slide Number Placeholder 3"/>
          <p:cNvSpPr>
            <a:spLocks noGrp="1"/>
          </p:cNvSpPr>
          <p:nvPr>
            <p:ph type="sldNum" sz="quarter" idx="10"/>
          </p:nvPr>
        </p:nvSpPr>
        <p:spPr>
          <a:xfrm>
            <a:off x="5382755" y="6770556"/>
            <a:ext cx="4118610" cy="356684"/>
          </a:xfrm>
          <a:prstGeom prst="rect">
            <a:avLst/>
          </a:prstGeom>
        </p:spPr>
        <p:txBody>
          <a:bodyPr/>
          <a:lstStyle/>
          <a:p>
            <a:fld id="{80A5F7ED-EDC6-BB42-8EC4-91FE066D1AA9}" type="slidenum">
              <a:rPr lang="en-US" smtClean="0"/>
              <a:t>10</a:t>
            </a:fld>
            <a:endParaRPr lang="en-US"/>
          </a:p>
        </p:txBody>
      </p:sp>
    </p:spTree>
    <p:extLst>
      <p:ext uri="{BB962C8B-B14F-4D97-AF65-F5344CB8AC3E}">
        <p14:creationId xmlns:p14="http://schemas.microsoft.com/office/powerpoint/2010/main" val="57222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JW</a:t>
            </a:r>
          </a:p>
          <a:p>
            <a:r>
              <a:rPr lang="en-US" dirty="0"/>
              <a:t>Give real example of each</a:t>
            </a:r>
          </a:p>
          <a:p>
            <a:pPr marL="174708" indent="-174708">
              <a:buFontTx/>
              <a:buChar char="-"/>
            </a:pPr>
            <a:r>
              <a:rPr lang="en-US" dirty="0"/>
              <a:t>Federal government: Census</a:t>
            </a:r>
          </a:p>
          <a:p>
            <a:pPr marL="174708" indent="-174708">
              <a:buFontTx/>
              <a:buChar char="-"/>
            </a:pPr>
            <a:r>
              <a:rPr lang="en-US" dirty="0"/>
              <a:t>State: tax</a:t>
            </a:r>
            <a:r>
              <a:rPr lang="en-US" baseline="0" dirty="0"/>
              <a:t> information</a:t>
            </a:r>
          </a:p>
          <a:p>
            <a:pPr marL="174708" indent="-174708">
              <a:buFontTx/>
              <a:buChar char="-"/>
            </a:pPr>
            <a:r>
              <a:rPr lang="en-US" baseline="0" dirty="0"/>
              <a:t>County: health data</a:t>
            </a:r>
          </a:p>
          <a:p>
            <a:pPr marL="174708" indent="-174708">
              <a:buFontTx/>
              <a:buChar char="-"/>
            </a:pPr>
            <a:r>
              <a:rPr lang="en-US" baseline="0" dirty="0"/>
              <a:t>Private sources: Zillow for real estate trends</a:t>
            </a:r>
          </a:p>
          <a:p>
            <a:pPr marL="174708" indent="-174708">
              <a:buFontTx/>
              <a:buChar char="-"/>
            </a:pPr>
            <a:r>
              <a:rPr lang="en-US" baseline="0" dirty="0"/>
              <a:t>Community orgs or research institutions: local community foundation or university research institute</a:t>
            </a:r>
            <a:endParaRPr lang="en-US" dirty="0"/>
          </a:p>
        </p:txBody>
      </p:sp>
      <p:sp>
        <p:nvSpPr>
          <p:cNvPr id="4" name="Slide Number Placeholder 3"/>
          <p:cNvSpPr>
            <a:spLocks noGrp="1"/>
          </p:cNvSpPr>
          <p:nvPr>
            <p:ph type="sldNum" sz="quarter" idx="10"/>
          </p:nvPr>
        </p:nvSpPr>
        <p:spPr>
          <a:xfrm>
            <a:off x="5382755" y="6770556"/>
            <a:ext cx="4118610" cy="356684"/>
          </a:xfrm>
          <a:prstGeom prst="rect">
            <a:avLst/>
          </a:prstGeom>
        </p:spPr>
        <p:txBody>
          <a:bodyPr/>
          <a:lstStyle/>
          <a:p>
            <a:fld id="{80A5F7ED-EDC6-BB42-8EC4-91FE066D1AA9}" type="slidenum">
              <a:rPr lang="en-US" smtClean="0"/>
              <a:t>11</a:t>
            </a:fld>
            <a:endParaRPr lang="en-US"/>
          </a:p>
        </p:txBody>
      </p:sp>
    </p:spTree>
    <p:extLst>
      <p:ext uri="{BB962C8B-B14F-4D97-AF65-F5344CB8AC3E}">
        <p14:creationId xmlns:p14="http://schemas.microsoft.com/office/powerpoint/2010/main" val="1891145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JW</a:t>
            </a:r>
          </a:p>
          <a:p>
            <a:endParaRPr lang="en-US" dirty="0" smtClean="0"/>
          </a:p>
          <a:p>
            <a:r>
              <a:rPr lang="en-US" dirty="0" smtClean="0"/>
              <a:t>Cue </a:t>
            </a:r>
            <a:r>
              <a:rPr lang="en-US" b="1" dirty="0" smtClean="0"/>
              <a:t>Jeff</a:t>
            </a:r>
            <a:r>
              <a:rPr lang="en-US" dirty="0" smtClean="0"/>
              <a:t> to talk about:</a:t>
            </a:r>
          </a:p>
          <a:p>
            <a:pPr marL="291179" indent="-291179">
              <a:buFont typeface="Arial" panose="020B0604020202020204" pitchFamily="34" charset="0"/>
              <a:buChar char="-"/>
            </a:pPr>
            <a:r>
              <a:rPr lang="en-US" dirty="0" smtClean="0"/>
              <a:t>Creating new metric (properties</a:t>
            </a:r>
            <a:r>
              <a:rPr lang="en-US" baseline="0" dirty="0" smtClean="0"/>
              <a:t> within X distance of blighted property)</a:t>
            </a:r>
          </a:p>
          <a:p>
            <a:pPr marL="291179" indent="-291179">
              <a:buFont typeface="Arial" panose="020B0604020202020204" pitchFamily="34" charset="0"/>
              <a:buChar char="-"/>
            </a:pPr>
            <a:r>
              <a:rPr lang="en-US" baseline="0" dirty="0" smtClean="0"/>
              <a:t>Creating new data (Instagram)</a:t>
            </a:r>
          </a:p>
          <a:p>
            <a:endParaRPr lang="en-US" baseline="0" dirty="0" smtClean="0"/>
          </a:p>
          <a:p>
            <a:r>
              <a:rPr lang="en-US" baseline="0" dirty="0" smtClean="0"/>
              <a:t>Cue </a:t>
            </a:r>
            <a:r>
              <a:rPr lang="en-US" b="1" baseline="0" dirty="0" smtClean="0"/>
              <a:t>Justin</a:t>
            </a:r>
            <a:r>
              <a:rPr lang="en-US" b="0" baseline="0" dirty="0" smtClean="0"/>
              <a:t> to talk about:</a:t>
            </a:r>
            <a:endParaRPr lang="en-US" baseline="0" dirty="0" smtClean="0"/>
          </a:p>
          <a:p>
            <a:pPr marL="291179" indent="-291179">
              <a:buFont typeface="Arial" panose="020B0604020202020204" pitchFamily="34" charset="0"/>
              <a:buChar char="-"/>
            </a:pPr>
            <a:r>
              <a:rPr lang="en-US" baseline="0" dirty="0" smtClean="0"/>
              <a:t>Dropping pins on maps to identify garbage cans </a:t>
            </a:r>
            <a:r>
              <a:rPr lang="en-US" baseline="0" dirty="0" err="1" smtClean="0"/>
              <a:t>etc</a:t>
            </a:r>
            <a:endParaRPr lang="en-US" baseline="0" dirty="0" smtClean="0"/>
          </a:p>
          <a:p>
            <a:pPr marL="291179" indent="-291179">
              <a:buFont typeface="Arial" panose="020B0604020202020204" pitchFamily="34" charset="0"/>
              <a:buChar char="-"/>
            </a:pPr>
            <a:endParaRPr lang="en-US" baseline="0" dirty="0" smtClean="0"/>
          </a:p>
          <a:p>
            <a:r>
              <a:rPr lang="en-US" baseline="0" dirty="0" smtClean="0"/>
              <a:t>(Common thread, besides creating new data: Both are ways for the team to get immersion, and also work alongside stakeholders to build relationships.)</a:t>
            </a:r>
          </a:p>
          <a:p>
            <a:pPr marL="291179" indent="-2911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5382755" y="6770556"/>
            <a:ext cx="4118610" cy="356684"/>
          </a:xfrm>
          <a:prstGeom prst="rect">
            <a:avLst/>
          </a:prstGeom>
        </p:spPr>
        <p:txBody>
          <a:bodyPr/>
          <a:lstStyle/>
          <a:p>
            <a:fld id="{80A5F7ED-EDC6-BB42-8EC4-91FE066D1AA9}" type="slidenum">
              <a:rPr lang="en-US" smtClean="0"/>
              <a:t>12</a:t>
            </a:fld>
            <a:endParaRPr lang="en-US"/>
          </a:p>
        </p:txBody>
      </p:sp>
    </p:spTree>
    <p:extLst>
      <p:ext uri="{BB962C8B-B14F-4D97-AF65-F5344CB8AC3E}">
        <p14:creationId xmlns:p14="http://schemas.microsoft.com/office/powerpoint/2010/main" val="759479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JW</a:t>
            </a:r>
          </a:p>
          <a:p>
            <a:pPr marL="174708" indent="-174708">
              <a:buFontTx/>
              <a:buChar char="-"/>
            </a:pPr>
            <a:r>
              <a:rPr lang="en-US" dirty="0"/>
              <a:t>A baseline is your starting point.</a:t>
            </a:r>
            <a:r>
              <a:rPr lang="en-US" baseline="0" dirty="0"/>
              <a:t> It’s the measurement that you’ll use to compare against future progress. </a:t>
            </a:r>
          </a:p>
          <a:p>
            <a:pPr marL="174708" indent="-174708">
              <a:buFontTx/>
              <a:buChar char="-"/>
            </a:pPr>
            <a:r>
              <a:rPr lang="en-US" baseline="0" dirty="0"/>
              <a:t>For example, if  you want to improve the health of residents, one of your metrics might be the obesity rate—your baseline would be the current % of residents that are obese.  </a:t>
            </a:r>
          </a:p>
          <a:p>
            <a:endParaRPr lang="en-US" dirty="0"/>
          </a:p>
        </p:txBody>
      </p:sp>
      <p:sp>
        <p:nvSpPr>
          <p:cNvPr id="4" name="Slide Number Placeholder 3"/>
          <p:cNvSpPr>
            <a:spLocks noGrp="1"/>
          </p:cNvSpPr>
          <p:nvPr>
            <p:ph type="sldNum" sz="quarter" idx="10"/>
          </p:nvPr>
        </p:nvSpPr>
        <p:spPr>
          <a:xfrm>
            <a:off x="5382755" y="6770556"/>
            <a:ext cx="4118610" cy="356684"/>
          </a:xfrm>
          <a:prstGeom prst="rect">
            <a:avLst/>
          </a:prstGeom>
        </p:spPr>
        <p:txBody>
          <a:bodyPr/>
          <a:lstStyle/>
          <a:p>
            <a:fld id="{80A5F7ED-EDC6-BB42-8EC4-91FE066D1AA9}" type="slidenum">
              <a:rPr lang="en-US" smtClean="0"/>
              <a:t>13</a:t>
            </a:fld>
            <a:endParaRPr lang="en-US"/>
          </a:p>
        </p:txBody>
      </p:sp>
    </p:spTree>
    <p:extLst>
      <p:ext uri="{BB962C8B-B14F-4D97-AF65-F5344CB8AC3E}">
        <p14:creationId xmlns:p14="http://schemas.microsoft.com/office/powerpoint/2010/main" val="924963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XL</a:t>
            </a:r>
          </a:p>
        </p:txBody>
      </p:sp>
      <p:sp>
        <p:nvSpPr>
          <p:cNvPr id="4" name="Slide Number Placeholder 3"/>
          <p:cNvSpPr>
            <a:spLocks noGrp="1"/>
          </p:cNvSpPr>
          <p:nvPr>
            <p:ph type="sldNum" sz="quarter" idx="10"/>
          </p:nvPr>
        </p:nvSpPr>
        <p:spPr>
          <a:xfrm>
            <a:off x="5382755" y="6770556"/>
            <a:ext cx="4118610" cy="356684"/>
          </a:xfrm>
          <a:prstGeom prst="rect">
            <a:avLst/>
          </a:prstGeom>
        </p:spPr>
        <p:txBody>
          <a:bodyPr/>
          <a:lstStyle/>
          <a:p>
            <a:fld id="{80A5F7ED-EDC6-BB42-8EC4-91FE066D1AA9}" type="slidenum">
              <a:rPr lang="en-US" smtClean="0"/>
              <a:t>14</a:t>
            </a:fld>
            <a:endParaRPr lang="en-US"/>
          </a:p>
        </p:txBody>
      </p:sp>
    </p:spTree>
    <p:extLst>
      <p:ext uri="{BB962C8B-B14F-4D97-AF65-F5344CB8AC3E}">
        <p14:creationId xmlns:p14="http://schemas.microsoft.com/office/powerpoint/2010/main" val="1187623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XL</a:t>
            </a:r>
          </a:p>
          <a:p>
            <a:endParaRPr lang="en-US" dirty="0"/>
          </a:p>
          <a:p>
            <a:r>
              <a:rPr lang="en-US" dirty="0"/>
              <a:t>At this point, you have a metric, and you should have a clear idea of the direction you want the metric to go.</a:t>
            </a:r>
          </a:p>
          <a:p>
            <a:endParaRPr lang="en-US" dirty="0"/>
          </a:p>
          <a:p>
            <a:r>
              <a:rPr lang="en-US" dirty="0"/>
              <a:t>But in many cases you will also want to set a target, </a:t>
            </a:r>
            <a:r>
              <a:rPr lang="en-US" dirty="0" err="1"/>
              <a:t>ie</a:t>
            </a:r>
            <a:r>
              <a:rPr lang="en-US" dirty="0"/>
              <a:t> how far you want that metric to move.</a:t>
            </a:r>
          </a:p>
          <a:p>
            <a:endParaRPr lang="en-US" dirty="0"/>
          </a:p>
          <a:p>
            <a:r>
              <a:rPr lang="en-US" dirty="0"/>
              <a:t>Why? A way to motivate, hold ourselves accountable, track progress, provide assurance; can be used as a basis for planning.</a:t>
            </a:r>
          </a:p>
          <a:p>
            <a:endParaRPr lang="en-US" dirty="0"/>
          </a:p>
          <a:p>
            <a:r>
              <a:rPr lang="en-US" dirty="0"/>
              <a:t>As with vision, there are both internal and external uses to targets.</a:t>
            </a:r>
          </a:p>
          <a:p>
            <a:endParaRPr lang="en-US" dirty="0"/>
          </a:p>
          <a:p>
            <a:r>
              <a:rPr lang="en-US" dirty="0"/>
              <a:t>-------------</a:t>
            </a:r>
          </a:p>
          <a:p>
            <a:pPr defTabSz="931774">
              <a:defRPr/>
            </a:pPr>
            <a:r>
              <a:rPr lang="en-US" sz="1800" dirty="0">
                <a:latin typeface="+mj-lt"/>
                <a:ea typeface="+mj-ea"/>
                <a:cs typeface="+mj-cs"/>
                <a:sym typeface="Helvetica Neue"/>
              </a:rPr>
              <a:t>Example used in virtual training: The </a:t>
            </a:r>
            <a:r>
              <a:rPr lang="en-US" sz="1800" dirty="0" err="1">
                <a:latin typeface="+mj-lt"/>
                <a:ea typeface="+mj-ea"/>
                <a:cs typeface="+mj-cs"/>
                <a:sym typeface="Helvetica Neue"/>
              </a:rPr>
              <a:t>i</a:t>
            </a:r>
            <a:r>
              <a:rPr lang="en-US" sz="1800" dirty="0">
                <a:latin typeface="+mj-lt"/>
                <a:ea typeface="+mj-ea"/>
                <a:cs typeface="+mj-cs"/>
                <a:sym typeface="Helvetica Neue"/>
              </a:rPr>
              <a:t>-team will reduce the number of blighted homes by 20% (251 properties) from 1,256 to 1,205 by 2018.</a:t>
            </a:r>
          </a:p>
          <a:p>
            <a:endParaRPr lang="en-US" i="0" dirty="0"/>
          </a:p>
        </p:txBody>
      </p:sp>
      <p:sp>
        <p:nvSpPr>
          <p:cNvPr id="4" name="Slide Number Placeholder 3"/>
          <p:cNvSpPr>
            <a:spLocks noGrp="1"/>
          </p:cNvSpPr>
          <p:nvPr>
            <p:ph type="sldNum" sz="quarter" idx="10"/>
          </p:nvPr>
        </p:nvSpPr>
        <p:spPr>
          <a:xfrm>
            <a:off x="5382755" y="6770556"/>
            <a:ext cx="4118610" cy="356684"/>
          </a:xfrm>
          <a:prstGeom prst="rect">
            <a:avLst/>
          </a:prstGeom>
        </p:spPr>
        <p:txBody>
          <a:bodyPr/>
          <a:lstStyle/>
          <a:p>
            <a:fld id="{80A5F7ED-EDC6-BB42-8EC4-91FE066D1AA9}" type="slidenum">
              <a:rPr lang="en-US" smtClean="0"/>
              <a:t>15</a:t>
            </a:fld>
            <a:endParaRPr lang="en-US"/>
          </a:p>
        </p:txBody>
      </p:sp>
    </p:spTree>
    <p:extLst>
      <p:ext uri="{BB962C8B-B14F-4D97-AF65-F5344CB8AC3E}">
        <p14:creationId xmlns:p14="http://schemas.microsoft.com/office/powerpoint/2010/main" val="1580872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XL</a:t>
            </a:r>
          </a:p>
          <a:p>
            <a:r>
              <a:rPr lang="en-US" dirty="0" smtClean="0"/>
              <a:t>Most</a:t>
            </a:r>
            <a:r>
              <a:rPr lang="en-US" baseline="0" dirty="0" smtClean="0"/>
              <a:t> people have seen this. </a:t>
            </a:r>
            <a:r>
              <a:rPr lang="en-US" dirty="0" smtClean="0"/>
              <a:t>Go through MAR</a:t>
            </a:r>
            <a:r>
              <a:rPr lang="en-US" baseline="0" dirty="0" smtClean="0"/>
              <a:t> quickly because more relevant to metric, which we went through in the last segment:</a:t>
            </a:r>
          </a:p>
          <a:p>
            <a:pPr marL="291179" indent="-291179">
              <a:buFont typeface="Arial" panose="020B0604020202020204" pitchFamily="34" charset="0"/>
              <a:buChar char="•"/>
            </a:pPr>
            <a:r>
              <a:rPr lang="en-US" baseline="0" dirty="0" smtClean="0"/>
              <a:t>Measurable: Metrics are by almost definition measurable.</a:t>
            </a:r>
          </a:p>
          <a:p>
            <a:pPr marL="291179" indent="-291179">
              <a:buFont typeface="Arial" panose="020B0604020202020204" pitchFamily="34" charset="0"/>
              <a:buChar char="•"/>
            </a:pPr>
            <a:r>
              <a:rPr lang="en-US" baseline="0" dirty="0" smtClean="0"/>
              <a:t>Actionable: Relevant to your solution. If you are trying to reduce carbon emissions in your city, global carbon emissions is not an actionable target. However, if you are an international organization trying to get the largest carbon emitters to commit to reducing carbon emissions, then maybe it is.</a:t>
            </a:r>
          </a:p>
          <a:p>
            <a:pPr marL="291179" indent="-291179">
              <a:buFont typeface="Arial" panose="020B0604020202020204" pitchFamily="34" charset="0"/>
              <a:buChar char="•"/>
            </a:pPr>
            <a:r>
              <a:rPr lang="en-US" baseline="0" dirty="0" smtClean="0"/>
              <a:t>Relevant: Relevant to your vision. Don’t fall into the trap of setting a target in some area just because the data is available (</a:t>
            </a:r>
            <a:r>
              <a:rPr lang="en-US" baseline="0" dirty="0" err="1" smtClean="0"/>
              <a:t>eg</a:t>
            </a:r>
            <a:r>
              <a:rPr lang="en-US" baseline="0" dirty="0" smtClean="0"/>
              <a:t> reported crime not the same as actual incidence of crime)</a:t>
            </a:r>
          </a:p>
          <a:p>
            <a:endParaRPr lang="en-US" baseline="0" dirty="0" smtClean="0"/>
          </a:p>
          <a:p>
            <a:r>
              <a:rPr lang="en-US" baseline="0" dirty="0" smtClean="0"/>
              <a:t>Focus on S and T because relevant to targets.</a:t>
            </a:r>
          </a:p>
          <a:p>
            <a:endParaRPr lang="en-US" baseline="0" dirty="0" smtClean="0"/>
          </a:p>
          <a:p>
            <a:r>
              <a:rPr lang="en-US" baseline="0" dirty="0" smtClean="0"/>
              <a:t>Simple: </a:t>
            </a:r>
            <a:r>
              <a:rPr lang="en-US" dirty="0" smtClean="0"/>
              <a:t>Simplicity</a:t>
            </a:r>
            <a:r>
              <a:rPr lang="en-US" baseline="0" dirty="0" smtClean="0"/>
              <a:t> is a virtue, but simpler is not always better—depends on audience and purpose. </a:t>
            </a:r>
          </a:p>
          <a:p>
            <a:pPr marL="291179" indent="-291179">
              <a:buFont typeface="Arial" panose="020B0604020202020204" pitchFamily="34" charset="0"/>
              <a:buChar char="•"/>
            </a:pPr>
            <a:r>
              <a:rPr lang="en-US" baseline="0" dirty="0" err="1" smtClean="0"/>
              <a:t>Eg</a:t>
            </a:r>
            <a:r>
              <a:rPr lang="en-US" baseline="0" dirty="0" smtClean="0"/>
              <a:t> Mobile example of families in zone around blighted homes: just having a target on number of blighted homes would be the simplest, but didn’t really reflect the scale of the problem. In absolute terms, not a large number of blighted homes.</a:t>
            </a:r>
          </a:p>
          <a:p>
            <a:pPr marL="291179" indent="-291179">
              <a:buFont typeface="Arial" panose="020B0604020202020204" pitchFamily="34" charset="0"/>
              <a:buChar char="•"/>
            </a:pPr>
            <a:r>
              <a:rPr lang="en-US" baseline="0" dirty="0" smtClean="0"/>
              <a:t>Absolute number simpler, but sometimes you want a percentage (</a:t>
            </a:r>
            <a:r>
              <a:rPr lang="en-US" baseline="0" dirty="0" err="1" smtClean="0"/>
              <a:t>eg</a:t>
            </a:r>
            <a:r>
              <a:rPr lang="en-US" baseline="0" dirty="0" smtClean="0"/>
              <a:t> construction fatalities per 100,000 workers).</a:t>
            </a:r>
          </a:p>
          <a:p>
            <a:endParaRPr lang="en-US" dirty="0" smtClean="0"/>
          </a:p>
          <a:p>
            <a:r>
              <a:rPr lang="en-US" dirty="0" err="1" smtClean="0"/>
              <a:t>Timebound</a:t>
            </a:r>
            <a:r>
              <a:rPr lang="en-US" dirty="0" smtClean="0"/>
              <a:t>: Good</a:t>
            </a:r>
            <a:r>
              <a:rPr lang="en-US" baseline="0" dirty="0" smtClean="0"/>
              <a:t> target needs a timeframe, but there is no one correct timeframe.</a:t>
            </a:r>
          </a:p>
          <a:p>
            <a:pPr marL="291179" indent="-291179">
              <a:buFont typeface="Arial" panose="020B0604020202020204" pitchFamily="34" charset="0"/>
              <a:buChar char="•"/>
            </a:pPr>
            <a:r>
              <a:rPr lang="en-US" baseline="0" dirty="0" smtClean="0"/>
              <a:t>Too short-term and you don’t have time to work up to it.</a:t>
            </a:r>
          </a:p>
          <a:p>
            <a:pPr marL="291179" indent="-291179">
              <a:buFont typeface="Arial" panose="020B0604020202020204" pitchFamily="34" charset="0"/>
              <a:buChar char="•"/>
            </a:pPr>
            <a:r>
              <a:rPr lang="en-US" baseline="0" dirty="0" smtClean="0"/>
              <a:t>Too long-term and it fails to motivate or hold accountable</a:t>
            </a:r>
          </a:p>
          <a:p>
            <a:pPr marL="291179" indent="-291179">
              <a:buFont typeface="Arial" panose="020B0604020202020204" pitchFamily="34" charset="0"/>
              <a:buChar char="•"/>
            </a:pPr>
            <a:r>
              <a:rPr lang="en-US" baseline="0" dirty="0" smtClean="0"/>
              <a:t>Need a balance of timeframes</a:t>
            </a:r>
          </a:p>
          <a:p>
            <a:pPr marL="291179" indent="-291179">
              <a:buFont typeface="Arial" panose="020B0604020202020204" pitchFamily="34" charset="0"/>
              <a:buChar char="•"/>
            </a:pPr>
            <a:r>
              <a:rPr lang="en-US" baseline="0" dirty="0" smtClean="0"/>
              <a:t>Also linked to ambition, which is next slide.</a:t>
            </a:r>
          </a:p>
          <a:p>
            <a:pPr marL="291179" indent="-2911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5382755" y="6770556"/>
            <a:ext cx="4118610" cy="356684"/>
          </a:xfrm>
          <a:prstGeom prst="rect">
            <a:avLst/>
          </a:prstGeom>
        </p:spPr>
        <p:txBody>
          <a:bodyPr/>
          <a:lstStyle/>
          <a:p>
            <a:fld id="{80A5F7ED-EDC6-BB42-8EC4-91FE066D1AA9}" type="slidenum">
              <a:rPr lang="en-US" smtClean="0"/>
              <a:t>16</a:t>
            </a:fld>
            <a:endParaRPr lang="en-US"/>
          </a:p>
        </p:txBody>
      </p:sp>
    </p:spTree>
    <p:extLst>
      <p:ext uri="{BB962C8B-B14F-4D97-AF65-F5344CB8AC3E}">
        <p14:creationId xmlns:p14="http://schemas.microsoft.com/office/powerpoint/2010/main" val="86380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XL</a:t>
            </a:r>
          </a:p>
          <a:p>
            <a:endParaRPr lang="en-US" dirty="0" smtClean="0"/>
          </a:p>
          <a:p>
            <a:r>
              <a:rPr lang="en-US" dirty="0" smtClean="0"/>
              <a:t>A balance. </a:t>
            </a:r>
          </a:p>
          <a:p>
            <a:pPr marL="291179" indent="-291179">
              <a:buFont typeface="Arial" panose="020B0604020202020204" pitchFamily="34" charset="0"/>
              <a:buChar char="•"/>
            </a:pPr>
            <a:r>
              <a:rPr lang="en-US" dirty="0" smtClean="0"/>
              <a:t>When would you err on the side of realism?</a:t>
            </a:r>
          </a:p>
          <a:p>
            <a:pPr marL="291179" indent="-291179">
              <a:buFont typeface="Arial" panose="020B0604020202020204" pitchFamily="34" charset="0"/>
              <a:buChar char="•"/>
            </a:pPr>
            <a:r>
              <a:rPr lang="en-US" dirty="0" smtClean="0"/>
              <a:t>When would</a:t>
            </a:r>
            <a:r>
              <a:rPr lang="en-US" baseline="0" dirty="0" smtClean="0"/>
              <a:t> you err on the side of ambition? (</a:t>
            </a:r>
            <a:r>
              <a:rPr lang="en-US" baseline="0" dirty="0" err="1" smtClean="0"/>
              <a:t>Eg</a:t>
            </a:r>
            <a:r>
              <a:rPr lang="en-US" baseline="0" dirty="0" smtClean="0"/>
              <a:t> vision zero was about a culture change.)</a:t>
            </a:r>
          </a:p>
          <a:p>
            <a:pPr marL="291179" indent="-291179">
              <a:buFont typeface="Arial" panose="020B0604020202020204" pitchFamily="34" charset="0"/>
              <a:buChar char="•"/>
            </a:pPr>
            <a:r>
              <a:rPr lang="en-US" baseline="0" dirty="0" smtClean="0"/>
              <a:t>When would you be public and when would you not be? (</a:t>
            </a:r>
            <a:r>
              <a:rPr lang="en-US" baseline="0" dirty="0" err="1" smtClean="0"/>
              <a:t>Eg</a:t>
            </a:r>
            <a:r>
              <a:rPr lang="en-US" baseline="0" dirty="0" smtClean="0"/>
              <a:t> one murder is too many)</a:t>
            </a:r>
            <a:endParaRPr lang="en-US" dirty="0" smtClean="0"/>
          </a:p>
          <a:p>
            <a:endParaRPr lang="en-US" dirty="0" smtClean="0"/>
          </a:p>
          <a:p>
            <a:r>
              <a:rPr lang="en-US" dirty="0" smtClean="0"/>
              <a:t>Cue </a:t>
            </a:r>
            <a:r>
              <a:rPr lang="en-US" b="1" dirty="0" smtClean="0"/>
              <a:t>Jeff</a:t>
            </a:r>
            <a:r>
              <a:rPr lang="en-US" b="0" dirty="0" smtClean="0"/>
              <a:t> to talk about balancing the two (“aggressive</a:t>
            </a:r>
            <a:r>
              <a:rPr lang="en-US" b="0" baseline="0" dirty="0" smtClean="0"/>
              <a:t> but achievable”)</a:t>
            </a:r>
            <a:endParaRPr lang="en-US" dirty="0"/>
          </a:p>
        </p:txBody>
      </p:sp>
      <p:sp>
        <p:nvSpPr>
          <p:cNvPr id="4" name="Slide Number Placeholder 3"/>
          <p:cNvSpPr>
            <a:spLocks noGrp="1"/>
          </p:cNvSpPr>
          <p:nvPr>
            <p:ph type="sldNum" sz="quarter" idx="10"/>
          </p:nvPr>
        </p:nvSpPr>
        <p:spPr>
          <a:xfrm>
            <a:off x="5382755" y="6770556"/>
            <a:ext cx="4118610" cy="356684"/>
          </a:xfrm>
          <a:prstGeom prst="rect">
            <a:avLst/>
          </a:prstGeom>
        </p:spPr>
        <p:txBody>
          <a:bodyPr/>
          <a:lstStyle/>
          <a:p>
            <a:fld id="{80A5F7ED-EDC6-BB42-8EC4-91FE066D1AA9}" type="slidenum">
              <a:rPr lang="en-US" smtClean="0"/>
              <a:t>20</a:t>
            </a:fld>
            <a:endParaRPr lang="en-US"/>
          </a:p>
        </p:txBody>
      </p:sp>
    </p:spTree>
    <p:extLst>
      <p:ext uri="{BB962C8B-B14F-4D97-AF65-F5344CB8AC3E}">
        <p14:creationId xmlns:p14="http://schemas.microsoft.com/office/powerpoint/2010/main" val="1974931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XL</a:t>
            </a:r>
          </a:p>
          <a:p>
            <a:endParaRPr lang="en-US" dirty="0"/>
          </a:p>
          <a:p>
            <a:pPr marL="174708" indent="-174708">
              <a:buFont typeface="Arial" panose="020B0604020202020204" pitchFamily="34" charset="0"/>
              <a:buChar char="•"/>
            </a:pPr>
            <a:r>
              <a:rPr lang="en-US" dirty="0"/>
              <a:t>Things beyond your control</a:t>
            </a:r>
          </a:p>
          <a:p>
            <a:pPr marL="174708" indent="-174708">
              <a:buFont typeface="Arial" panose="020B0604020202020204" pitchFamily="34" charset="0"/>
              <a:buChar char="•"/>
            </a:pPr>
            <a:r>
              <a:rPr lang="en-US" dirty="0"/>
              <a:t>Errors in your theory of change</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5382755" y="6770556"/>
            <a:ext cx="4118610" cy="356684"/>
          </a:xfrm>
          <a:prstGeom prst="rect">
            <a:avLst/>
          </a:prstGeom>
        </p:spPr>
        <p:txBody>
          <a:bodyPr/>
          <a:lstStyle/>
          <a:p>
            <a:fld id="{80A5F7ED-EDC6-BB42-8EC4-91FE066D1AA9}" type="slidenum">
              <a:rPr lang="en-US" smtClean="0"/>
              <a:t>21</a:t>
            </a:fld>
            <a:endParaRPr lang="en-US"/>
          </a:p>
        </p:txBody>
      </p:sp>
    </p:spTree>
    <p:extLst>
      <p:ext uri="{BB962C8B-B14F-4D97-AF65-F5344CB8AC3E}">
        <p14:creationId xmlns:p14="http://schemas.microsoft.com/office/powerpoint/2010/main" val="1545497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XL</a:t>
            </a:r>
          </a:p>
        </p:txBody>
      </p:sp>
      <p:sp>
        <p:nvSpPr>
          <p:cNvPr id="4" name="Slide Number Placeholder 3"/>
          <p:cNvSpPr>
            <a:spLocks noGrp="1"/>
          </p:cNvSpPr>
          <p:nvPr>
            <p:ph type="sldNum" sz="quarter" idx="10"/>
          </p:nvPr>
        </p:nvSpPr>
        <p:spPr>
          <a:xfrm>
            <a:off x="5382755" y="6770556"/>
            <a:ext cx="4118610" cy="356684"/>
          </a:xfrm>
          <a:prstGeom prst="rect">
            <a:avLst/>
          </a:prstGeom>
        </p:spPr>
        <p:txBody>
          <a:bodyPr/>
          <a:lstStyle/>
          <a:p>
            <a:fld id="{80A5F7ED-EDC6-BB42-8EC4-91FE066D1AA9}" type="slidenum">
              <a:rPr lang="en-US" smtClean="0"/>
              <a:t>22</a:t>
            </a:fld>
            <a:endParaRPr lang="en-US"/>
          </a:p>
        </p:txBody>
      </p:sp>
    </p:spTree>
    <p:extLst>
      <p:ext uri="{BB962C8B-B14F-4D97-AF65-F5344CB8AC3E}">
        <p14:creationId xmlns:p14="http://schemas.microsoft.com/office/powerpoint/2010/main" val="161376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5F7ED-EDC6-BB42-8EC4-91FE066D1AA9}" type="slidenum">
              <a:rPr lang="en-US" smtClean="0"/>
              <a:t>2</a:t>
            </a:fld>
            <a:endParaRPr lang="en-US"/>
          </a:p>
        </p:txBody>
      </p:sp>
    </p:spTree>
    <p:extLst>
      <p:ext uri="{BB962C8B-B14F-4D97-AF65-F5344CB8AC3E}">
        <p14:creationId xmlns:p14="http://schemas.microsoft.com/office/powerpoint/2010/main" val="605109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XL</a:t>
            </a:r>
          </a:p>
          <a:p>
            <a:endParaRPr lang="en-US" baseline="0" dirty="0" smtClean="0"/>
          </a:p>
          <a:p>
            <a:r>
              <a:rPr lang="en-US" baseline="0" dirty="0" smtClean="0"/>
              <a:t>Suppose you have a great long-term target. Say, reduce traffic fatalities from 250 to zero in 10 years. To ensure you are on track, you need to set targets along the way:</a:t>
            </a:r>
          </a:p>
          <a:p>
            <a:pPr marL="291179" lvl="1" indent="-291179">
              <a:buFont typeface="Arial" panose="020B0604020202020204" pitchFamily="34" charset="0"/>
              <a:buChar char="•"/>
            </a:pPr>
            <a:r>
              <a:rPr lang="en-US" baseline="0" dirty="0" smtClean="0"/>
              <a:t>You can set a trajectory. Reduce by 25 a year, say. </a:t>
            </a:r>
          </a:p>
          <a:p>
            <a:pPr marL="291179" lvl="1" indent="-291179">
              <a:buFont typeface="Arial" panose="020B0604020202020204" pitchFamily="34" charset="0"/>
              <a:buChar char="•"/>
            </a:pPr>
            <a:r>
              <a:rPr lang="en-US" baseline="0" dirty="0" smtClean="0"/>
              <a:t>But once you develop a set of </a:t>
            </a:r>
            <a:r>
              <a:rPr lang="en-US" b="1" baseline="0" dirty="0" smtClean="0"/>
              <a:t>solutions</a:t>
            </a:r>
            <a:r>
              <a:rPr lang="en-US" baseline="0" dirty="0" smtClean="0"/>
              <a:t>, you can make use of your theory of change or logic model to set intermediate targets. A theory of change or logic model is just a theory you have about how what you are doing will help you achieve your target. It’s probably best to illustrate this concept with an example. Let’s say you want to improve road safety and reduce pedestrian fatalities. You might make improvements to the road (repaint cross-walks, repave streets with potholes, build curb cut-outs to make it easier to cross the street). </a:t>
            </a:r>
          </a:p>
          <a:p>
            <a:pPr marL="550260" lvl="4" indent="-174708">
              <a:buFontTx/>
              <a:buChar char="-"/>
            </a:pPr>
            <a:r>
              <a:rPr lang="en-US" baseline="0" dirty="0" smtClean="0"/>
              <a:t>In this case, your vision of success is decreased pedestrian fatalities. </a:t>
            </a:r>
          </a:p>
          <a:p>
            <a:pPr marL="550260" lvl="5" indent="-174708">
              <a:buFontTx/>
              <a:buChar char="-"/>
            </a:pPr>
            <a:r>
              <a:rPr lang="en-US" baseline="0" dirty="0" smtClean="0"/>
              <a:t>Your inputs might be construction workers, paint, cement. </a:t>
            </a:r>
          </a:p>
          <a:p>
            <a:pPr marL="550260" lvl="5" indent="-174708">
              <a:buFontTx/>
              <a:buChar char="-"/>
            </a:pPr>
            <a:r>
              <a:rPr lang="en-US" baseline="0" dirty="0" smtClean="0"/>
              <a:t>Your activities would be street repaving, painting crosswalks</a:t>
            </a:r>
          </a:p>
          <a:p>
            <a:pPr marL="550260" lvl="5" indent="-174708">
              <a:buFontTx/>
              <a:buChar char="-"/>
            </a:pPr>
            <a:r>
              <a:rPr lang="en-US" baseline="0" dirty="0" smtClean="0"/>
              <a:t>Your outputs would be the # of newly painted crosswalks, the miles of newly paved roads, etc. </a:t>
            </a:r>
          </a:p>
          <a:p>
            <a:pPr marL="550260" lvl="5" indent="-174708">
              <a:buFontTx/>
              <a:buChar char="-"/>
            </a:pPr>
            <a:r>
              <a:rPr lang="en-US" baseline="0" dirty="0" smtClean="0"/>
              <a:t>Your outcomes could be fewer car accidents. </a:t>
            </a:r>
          </a:p>
          <a:p>
            <a:pPr marL="550260" lvl="5" indent="-174708">
              <a:buFontTx/>
              <a:buChar char="-"/>
            </a:pPr>
            <a:r>
              <a:rPr lang="en-US" baseline="0" dirty="0" smtClean="0"/>
              <a:t>This would all roll-up to achieving your vision of success: reducing the number of pedestrian fatalities. </a:t>
            </a:r>
          </a:p>
          <a:p>
            <a:pPr marL="291179" indent="-291179">
              <a:buFont typeface="Arial" panose="020B0604020202020204" pitchFamily="34" charset="0"/>
              <a:buChar char="•"/>
            </a:pPr>
            <a:r>
              <a:rPr lang="en-US" baseline="0" dirty="0" smtClean="0"/>
              <a:t>Suppose you are painting your target number of cross walks, but your number of car accidents is not falling. You then need to relook your theory of change. It could be that your new crosswalk design simply isn’t having the effect you thought it would. Or it could be that it is helping, but something else happened that is counteracting the effects of your new crosswalks: </a:t>
            </a:r>
            <a:r>
              <a:rPr lang="en-US" baseline="0" dirty="0" err="1" smtClean="0"/>
              <a:t>eg</a:t>
            </a:r>
            <a:r>
              <a:rPr lang="en-US" baseline="0" dirty="0" smtClean="0"/>
              <a:t> the sudden popularity of a game called </a:t>
            </a:r>
            <a:r>
              <a:rPr lang="en-US" baseline="0" dirty="0" err="1" smtClean="0"/>
              <a:t>Pokemon</a:t>
            </a:r>
            <a:r>
              <a:rPr lang="en-US" baseline="0" dirty="0" smtClean="0"/>
              <a:t> Go.</a:t>
            </a:r>
          </a:p>
          <a:p>
            <a:endParaRPr lang="en-US" baseline="0" dirty="0" smtClean="0"/>
          </a:p>
          <a:p>
            <a:r>
              <a:rPr lang="en-US" b="0" baseline="0" dirty="0" smtClean="0"/>
              <a:t>Cue </a:t>
            </a:r>
            <a:r>
              <a:rPr lang="en-US" b="1" baseline="0" dirty="0" smtClean="0"/>
              <a:t>Justin</a:t>
            </a:r>
            <a:r>
              <a:rPr lang="en-US" b="0" baseline="0" dirty="0" smtClean="0"/>
              <a:t> to talk about use of intermediate targets:</a:t>
            </a:r>
          </a:p>
          <a:p>
            <a:pPr marL="291179" indent="-291179">
              <a:buFont typeface="Arial" panose="020B0604020202020204" pitchFamily="34" charset="0"/>
              <a:buChar char="•"/>
            </a:pPr>
            <a:r>
              <a:rPr lang="en-US" b="0" baseline="0" dirty="0" smtClean="0"/>
              <a:t>Use of input and activity targets.</a:t>
            </a:r>
          </a:p>
          <a:p>
            <a:pPr marL="291179" indent="-291179">
              <a:buFont typeface="Arial" panose="020B0604020202020204" pitchFamily="34" charset="0"/>
              <a:buChar char="•"/>
            </a:pPr>
            <a:r>
              <a:rPr lang="en-US" b="0" baseline="0" dirty="0" smtClean="0"/>
              <a:t>Number of 911 calls referred to other services important for ultimate vision of ensuring there are fewer non-emergency 911 calls, but afraid that that would draw more 911 calls and be counter productive. So number of referrals would be an internal target, not public.</a:t>
            </a:r>
          </a:p>
          <a:p>
            <a:pPr marL="291179" indent="-291179">
              <a:buFont typeface="Arial" panose="020B0604020202020204" pitchFamily="34" charset="0"/>
              <a:buChar char="•"/>
            </a:pPr>
            <a:r>
              <a:rPr lang="en-US" b="0" baseline="0" dirty="0" smtClean="0"/>
              <a:t>Also, some things are too technocratic, the public isn’t generally interested in it.</a:t>
            </a:r>
          </a:p>
          <a:p>
            <a:pPr marL="291179" indent="-291179">
              <a:buFont typeface="Arial" panose="020B0604020202020204" pitchFamily="34" charset="0"/>
              <a:buChar char="•"/>
            </a:pPr>
            <a:r>
              <a:rPr lang="en-US" b="0" baseline="0" dirty="0" smtClean="0"/>
              <a:t>Decision to measure ambulance availability instead of 911 calls because ambulance availability is more within team’s control</a:t>
            </a:r>
            <a:endParaRPr lang="en-US" b="1" baseline="0" dirty="0" smtClean="0"/>
          </a:p>
          <a:p>
            <a:pPr marL="291179" indent="-291179">
              <a:buFont typeface="Arial" panose="020B0604020202020204" pitchFamily="34" charset="0"/>
              <a:buChar char="•"/>
            </a:pPr>
            <a:endParaRPr lang="en-US" b="0" baseline="0" dirty="0" smtClean="0"/>
          </a:p>
          <a:p>
            <a:endParaRPr lang="en-US" b="1" baseline="0" dirty="0" smtClean="0"/>
          </a:p>
          <a:p>
            <a:endParaRPr lang="en-US" baseline="0" dirty="0" smtClean="0"/>
          </a:p>
          <a:p>
            <a:r>
              <a:rPr lang="en-US" baseline="0" dirty="0" smtClean="0"/>
              <a:t>---------------------</a:t>
            </a:r>
          </a:p>
          <a:p>
            <a:pPr marL="232943" indent="-232943">
              <a:buFont typeface="+mj-lt"/>
              <a:buAutoNum type="arabicPeriod"/>
            </a:pPr>
            <a:r>
              <a:rPr lang="en-US" dirty="0" smtClean="0"/>
              <a:t>Inputs,</a:t>
            </a:r>
            <a:r>
              <a:rPr lang="en-US" baseline="0" dirty="0" smtClean="0"/>
              <a:t> activities, and outputs are leading indicators. Help you know when you need to course correct.</a:t>
            </a:r>
          </a:p>
          <a:p>
            <a:pPr marL="232943" indent="-232943">
              <a:buFont typeface="+mj-lt"/>
              <a:buAutoNum type="arabicPeriod"/>
            </a:pPr>
            <a:r>
              <a:rPr lang="en-US" baseline="0" dirty="0" smtClean="0"/>
              <a:t>Your solution(s) may be one of many things affecting the outcome. Having a theory of change helps you know whether you are moving the needle in the right direction, by looking at your impact on intermediate outcomes.</a:t>
            </a:r>
            <a:endParaRPr lang="en-US" dirty="0" smtClean="0"/>
          </a:p>
          <a:p>
            <a:endParaRPr lang="en-US" baseline="0" dirty="0"/>
          </a:p>
          <a:p>
            <a:endParaRPr lang="en-US" dirty="0"/>
          </a:p>
          <a:p>
            <a:pPr marL="174708" indent="-174708">
              <a:buFontTx/>
              <a:buChar char="-"/>
            </a:pPr>
            <a:endParaRPr lang="en-US" baseline="0" dirty="0"/>
          </a:p>
          <a:p>
            <a:pPr marL="174708" indent="-174708">
              <a:buFontTx/>
              <a:buChar char="-"/>
            </a:pPr>
            <a:endParaRPr lang="en-US" baseline="0" dirty="0"/>
          </a:p>
        </p:txBody>
      </p:sp>
      <p:sp>
        <p:nvSpPr>
          <p:cNvPr id="4" name="Slide Number Placeholder 3"/>
          <p:cNvSpPr>
            <a:spLocks noGrp="1"/>
          </p:cNvSpPr>
          <p:nvPr>
            <p:ph type="sldNum" sz="quarter" idx="10"/>
          </p:nvPr>
        </p:nvSpPr>
        <p:spPr>
          <a:xfrm>
            <a:off x="5382755" y="6770556"/>
            <a:ext cx="4118610" cy="356684"/>
          </a:xfrm>
          <a:prstGeom prst="rect">
            <a:avLst/>
          </a:prstGeom>
        </p:spPr>
        <p:txBody>
          <a:bodyPr/>
          <a:lstStyle/>
          <a:p>
            <a:fld id="{80A5F7ED-EDC6-BB42-8EC4-91FE066D1AA9}" type="slidenum">
              <a:rPr lang="en-US" smtClean="0"/>
              <a:t>23</a:t>
            </a:fld>
            <a:endParaRPr lang="en-US"/>
          </a:p>
        </p:txBody>
      </p:sp>
    </p:spTree>
    <p:extLst>
      <p:ext uri="{BB962C8B-B14F-4D97-AF65-F5344CB8AC3E}">
        <p14:creationId xmlns:p14="http://schemas.microsoft.com/office/powerpoint/2010/main" val="209227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baseline="0" dirty="0"/>
              <a:t>XL </a:t>
            </a:r>
            <a:endParaRPr lang="en-US" baseline="0" dirty="0" smtClean="0"/>
          </a:p>
          <a:p>
            <a:pPr defTabSz="931774">
              <a:defRPr/>
            </a:pPr>
            <a:r>
              <a:rPr lang="en-US" baseline="0" dirty="0" smtClean="0"/>
              <a:t>When you have a high level vision, like reducing the number of traffic fatalities, you might break it down into smaller outcomes, and build solutions that tackle those smaller outcomes. You can set targets for those smaller outcomes that will roll up into the larger vision. This will guide investment into the various “branches” of the tree. Will also help you decide what a realistic target is for the </a:t>
            </a:r>
            <a:r>
              <a:rPr lang="en-US" baseline="0" smtClean="0"/>
              <a:t>larger vision.</a:t>
            </a:r>
            <a:endParaRPr lang="en-US" baseline="0" dirty="0" smtClean="0"/>
          </a:p>
          <a:p>
            <a:pPr defTabSz="931774">
              <a:defRPr/>
            </a:pPr>
            <a:endParaRPr lang="en-US" baseline="0" dirty="0"/>
          </a:p>
          <a:p>
            <a:pPr defTabSz="931774">
              <a:defRPr/>
            </a:pPr>
            <a:r>
              <a:rPr lang="en-US" baseline="0" dirty="0" err="1" smtClean="0"/>
              <a:t>Eg</a:t>
            </a:r>
            <a:r>
              <a:rPr lang="en-US" baseline="0" dirty="0" smtClean="0"/>
              <a:t> if your vision is create </a:t>
            </a:r>
            <a:r>
              <a:rPr lang="en-US" baseline="0" dirty="0"/>
              <a:t>economic opportunity for justice-involved </a:t>
            </a:r>
            <a:r>
              <a:rPr lang="en-US" baseline="0" dirty="0" smtClean="0"/>
              <a:t>residents, one outcome could be on the </a:t>
            </a:r>
            <a:r>
              <a:rPr lang="en-US" b="1" baseline="0" dirty="0" smtClean="0"/>
              <a:t>supply </a:t>
            </a:r>
            <a:r>
              <a:rPr lang="en-US" b="1" baseline="0" dirty="0"/>
              <a:t>side</a:t>
            </a:r>
            <a:r>
              <a:rPr lang="en-US" baseline="0" dirty="0"/>
              <a:t>: Encourage employers to hire justice-involved </a:t>
            </a:r>
            <a:r>
              <a:rPr lang="en-US" baseline="0" dirty="0" smtClean="0"/>
              <a:t>residents. The other could be on the </a:t>
            </a:r>
            <a:r>
              <a:rPr lang="en-US" b="1" baseline="0" dirty="0" smtClean="0"/>
              <a:t>demand </a:t>
            </a:r>
            <a:r>
              <a:rPr lang="en-US" b="1" baseline="0" dirty="0"/>
              <a:t>side</a:t>
            </a:r>
            <a:r>
              <a:rPr lang="en-US" baseline="0" dirty="0"/>
              <a:t>: Prepare JIR for </a:t>
            </a:r>
            <a:r>
              <a:rPr lang="en-US" baseline="0" dirty="0" smtClean="0"/>
              <a:t>jobs. You could create targets for both sides, and you should focus your energies so that you prepare roughly the same number of new JIRs for jobs as the new jobs that are available to JIRs.</a:t>
            </a:r>
          </a:p>
          <a:p>
            <a:pPr defTabSz="931774">
              <a:defRPr/>
            </a:pPr>
            <a:endParaRPr lang="en-US" baseline="0" dirty="0" smtClean="0"/>
          </a:p>
          <a:p>
            <a:pPr defTabSz="931774">
              <a:defRPr/>
            </a:pPr>
            <a:r>
              <a:rPr lang="en-US" baseline="0" dirty="0" smtClean="0"/>
              <a:t>For example, one could be reduce the number of </a:t>
            </a:r>
            <a:r>
              <a:rPr lang="en-US" b="1" baseline="0" dirty="0" smtClean="0"/>
              <a:t>pedestrian</a:t>
            </a:r>
            <a:r>
              <a:rPr lang="en-US" baseline="0" dirty="0" smtClean="0"/>
              <a:t> fatalities. Another could be reduce the number of </a:t>
            </a:r>
            <a:r>
              <a:rPr lang="en-US" b="1" baseline="0" dirty="0" smtClean="0"/>
              <a:t>motorist</a:t>
            </a:r>
            <a:r>
              <a:rPr lang="en-US" baseline="0" dirty="0" smtClean="0"/>
              <a:t> fatalities. And you might find that the bulk of your efforts should fall on the pedestrian side because that’s how you most effectively reduce fatalities.</a:t>
            </a:r>
            <a:endParaRPr lang="en-US" baseline="0" dirty="0"/>
          </a:p>
        </p:txBody>
      </p:sp>
      <p:sp>
        <p:nvSpPr>
          <p:cNvPr id="4" name="Slide Number Placeholder 3"/>
          <p:cNvSpPr>
            <a:spLocks noGrp="1"/>
          </p:cNvSpPr>
          <p:nvPr>
            <p:ph type="sldNum" sz="quarter" idx="10"/>
          </p:nvPr>
        </p:nvSpPr>
        <p:spPr>
          <a:xfrm>
            <a:off x="5382755" y="6770556"/>
            <a:ext cx="4118610" cy="356684"/>
          </a:xfrm>
          <a:prstGeom prst="rect">
            <a:avLst/>
          </a:prstGeom>
        </p:spPr>
        <p:txBody>
          <a:bodyPr/>
          <a:lstStyle/>
          <a:p>
            <a:fld id="{80A5F7ED-EDC6-BB42-8EC4-91FE066D1AA9}" type="slidenum">
              <a:rPr lang="en-US" smtClean="0"/>
              <a:t>24</a:t>
            </a:fld>
            <a:endParaRPr lang="en-US"/>
          </a:p>
        </p:txBody>
      </p:sp>
    </p:spTree>
    <p:extLst>
      <p:ext uri="{BB962C8B-B14F-4D97-AF65-F5344CB8AC3E}">
        <p14:creationId xmlns:p14="http://schemas.microsoft.com/office/powerpoint/2010/main" val="149263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5F7ED-EDC6-BB42-8EC4-91FE066D1AA9}" type="slidenum">
              <a:rPr lang="en-US" smtClean="0"/>
              <a:t>26</a:t>
            </a:fld>
            <a:endParaRPr lang="en-US"/>
          </a:p>
        </p:txBody>
      </p:sp>
    </p:spTree>
    <p:extLst>
      <p:ext uri="{BB962C8B-B14F-4D97-AF65-F5344CB8AC3E}">
        <p14:creationId xmlns:p14="http://schemas.microsoft.com/office/powerpoint/2010/main" val="101315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5F7ED-EDC6-BB42-8EC4-91FE066D1AA9}" type="slidenum">
              <a:rPr lang="en-US" smtClean="0"/>
              <a:t>3</a:t>
            </a:fld>
            <a:endParaRPr lang="en-US"/>
          </a:p>
        </p:txBody>
      </p:sp>
    </p:spTree>
    <p:extLst>
      <p:ext uri="{BB962C8B-B14F-4D97-AF65-F5344CB8AC3E}">
        <p14:creationId xmlns:p14="http://schemas.microsoft.com/office/powerpoint/2010/main" val="48221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JW</a:t>
            </a:r>
          </a:p>
        </p:txBody>
      </p:sp>
      <p:sp>
        <p:nvSpPr>
          <p:cNvPr id="4" name="Slide Number Placeholder 3"/>
          <p:cNvSpPr>
            <a:spLocks noGrp="1"/>
          </p:cNvSpPr>
          <p:nvPr>
            <p:ph type="sldNum" sz="quarter" idx="10"/>
          </p:nvPr>
        </p:nvSpPr>
        <p:spPr>
          <a:xfrm>
            <a:off x="5382755" y="6770556"/>
            <a:ext cx="4118610" cy="356684"/>
          </a:xfrm>
          <a:prstGeom prst="rect">
            <a:avLst/>
          </a:prstGeom>
        </p:spPr>
        <p:txBody>
          <a:bodyPr/>
          <a:lstStyle/>
          <a:p>
            <a:fld id="{80A5F7ED-EDC6-BB42-8EC4-91FE066D1AA9}" type="slidenum">
              <a:rPr lang="en-US" smtClean="0"/>
              <a:t>4</a:t>
            </a:fld>
            <a:endParaRPr lang="en-US"/>
          </a:p>
        </p:txBody>
      </p:sp>
    </p:spTree>
    <p:extLst>
      <p:ext uri="{BB962C8B-B14F-4D97-AF65-F5344CB8AC3E}">
        <p14:creationId xmlns:p14="http://schemas.microsoft.com/office/powerpoint/2010/main" val="1026282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JW</a:t>
            </a:r>
          </a:p>
        </p:txBody>
      </p:sp>
      <p:sp>
        <p:nvSpPr>
          <p:cNvPr id="4" name="Slide Number Placeholder 3"/>
          <p:cNvSpPr>
            <a:spLocks noGrp="1"/>
          </p:cNvSpPr>
          <p:nvPr>
            <p:ph type="sldNum" sz="quarter" idx="10"/>
          </p:nvPr>
        </p:nvSpPr>
        <p:spPr>
          <a:xfrm>
            <a:off x="5382755" y="6770556"/>
            <a:ext cx="4118610" cy="356684"/>
          </a:xfrm>
          <a:prstGeom prst="rect">
            <a:avLst/>
          </a:prstGeom>
        </p:spPr>
        <p:txBody>
          <a:bodyPr/>
          <a:lstStyle/>
          <a:p>
            <a:fld id="{80A5F7ED-EDC6-BB42-8EC4-91FE066D1AA9}" type="slidenum">
              <a:rPr lang="en-US" smtClean="0"/>
              <a:t>5</a:t>
            </a:fld>
            <a:endParaRPr lang="en-US"/>
          </a:p>
        </p:txBody>
      </p:sp>
    </p:spTree>
    <p:extLst>
      <p:ext uri="{BB962C8B-B14F-4D97-AF65-F5344CB8AC3E}">
        <p14:creationId xmlns:p14="http://schemas.microsoft.com/office/powerpoint/2010/main" val="381179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latin typeface="Open Sans Regular" charset="0"/>
              </a:rPr>
              <a:t>JW</a:t>
            </a:r>
          </a:p>
        </p:txBody>
      </p:sp>
      <p:sp>
        <p:nvSpPr>
          <p:cNvPr id="4" name="Slide Number Placeholder 3"/>
          <p:cNvSpPr>
            <a:spLocks noGrp="1"/>
          </p:cNvSpPr>
          <p:nvPr>
            <p:ph type="sldNum" sz="quarter" idx="10"/>
          </p:nvPr>
        </p:nvSpPr>
        <p:spPr>
          <a:xfrm>
            <a:off x="5382755" y="6770556"/>
            <a:ext cx="4118610" cy="356684"/>
          </a:xfrm>
          <a:prstGeom prst="rect">
            <a:avLst/>
          </a:prstGeom>
        </p:spPr>
        <p:txBody>
          <a:bodyPr/>
          <a:lstStyle/>
          <a:p>
            <a:fld id="{80A5F7ED-EDC6-BB42-8EC4-91FE066D1AA9}" type="slidenum">
              <a:rPr lang="en-US" smtClean="0"/>
              <a:t>6</a:t>
            </a:fld>
            <a:endParaRPr lang="en-US"/>
          </a:p>
        </p:txBody>
      </p:sp>
    </p:spTree>
    <p:extLst>
      <p:ext uri="{BB962C8B-B14F-4D97-AF65-F5344CB8AC3E}">
        <p14:creationId xmlns:p14="http://schemas.microsoft.com/office/powerpoint/2010/main" val="714516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JW</a:t>
            </a:r>
          </a:p>
          <a:p>
            <a:endParaRPr lang="en-US" dirty="0" smtClean="0"/>
          </a:p>
          <a:p>
            <a:r>
              <a:rPr lang="en-US" dirty="0" smtClean="0"/>
              <a:t>Cue</a:t>
            </a:r>
            <a:r>
              <a:rPr lang="en-US" baseline="0" dirty="0" smtClean="0"/>
              <a:t> </a:t>
            </a:r>
            <a:r>
              <a:rPr lang="en-US" b="1" baseline="0" dirty="0" smtClean="0"/>
              <a:t>Jeff</a:t>
            </a:r>
            <a:r>
              <a:rPr lang="en-US" baseline="0" dirty="0" smtClean="0"/>
              <a:t> to talk about different visions for different audiences and purposes:</a:t>
            </a:r>
          </a:p>
          <a:p>
            <a:pPr marL="291179" indent="-291179">
              <a:buFont typeface="Arial" panose="020B0604020202020204" pitchFamily="34" charset="0"/>
              <a:buChar char="-"/>
            </a:pPr>
            <a:r>
              <a:rPr lang="en-US" dirty="0" smtClean="0"/>
              <a:t>First</a:t>
            </a:r>
            <a:r>
              <a:rPr lang="en-US" baseline="0" dirty="0" smtClean="0"/>
              <a:t> city in US to eliminate every blighted property in 10 years</a:t>
            </a:r>
          </a:p>
          <a:p>
            <a:pPr marL="291179" indent="-291179">
              <a:buFont typeface="Arial" panose="020B0604020202020204" pitchFamily="34" charset="0"/>
              <a:buChar char="-"/>
            </a:pPr>
            <a:r>
              <a:rPr lang="en-US" baseline="0" dirty="0" smtClean="0"/>
              <a:t>Reduce number of families in zone around a blighted property from 25% to 20% by end 2017 (even though they have seen early successes, they don’t make a big song and dance about this, because it won’t resonate with people who still live in a blight zone.</a:t>
            </a:r>
          </a:p>
          <a:p>
            <a:pPr marL="291179" indent="-291179">
              <a:buFont typeface="Arial" panose="020B0604020202020204" pitchFamily="34" charset="0"/>
              <a:buChar char="-"/>
            </a:pPr>
            <a:r>
              <a:rPr lang="en-US" baseline="0" dirty="0" smtClean="0"/>
              <a:t>Reverse $83m loss in property values (not public, because don’t want people to think they are about $)</a:t>
            </a:r>
          </a:p>
          <a:p>
            <a:endParaRPr lang="en-US" dirty="0" smtClean="0"/>
          </a:p>
          <a:p>
            <a:r>
              <a:rPr lang="en-US" dirty="0" smtClean="0"/>
              <a:t>Cue </a:t>
            </a:r>
            <a:r>
              <a:rPr lang="en-US" b="1" dirty="0" smtClean="0"/>
              <a:t>Justin </a:t>
            </a:r>
            <a:r>
              <a:rPr lang="en-US" b="0" dirty="0" smtClean="0"/>
              <a:t>to</a:t>
            </a:r>
            <a:r>
              <a:rPr lang="en-US" b="0" baseline="0" dirty="0" smtClean="0"/>
              <a:t> talk about how the team used their vision of reducing non-emergency use of 911.</a:t>
            </a:r>
            <a:endParaRPr lang="en-US" dirty="0"/>
          </a:p>
        </p:txBody>
      </p:sp>
      <p:sp>
        <p:nvSpPr>
          <p:cNvPr id="4" name="Slide Number Placeholder 3"/>
          <p:cNvSpPr>
            <a:spLocks noGrp="1"/>
          </p:cNvSpPr>
          <p:nvPr>
            <p:ph type="sldNum" sz="quarter" idx="10"/>
          </p:nvPr>
        </p:nvSpPr>
        <p:spPr>
          <a:xfrm>
            <a:off x="5382755" y="6770556"/>
            <a:ext cx="4118610" cy="356684"/>
          </a:xfrm>
          <a:prstGeom prst="rect">
            <a:avLst/>
          </a:prstGeom>
        </p:spPr>
        <p:txBody>
          <a:bodyPr/>
          <a:lstStyle/>
          <a:p>
            <a:fld id="{80A5F7ED-EDC6-BB42-8EC4-91FE066D1AA9}" type="slidenum">
              <a:rPr lang="en-US" smtClean="0"/>
              <a:t>7</a:t>
            </a:fld>
            <a:endParaRPr lang="en-US"/>
          </a:p>
        </p:txBody>
      </p:sp>
    </p:spTree>
    <p:extLst>
      <p:ext uri="{BB962C8B-B14F-4D97-AF65-F5344CB8AC3E}">
        <p14:creationId xmlns:p14="http://schemas.microsoft.com/office/powerpoint/2010/main" val="527764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JW</a:t>
            </a:r>
          </a:p>
        </p:txBody>
      </p:sp>
      <p:sp>
        <p:nvSpPr>
          <p:cNvPr id="4" name="Slide Number Placeholder 3"/>
          <p:cNvSpPr>
            <a:spLocks noGrp="1"/>
          </p:cNvSpPr>
          <p:nvPr>
            <p:ph type="sldNum" sz="quarter" idx="10"/>
          </p:nvPr>
        </p:nvSpPr>
        <p:spPr>
          <a:xfrm>
            <a:off x="5382755" y="6770556"/>
            <a:ext cx="4118610" cy="356684"/>
          </a:xfrm>
          <a:prstGeom prst="rect">
            <a:avLst/>
          </a:prstGeom>
        </p:spPr>
        <p:txBody>
          <a:bodyPr/>
          <a:lstStyle/>
          <a:p>
            <a:fld id="{80A5F7ED-EDC6-BB42-8EC4-91FE066D1AA9}" type="slidenum">
              <a:rPr lang="en-US" smtClean="0"/>
              <a:t>8</a:t>
            </a:fld>
            <a:endParaRPr lang="en-US"/>
          </a:p>
        </p:txBody>
      </p:sp>
    </p:spTree>
    <p:extLst>
      <p:ext uri="{BB962C8B-B14F-4D97-AF65-F5344CB8AC3E}">
        <p14:creationId xmlns:p14="http://schemas.microsoft.com/office/powerpoint/2010/main" val="1374407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latin typeface="Open Sans Regular" charset="0"/>
              </a:rPr>
              <a:t>JW</a:t>
            </a:r>
          </a:p>
          <a:p>
            <a:pPr marL="174708" indent="-174708" defTabSz="931774">
              <a:buFontTx/>
              <a:buChar char="-"/>
              <a:defRPr/>
            </a:pPr>
            <a:r>
              <a:rPr lang="en-US" dirty="0">
                <a:latin typeface="Open Sans Regular" charset="0"/>
              </a:rPr>
              <a:t>Once you have a clear vision of success, it’s time to figure out how quantitatively measure your progress towards this vision of success.</a:t>
            </a:r>
          </a:p>
          <a:p>
            <a:pPr marL="174708" indent="-174708" defTabSz="931774">
              <a:buFontTx/>
              <a:buChar char="-"/>
              <a:defRPr/>
            </a:pPr>
            <a:r>
              <a:rPr lang="en-US" dirty="0">
                <a:latin typeface="Open Sans Regular" charset="0"/>
              </a:rPr>
              <a:t>Many of you have already starting digging through the data, some that your city already collects or data from other sources.</a:t>
            </a:r>
          </a:p>
          <a:p>
            <a:pPr marL="174708" indent="-174708" defTabSz="931774">
              <a:buFontTx/>
              <a:buChar char="-"/>
              <a:defRPr/>
            </a:pPr>
            <a:r>
              <a:rPr lang="en-US" dirty="0">
                <a:latin typeface="Open Sans Regular" charset="0"/>
              </a:rPr>
              <a:t>As you continue to explore what’s out there, you’ll need to consider which data you’ll want to continue to track to measure your progress towards your vision of success; these are your metrics. </a:t>
            </a:r>
          </a:p>
          <a:p>
            <a:pPr marL="174708" indent="-174708" defTabSz="931774">
              <a:buFontTx/>
              <a:buChar char="-"/>
              <a:defRPr/>
            </a:pPr>
            <a:r>
              <a:rPr lang="en-US" dirty="0">
                <a:latin typeface="Open Sans Regular" charset="0"/>
              </a:rPr>
              <a:t>In addition to what’s already out there, you’ll want to consider what isn’t collected now but could be collected relatively easily </a:t>
            </a:r>
          </a:p>
        </p:txBody>
      </p:sp>
      <p:sp>
        <p:nvSpPr>
          <p:cNvPr id="4" name="Slide Number Placeholder 3"/>
          <p:cNvSpPr>
            <a:spLocks noGrp="1"/>
          </p:cNvSpPr>
          <p:nvPr>
            <p:ph type="sldNum" sz="quarter" idx="10"/>
          </p:nvPr>
        </p:nvSpPr>
        <p:spPr>
          <a:xfrm>
            <a:off x="5382755" y="6770556"/>
            <a:ext cx="4118610" cy="356684"/>
          </a:xfrm>
          <a:prstGeom prst="rect">
            <a:avLst/>
          </a:prstGeom>
        </p:spPr>
        <p:txBody>
          <a:bodyPr/>
          <a:lstStyle/>
          <a:p>
            <a:fld id="{80A5F7ED-EDC6-BB42-8EC4-91FE066D1AA9}" type="slidenum">
              <a:rPr lang="en-US" smtClean="0"/>
              <a:t>9</a:t>
            </a:fld>
            <a:endParaRPr lang="en-US"/>
          </a:p>
        </p:txBody>
      </p:sp>
    </p:spTree>
    <p:extLst>
      <p:ext uri="{BB962C8B-B14F-4D97-AF65-F5344CB8AC3E}">
        <p14:creationId xmlns:p14="http://schemas.microsoft.com/office/powerpoint/2010/main" val="124136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DED0C5-5F7A-B34D-89F6-20F6C09D2230}"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8070-1A5D-BB4A-8A67-58BEFE813144}" type="slidenum">
              <a:rPr lang="en-US" smtClean="0"/>
              <a:t>‹#›</a:t>
            </a:fld>
            <a:endParaRPr lang="en-US"/>
          </a:p>
        </p:txBody>
      </p:sp>
    </p:spTree>
    <p:extLst>
      <p:ext uri="{BB962C8B-B14F-4D97-AF65-F5344CB8AC3E}">
        <p14:creationId xmlns:p14="http://schemas.microsoft.com/office/powerpoint/2010/main" val="277319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ED0C5-5F7A-B34D-89F6-20F6C09D2230}"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8070-1A5D-BB4A-8A67-58BEFE813144}" type="slidenum">
              <a:rPr lang="en-US" smtClean="0"/>
              <a:t>‹#›</a:t>
            </a:fld>
            <a:endParaRPr lang="en-US"/>
          </a:p>
        </p:txBody>
      </p:sp>
    </p:spTree>
    <p:extLst>
      <p:ext uri="{BB962C8B-B14F-4D97-AF65-F5344CB8AC3E}">
        <p14:creationId xmlns:p14="http://schemas.microsoft.com/office/powerpoint/2010/main" val="47362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ED0C5-5F7A-B34D-89F6-20F6C09D2230}"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8070-1A5D-BB4A-8A67-58BEFE813144}" type="slidenum">
              <a:rPr lang="en-US" smtClean="0"/>
              <a:t>‹#›</a:t>
            </a:fld>
            <a:endParaRPr lang="en-US"/>
          </a:p>
        </p:txBody>
      </p:sp>
    </p:spTree>
    <p:extLst>
      <p:ext uri="{BB962C8B-B14F-4D97-AF65-F5344CB8AC3E}">
        <p14:creationId xmlns:p14="http://schemas.microsoft.com/office/powerpoint/2010/main" val="1597751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bg>
      <p:bgPr>
        <a:solidFill>
          <a:srgbClr val="50067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30970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5232">
          <p15:clr>
            <a:srgbClr val="FBAE40"/>
          </p15:clr>
        </p15:guide>
        <p15:guide id="3" pos="288">
          <p15:clr>
            <a:srgbClr val="FBAE40"/>
          </p15:clr>
        </p15:guide>
        <p15:guide id="7" pos="7392">
          <p15:clr>
            <a:srgbClr val="FBAE40"/>
          </p15:clr>
        </p15:guide>
        <p15:guide id="8" pos="2448">
          <p15:clr>
            <a:srgbClr val="FBAE40"/>
          </p15:clr>
        </p15:guide>
        <p15:guide id="9" pos="2760">
          <p15:clr>
            <a:srgbClr val="FBAE40"/>
          </p15:clr>
        </p15:guide>
        <p15:guide id="10" pos="4920">
          <p15:clr>
            <a:srgbClr val="FBAE40"/>
          </p15:clr>
        </p15:guide>
        <p15:guide id="11" orient="horz" pos="288">
          <p15:clr>
            <a:srgbClr val="FBAE40"/>
          </p15:clr>
        </p15:guide>
        <p15:guide id="12" orient="horz" pos="3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Holder 6"/>
          <p:cNvSpPr>
            <a:spLocks noGrp="1"/>
          </p:cNvSpPr>
          <p:nvPr>
            <p:ph type="sldNum" sz="quarter" idx="7"/>
          </p:nvPr>
        </p:nvSpPr>
        <p:spPr>
          <a:xfrm>
            <a:off x="8930640" y="421529"/>
            <a:ext cx="2804160" cy="246221"/>
          </a:xfrm>
          <a:prstGeom prst="rect">
            <a:avLst/>
          </a:prstGeom>
        </p:spPr>
        <p:txBody>
          <a:bodyPr wrap="square" lIns="0" tIns="0" rIns="0" bIns="0">
            <a:spAutoFit/>
          </a:bodyPr>
          <a:lstStyle>
            <a:lvl1pPr algn="r">
              <a:defRPr sz="1600">
                <a:solidFill>
                  <a:srgbClr val="785AB4"/>
                </a:solidFill>
                <a:latin typeface="Open Sans" charset="0"/>
                <a:ea typeface="Open Sans" charset="0"/>
                <a:cs typeface="Open Sans" charset="0"/>
              </a:defRPr>
            </a:lvl1pPr>
          </a:lstStyle>
          <a:p>
            <a:fld id="{03B4E35C-852A-C440-8B32-952944DE7771}" type="slidenum">
              <a:rPr lang="uk-UA" smtClean="0"/>
              <a:pPr/>
              <a:t>‹#›</a:t>
            </a:fld>
            <a:endParaRPr lang="uk-UA" dirty="0"/>
          </a:p>
        </p:txBody>
      </p:sp>
      <p:pic>
        <p:nvPicPr>
          <p:cNvPr id="8" name="Picture 7"/>
          <p:cNvPicPr>
            <a:picLocks noChangeAspect="1"/>
          </p:cNvPicPr>
          <p:nvPr userDrawn="1"/>
        </p:nvPicPr>
        <p:blipFill>
          <a:blip r:embed="rId2"/>
          <a:stretch>
            <a:fillRect/>
          </a:stretch>
        </p:blipFill>
        <p:spPr>
          <a:xfrm>
            <a:off x="457201" y="6143484"/>
            <a:ext cx="1148080" cy="357340"/>
          </a:xfrm>
          <a:prstGeom prst="rect">
            <a:avLst/>
          </a:prstGeom>
        </p:spPr>
      </p:pic>
    </p:spTree>
    <p:extLst>
      <p:ext uri="{BB962C8B-B14F-4D97-AF65-F5344CB8AC3E}">
        <p14:creationId xmlns:p14="http://schemas.microsoft.com/office/powerpoint/2010/main" val="173913130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984">
          <p15:clr>
            <a:srgbClr val="FBAE40"/>
          </p15:clr>
        </p15:guide>
        <p15:guide id="3" pos="288">
          <p15:clr>
            <a:srgbClr val="FBAE40"/>
          </p15:clr>
        </p15:guide>
        <p15:guide id="7" pos="7392">
          <p15:clr>
            <a:srgbClr val="FBAE40"/>
          </p15:clr>
        </p15:guide>
        <p15:guide id="8" pos="1848">
          <p15:clr>
            <a:srgbClr val="FBAE40"/>
          </p15:clr>
        </p15:guide>
        <p15:guide id="9" pos="2136">
          <p15:clr>
            <a:srgbClr val="FBAE40"/>
          </p15:clr>
        </p15:guide>
        <p15:guide id="10" pos="3696">
          <p15:clr>
            <a:srgbClr val="FBAE40"/>
          </p15:clr>
        </p15:guide>
        <p15:guide id="11" orient="horz" pos="288">
          <p15:clr>
            <a:srgbClr val="FBAE40"/>
          </p15:clr>
        </p15:guide>
        <p15:guide id="12" orient="horz" pos="37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rgbClr val="DC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older 6"/>
          <p:cNvSpPr>
            <a:spLocks noGrp="1"/>
          </p:cNvSpPr>
          <p:nvPr>
            <p:ph type="sldNum" sz="quarter" idx="7"/>
          </p:nvPr>
        </p:nvSpPr>
        <p:spPr>
          <a:xfrm>
            <a:off x="8930640" y="421529"/>
            <a:ext cx="2804160" cy="246221"/>
          </a:xfrm>
          <a:prstGeom prst="rect">
            <a:avLst/>
          </a:prstGeom>
        </p:spPr>
        <p:txBody>
          <a:bodyPr wrap="square" lIns="0" tIns="0" rIns="0" bIns="0">
            <a:spAutoFit/>
          </a:bodyPr>
          <a:lstStyle>
            <a:lvl1pPr algn="r">
              <a:defRPr sz="1600">
                <a:solidFill>
                  <a:srgbClr val="785AB4"/>
                </a:solidFill>
                <a:latin typeface="Open Sans" charset="0"/>
                <a:ea typeface="Open Sans" charset="0"/>
                <a:cs typeface="Open Sans" charset="0"/>
              </a:defRPr>
            </a:lvl1pPr>
          </a:lstStyle>
          <a:p>
            <a:fld id="{03B4E35C-852A-C440-8B32-952944DE7771}" type="slidenum">
              <a:rPr lang="uk-UA" smtClean="0"/>
              <a:pPr/>
              <a:t>‹#›</a:t>
            </a:fld>
            <a:endParaRPr lang="uk-UA" dirty="0"/>
          </a:p>
        </p:txBody>
      </p:sp>
      <p:pic>
        <p:nvPicPr>
          <p:cNvPr id="8" name="Picture 7"/>
          <p:cNvPicPr>
            <a:picLocks noChangeAspect="1"/>
          </p:cNvPicPr>
          <p:nvPr userDrawn="1"/>
        </p:nvPicPr>
        <p:blipFill>
          <a:blip r:embed="rId2"/>
          <a:stretch>
            <a:fillRect/>
          </a:stretch>
        </p:blipFill>
        <p:spPr>
          <a:xfrm>
            <a:off x="457201" y="6143484"/>
            <a:ext cx="1148080" cy="357340"/>
          </a:xfrm>
          <a:prstGeom prst="rect">
            <a:avLst/>
          </a:prstGeom>
        </p:spPr>
      </p:pic>
    </p:spTree>
    <p:extLst>
      <p:ext uri="{BB962C8B-B14F-4D97-AF65-F5344CB8AC3E}">
        <p14:creationId xmlns:p14="http://schemas.microsoft.com/office/powerpoint/2010/main" val="149357655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984">
          <p15:clr>
            <a:srgbClr val="FBAE40"/>
          </p15:clr>
        </p15:guide>
        <p15:guide id="3" pos="288">
          <p15:clr>
            <a:srgbClr val="FBAE40"/>
          </p15:clr>
        </p15:guide>
        <p15:guide id="7" pos="7392">
          <p15:clr>
            <a:srgbClr val="FBAE40"/>
          </p15:clr>
        </p15:guide>
        <p15:guide id="8" pos="1848">
          <p15:clr>
            <a:srgbClr val="FBAE40"/>
          </p15:clr>
        </p15:guide>
        <p15:guide id="9" pos="2136">
          <p15:clr>
            <a:srgbClr val="FBAE40"/>
          </p15:clr>
        </p15:guide>
        <p15:guide id="10" pos="3696">
          <p15:clr>
            <a:srgbClr val="FBAE40"/>
          </p15:clr>
        </p15:guide>
        <p15:guide id="11" orient="horz" pos="288">
          <p15:clr>
            <a:srgbClr val="FBAE40"/>
          </p15:clr>
        </p15:guide>
        <p15:guide id="12" orient="horz" pos="37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Title and Content">
    <p:bg>
      <p:bgPr>
        <a:solidFill>
          <a:srgbClr val="281A58"/>
        </a:solidFill>
        <a:effectLst/>
      </p:bgPr>
    </p:bg>
    <p:spTree>
      <p:nvGrpSpPr>
        <p:cNvPr id="1" name=""/>
        <p:cNvGrpSpPr/>
        <p:nvPr/>
      </p:nvGrpSpPr>
      <p:grpSpPr>
        <a:xfrm>
          <a:off x="0" y="0"/>
          <a:ext cx="0" cy="0"/>
          <a:chOff x="0" y="0"/>
          <a:chExt cx="0" cy="0"/>
        </a:xfrm>
      </p:grpSpPr>
      <p:pic>
        <p:nvPicPr>
          <p:cNvPr id="26" name="Shape 16" descr="Shape 16"/>
          <p:cNvPicPr>
            <a:picLocks noChangeAspect="1"/>
          </p:cNvPicPr>
          <p:nvPr/>
        </p:nvPicPr>
        <p:blipFill>
          <a:blip r:embed="rId2">
            <a:extLst/>
          </a:blip>
          <a:stretch>
            <a:fillRect/>
          </a:stretch>
        </p:blipFill>
        <p:spPr>
          <a:xfrm>
            <a:off x="457200" y="6134210"/>
            <a:ext cx="1148082" cy="366615"/>
          </a:xfrm>
          <a:prstGeom prst="rect">
            <a:avLst/>
          </a:prstGeom>
          <a:ln w="12700">
            <a:miter lim="400000"/>
          </a:ln>
        </p:spPr>
      </p:pic>
      <p:sp>
        <p:nvSpPr>
          <p:cNvPr id="27" name="Slide Number"/>
          <p:cNvSpPr txBox="1">
            <a:spLocks noGrp="1"/>
          </p:cNvSpPr>
          <p:nvPr>
            <p:ph type="sldNum" sz="quarter" idx="2"/>
          </p:nvPr>
        </p:nvSpPr>
        <p:spPr>
          <a:prstGeom prst="rect">
            <a:avLst/>
          </a:prstGeom>
        </p:spPr>
        <p:txBody>
          <a:bodyPr/>
          <a:lstStyle>
            <a:lvl1pPr>
              <a:defRPr>
                <a:solidFill>
                  <a:srgbClr val="70CACB"/>
                </a:solidFill>
              </a:defRPr>
            </a:lvl1pPr>
          </a:lstStyle>
          <a:p>
            <a:fld id="{86CB4B4D-7CA3-9044-876B-883B54F8677D}" type="slidenum">
              <a:t>‹#›</a:t>
            </a:fld>
            <a:endParaRPr/>
          </a:p>
        </p:txBody>
      </p:sp>
    </p:spTree>
    <p:extLst>
      <p:ext uri="{BB962C8B-B14F-4D97-AF65-F5344CB8AC3E}">
        <p14:creationId xmlns:p14="http://schemas.microsoft.com/office/powerpoint/2010/main" val="32026652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8" name="Holder 6"/>
          <p:cNvSpPr>
            <a:spLocks noGrp="1"/>
          </p:cNvSpPr>
          <p:nvPr>
            <p:ph type="sldNum" sz="quarter" idx="7"/>
          </p:nvPr>
        </p:nvSpPr>
        <p:spPr>
          <a:xfrm>
            <a:off x="8930640" y="421529"/>
            <a:ext cx="2804160" cy="246221"/>
          </a:xfrm>
          <a:prstGeom prst="rect">
            <a:avLst/>
          </a:prstGeom>
        </p:spPr>
        <p:txBody>
          <a:bodyPr wrap="square" lIns="0" tIns="0" rIns="0" bIns="0">
            <a:spAutoFit/>
          </a:bodyPr>
          <a:lstStyle>
            <a:lvl1pPr algn="r">
              <a:defRPr sz="1600">
                <a:solidFill>
                  <a:srgbClr val="785AB4"/>
                </a:solidFill>
                <a:latin typeface="Open Sans" charset="0"/>
                <a:ea typeface="Open Sans" charset="0"/>
                <a:cs typeface="Open Sans" charset="0"/>
              </a:defRPr>
            </a:lvl1pPr>
          </a:lstStyle>
          <a:p>
            <a:fld id="{03B4E35C-852A-C440-8B32-952944DE7771}" type="slidenum">
              <a:rPr lang="uk-UA" smtClean="0"/>
              <a:pPr/>
              <a:t>‹#›</a:t>
            </a:fld>
            <a:endParaRPr lang="uk-UA" dirty="0"/>
          </a:p>
        </p:txBody>
      </p:sp>
      <p:pic>
        <p:nvPicPr>
          <p:cNvPr id="9" name="Picture 8"/>
          <p:cNvPicPr>
            <a:picLocks noChangeAspect="1"/>
          </p:cNvPicPr>
          <p:nvPr userDrawn="1"/>
        </p:nvPicPr>
        <p:blipFill>
          <a:blip r:embed="rId2"/>
          <a:stretch>
            <a:fillRect/>
          </a:stretch>
        </p:blipFill>
        <p:spPr>
          <a:xfrm>
            <a:off x="457201" y="6143484"/>
            <a:ext cx="1148080" cy="357340"/>
          </a:xfrm>
          <a:prstGeom prst="rect">
            <a:avLst/>
          </a:prstGeom>
        </p:spPr>
      </p:pic>
    </p:spTree>
    <p:extLst>
      <p:ext uri="{BB962C8B-B14F-4D97-AF65-F5344CB8AC3E}">
        <p14:creationId xmlns:p14="http://schemas.microsoft.com/office/powerpoint/2010/main" val="742637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8" name="Holder 6"/>
          <p:cNvSpPr>
            <a:spLocks noGrp="1"/>
          </p:cNvSpPr>
          <p:nvPr>
            <p:ph type="sldNum" sz="quarter" idx="7"/>
          </p:nvPr>
        </p:nvSpPr>
        <p:spPr>
          <a:xfrm>
            <a:off x="8930640" y="421529"/>
            <a:ext cx="2804160" cy="246221"/>
          </a:xfrm>
          <a:prstGeom prst="rect">
            <a:avLst/>
          </a:prstGeom>
        </p:spPr>
        <p:txBody>
          <a:bodyPr wrap="square" lIns="0" tIns="0" rIns="0" bIns="0">
            <a:spAutoFit/>
          </a:bodyPr>
          <a:lstStyle>
            <a:lvl1pPr algn="r">
              <a:defRPr sz="1600">
                <a:solidFill>
                  <a:srgbClr val="785AB4"/>
                </a:solidFill>
                <a:latin typeface="Open Sans" charset="0"/>
                <a:ea typeface="Open Sans" charset="0"/>
                <a:cs typeface="Open Sans" charset="0"/>
              </a:defRPr>
            </a:lvl1pPr>
          </a:lstStyle>
          <a:p>
            <a:fld id="{03B4E35C-852A-C440-8B32-952944DE7771}" type="slidenum">
              <a:rPr lang="uk-UA" smtClean="0"/>
              <a:pPr/>
              <a:t>‹#›</a:t>
            </a:fld>
            <a:endParaRPr lang="uk-UA" dirty="0"/>
          </a:p>
        </p:txBody>
      </p:sp>
      <p:pic>
        <p:nvPicPr>
          <p:cNvPr id="9" name="Picture 8"/>
          <p:cNvPicPr>
            <a:picLocks noChangeAspect="1"/>
          </p:cNvPicPr>
          <p:nvPr userDrawn="1"/>
        </p:nvPicPr>
        <p:blipFill>
          <a:blip r:embed="rId2"/>
          <a:stretch>
            <a:fillRect/>
          </a:stretch>
        </p:blipFill>
        <p:spPr>
          <a:xfrm>
            <a:off x="457201" y="6143484"/>
            <a:ext cx="1148080" cy="357340"/>
          </a:xfrm>
          <a:prstGeom prst="rect">
            <a:avLst/>
          </a:prstGeom>
        </p:spPr>
      </p:pic>
    </p:spTree>
    <p:extLst>
      <p:ext uri="{BB962C8B-B14F-4D97-AF65-F5344CB8AC3E}">
        <p14:creationId xmlns:p14="http://schemas.microsoft.com/office/powerpoint/2010/main" val="12287187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ED0C5-5F7A-B34D-89F6-20F6C09D2230}"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8070-1A5D-BB4A-8A67-58BEFE813144}" type="slidenum">
              <a:rPr lang="en-US" smtClean="0"/>
              <a:t>‹#›</a:t>
            </a:fld>
            <a:endParaRPr lang="en-US"/>
          </a:p>
        </p:txBody>
      </p:sp>
    </p:spTree>
    <p:extLst>
      <p:ext uri="{BB962C8B-B14F-4D97-AF65-F5344CB8AC3E}">
        <p14:creationId xmlns:p14="http://schemas.microsoft.com/office/powerpoint/2010/main" val="86258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ED0C5-5F7A-B34D-89F6-20F6C09D2230}"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8070-1A5D-BB4A-8A67-58BEFE813144}" type="slidenum">
              <a:rPr lang="en-US" smtClean="0"/>
              <a:t>‹#›</a:t>
            </a:fld>
            <a:endParaRPr lang="en-US"/>
          </a:p>
        </p:txBody>
      </p:sp>
    </p:spTree>
    <p:extLst>
      <p:ext uri="{BB962C8B-B14F-4D97-AF65-F5344CB8AC3E}">
        <p14:creationId xmlns:p14="http://schemas.microsoft.com/office/powerpoint/2010/main" val="1916233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DED0C5-5F7A-B34D-89F6-20F6C09D2230}"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8070-1A5D-BB4A-8A67-58BEFE813144}" type="slidenum">
              <a:rPr lang="en-US" smtClean="0"/>
              <a:t>‹#›</a:t>
            </a:fld>
            <a:endParaRPr lang="en-US"/>
          </a:p>
        </p:txBody>
      </p:sp>
    </p:spTree>
    <p:extLst>
      <p:ext uri="{BB962C8B-B14F-4D97-AF65-F5344CB8AC3E}">
        <p14:creationId xmlns:p14="http://schemas.microsoft.com/office/powerpoint/2010/main" val="323693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DED0C5-5F7A-B34D-89F6-20F6C09D2230}" type="datetimeFigureOut">
              <a:rPr lang="en-US" smtClean="0"/>
              <a:t>10/23/2017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F8070-1A5D-BB4A-8A67-58BEFE813144}" type="slidenum">
              <a:rPr lang="en-US" smtClean="0"/>
              <a:t>‹#›</a:t>
            </a:fld>
            <a:endParaRPr lang="en-US"/>
          </a:p>
        </p:txBody>
      </p:sp>
    </p:spTree>
    <p:extLst>
      <p:ext uri="{BB962C8B-B14F-4D97-AF65-F5344CB8AC3E}">
        <p14:creationId xmlns:p14="http://schemas.microsoft.com/office/powerpoint/2010/main" val="732811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DED0C5-5F7A-B34D-89F6-20F6C09D2230}" type="datetimeFigureOut">
              <a:rPr lang="en-US" smtClean="0"/>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F8070-1A5D-BB4A-8A67-58BEFE813144}" type="slidenum">
              <a:rPr lang="en-US" smtClean="0"/>
              <a:t>‹#›</a:t>
            </a:fld>
            <a:endParaRPr lang="en-US"/>
          </a:p>
        </p:txBody>
      </p:sp>
    </p:spTree>
    <p:extLst>
      <p:ext uri="{BB962C8B-B14F-4D97-AF65-F5344CB8AC3E}">
        <p14:creationId xmlns:p14="http://schemas.microsoft.com/office/powerpoint/2010/main" val="54945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ED0C5-5F7A-B34D-89F6-20F6C09D2230}" type="datetimeFigureOut">
              <a:rPr lang="en-US" smtClean="0"/>
              <a:t>10/23/2017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F8070-1A5D-BB4A-8A67-58BEFE813144}" type="slidenum">
              <a:rPr lang="en-US" smtClean="0"/>
              <a:t>‹#›</a:t>
            </a:fld>
            <a:endParaRPr lang="en-US"/>
          </a:p>
        </p:txBody>
      </p:sp>
    </p:spTree>
    <p:extLst>
      <p:ext uri="{BB962C8B-B14F-4D97-AF65-F5344CB8AC3E}">
        <p14:creationId xmlns:p14="http://schemas.microsoft.com/office/powerpoint/2010/main" val="58042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ED0C5-5F7A-B34D-89F6-20F6C09D2230}"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8070-1A5D-BB4A-8A67-58BEFE813144}" type="slidenum">
              <a:rPr lang="en-US" smtClean="0"/>
              <a:t>‹#›</a:t>
            </a:fld>
            <a:endParaRPr lang="en-US"/>
          </a:p>
        </p:txBody>
      </p:sp>
    </p:spTree>
    <p:extLst>
      <p:ext uri="{BB962C8B-B14F-4D97-AF65-F5344CB8AC3E}">
        <p14:creationId xmlns:p14="http://schemas.microsoft.com/office/powerpoint/2010/main" val="1248551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ED0C5-5F7A-B34D-89F6-20F6C09D2230}"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8070-1A5D-BB4A-8A67-58BEFE813144}" type="slidenum">
              <a:rPr lang="en-US" smtClean="0"/>
              <a:t>‹#›</a:t>
            </a:fld>
            <a:endParaRPr lang="en-US"/>
          </a:p>
        </p:txBody>
      </p:sp>
    </p:spTree>
    <p:extLst>
      <p:ext uri="{BB962C8B-B14F-4D97-AF65-F5344CB8AC3E}">
        <p14:creationId xmlns:p14="http://schemas.microsoft.com/office/powerpoint/2010/main" val="134177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ED0C5-5F7A-B34D-89F6-20F6C09D2230}" type="datetimeFigureOut">
              <a:rPr lang="en-US" smtClean="0"/>
              <a:t>10/23/2017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F8070-1A5D-BB4A-8A67-58BEFE813144}" type="slidenum">
              <a:rPr lang="en-US" smtClean="0"/>
              <a:t>‹#›</a:t>
            </a:fld>
            <a:endParaRPr lang="en-US"/>
          </a:p>
        </p:txBody>
      </p:sp>
    </p:spTree>
    <p:extLst>
      <p:ext uri="{BB962C8B-B14F-4D97-AF65-F5344CB8AC3E}">
        <p14:creationId xmlns:p14="http://schemas.microsoft.com/office/powerpoint/2010/main" val="315616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6" r:id="rId14"/>
    <p:sldLayoutId id="2147483677" r:id="rId15"/>
    <p:sldLayoutId id="2147483678" r:id="rId16"/>
    <p:sldLayoutId id="214748368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cstate="print">
            <a:alphaModFix amt="46000"/>
            <a:extLst>
              <a:ext uri="{BEBA8EAE-BF5A-486C-A8C5-ECC9F3942E4B}">
                <a14:imgProps xmlns:a14="http://schemas.microsoft.com/office/drawing/2010/main">
                  <a14:imgLayer r:embed="rId4">
                    <a14:imgEffect>
                      <a14:saturation sat="0"/>
                    </a14:imgEffect>
                    <a14:imgEffect>
                      <a14:brightnessContrast bright="27000" contrast="23000"/>
                    </a14:imgEffect>
                  </a14:imgLayer>
                </a14:imgProps>
              </a:ext>
              <a:ext uri="{28A0092B-C50C-407E-A947-70E740481C1C}">
                <a14:useLocalDpi xmlns:a14="http://schemas.microsoft.com/office/drawing/2010/main" val="0"/>
              </a:ext>
            </a:extLst>
          </a:blip>
          <a:srcRect l="2611" t="3364" r="3412" b="18070"/>
          <a:stretch/>
        </p:blipFill>
        <p:spPr bwMode="auto">
          <a:xfrm>
            <a:off x="0" y="-1"/>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200" y="5695413"/>
            <a:ext cx="1692303" cy="540399"/>
          </a:xfrm>
          <a:prstGeom prst="rect">
            <a:avLst/>
          </a:prstGeom>
        </p:spPr>
      </p:pic>
      <p:cxnSp>
        <p:nvCxnSpPr>
          <p:cNvPr id="12" name="Straight Connector 11"/>
          <p:cNvCxnSpPr/>
          <p:nvPr/>
        </p:nvCxnSpPr>
        <p:spPr>
          <a:xfrm>
            <a:off x="0" y="1864221"/>
            <a:ext cx="1874520" cy="0"/>
          </a:xfrm>
          <a:prstGeom prst="line">
            <a:avLst/>
          </a:prstGeom>
          <a:ln w="12700">
            <a:solidFill>
              <a:srgbClr val="70CAC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04267" y="1864221"/>
            <a:ext cx="7687733" cy="0"/>
          </a:xfrm>
          <a:prstGeom prst="line">
            <a:avLst/>
          </a:prstGeom>
          <a:ln w="12700">
            <a:solidFill>
              <a:srgbClr val="70CACB"/>
            </a:solidFill>
          </a:ln>
        </p:spPr>
        <p:style>
          <a:lnRef idx="1">
            <a:schemeClr val="accent1"/>
          </a:lnRef>
          <a:fillRef idx="0">
            <a:schemeClr val="accent1"/>
          </a:fillRef>
          <a:effectRef idx="0">
            <a:schemeClr val="accent1"/>
          </a:effectRef>
          <a:fontRef idx="minor">
            <a:schemeClr val="tx1"/>
          </a:fontRef>
        </p:style>
      </p:cxnSp>
      <p:sp>
        <p:nvSpPr>
          <p:cNvPr id="6" name="Subtitle 5"/>
          <p:cNvSpPr txBox="1">
            <a:spLocks/>
          </p:cNvSpPr>
          <p:nvPr/>
        </p:nvSpPr>
        <p:spPr>
          <a:xfrm>
            <a:off x="1981200" y="2148350"/>
            <a:ext cx="8534400" cy="1466032"/>
          </a:xfrm>
          <a:prstGeom prst="rect">
            <a:avLst/>
          </a:prstGeom>
        </p:spPr>
        <p:txBody>
          <a:bodyPr lIns="0">
            <a:noAutofit/>
          </a:bodyPr>
          <a:lstStyle>
            <a:lvl1pPr marL="0">
              <a:defRPr b="0" i="0">
                <a:latin typeface="Open Sans Regular"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4600" kern="0" dirty="0" smtClean="0">
                <a:solidFill>
                  <a:schemeClr val="bg1"/>
                </a:solidFill>
                <a:latin typeface="Georgia" charset="0"/>
                <a:ea typeface="Georgia" charset="0"/>
                <a:cs typeface="Georgia" charset="0"/>
              </a:rPr>
              <a:t>Measuring Impact</a:t>
            </a:r>
            <a:endParaRPr lang="en-US" sz="4600" kern="0" dirty="0">
              <a:solidFill>
                <a:schemeClr val="bg1"/>
              </a:solidFill>
              <a:latin typeface="Georgia" charset="0"/>
              <a:ea typeface="Georgia" charset="0"/>
              <a:cs typeface="Georgia" charset="0"/>
            </a:endParaRPr>
          </a:p>
        </p:txBody>
      </p:sp>
      <p:sp>
        <p:nvSpPr>
          <p:cNvPr id="9" name="Subtitle 5"/>
          <p:cNvSpPr txBox="1">
            <a:spLocks/>
          </p:cNvSpPr>
          <p:nvPr/>
        </p:nvSpPr>
        <p:spPr>
          <a:xfrm>
            <a:off x="1981200" y="1719072"/>
            <a:ext cx="8534400" cy="322542"/>
          </a:xfrm>
          <a:prstGeom prst="rect">
            <a:avLst/>
          </a:prstGeom>
        </p:spPr>
        <p:txBody>
          <a:bodyPr lIns="0">
            <a:noAutofit/>
          </a:bodyPr>
          <a:lstStyle>
            <a:lvl1pPr marL="0">
              <a:defRPr b="0" i="0">
                <a:latin typeface="Open Sans Regular"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b="1" kern="0" spc="150" dirty="0" smtClean="0">
                <a:solidFill>
                  <a:schemeClr val="bg1"/>
                </a:solidFill>
                <a:latin typeface="Open Sans" charset="0"/>
                <a:ea typeface="Open Sans" charset="0"/>
                <a:cs typeface="Open Sans" charset="0"/>
              </a:rPr>
              <a:t>EXTENDED CONTENT</a:t>
            </a:r>
            <a:endParaRPr lang="en-US" sz="1600" b="1" kern="0" spc="150" dirty="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764145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a:prstGeom prst="rect">
            <a:avLst/>
          </a:prstGeom>
        </p:spPr>
        <p:txBody>
          <a:bodyPr/>
          <a:lstStyle/>
          <a:p>
            <a:fld id="{03B4E35C-852A-C440-8B32-952944DE7771}" type="slidenum">
              <a:rPr lang="uk-UA" smtClean="0"/>
              <a:pPr/>
              <a:t>10</a:t>
            </a:fld>
            <a:endParaRPr lang="uk-UA" dirty="0"/>
          </a:p>
        </p:txBody>
      </p:sp>
      <p:sp>
        <p:nvSpPr>
          <p:cNvPr id="5" name="object 7"/>
          <p:cNvSpPr txBox="1">
            <a:spLocks/>
          </p:cNvSpPr>
          <p:nvPr/>
        </p:nvSpPr>
        <p:spPr>
          <a:xfrm>
            <a:off x="457199" y="2148350"/>
            <a:ext cx="10328565" cy="707886"/>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spcAft>
                <a:spcPts val="2400"/>
              </a:spcAft>
            </a:pPr>
            <a:r>
              <a:rPr lang="en-US" sz="4600" i="0" kern="0" dirty="0">
                <a:solidFill>
                  <a:schemeClr val="tx1">
                    <a:lumMod val="85000"/>
                    <a:lumOff val="15000"/>
                  </a:schemeClr>
                </a:solidFill>
                <a:latin typeface="Georgia" charset="0"/>
                <a:ea typeface="Georgia" charset="0"/>
                <a:cs typeface="Georgia" charset="0"/>
              </a:rPr>
              <a:t>Show me the data!</a:t>
            </a:r>
          </a:p>
        </p:txBody>
      </p:sp>
      <p:sp>
        <p:nvSpPr>
          <p:cNvPr id="7" name="object 7"/>
          <p:cNvSpPr txBox="1">
            <a:spLocks/>
          </p:cNvSpPr>
          <p:nvPr/>
        </p:nvSpPr>
        <p:spPr>
          <a:xfrm>
            <a:off x="457200" y="421529"/>
            <a:ext cx="7723239" cy="246221"/>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r>
              <a:rPr lang="en-US" sz="1600" i="0" kern="0" spc="300" dirty="0">
                <a:solidFill>
                  <a:srgbClr val="281A58"/>
                </a:solidFill>
                <a:latin typeface="Open Sans" charset="0"/>
                <a:ea typeface="Open Sans" charset="0"/>
                <a:cs typeface="Open Sans" charset="0"/>
              </a:rPr>
              <a:t>MEASURING IMPACT</a:t>
            </a:r>
          </a:p>
        </p:txBody>
      </p:sp>
      <p:cxnSp>
        <p:nvCxnSpPr>
          <p:cNvPr id="8" name="Straight Connector 7"/>
          <p:cNvCxnSpPr/>
          <p:nvPr/>
        </p:nvCxnSpPr>
        <p:spPr>
          <a:xfrm>
            <a:off x="457200" y="3461552"/>
            <a:ext cx="3432404" cy="0"/>
          </a:xfrm>
          <a:prstGeom prst="line">
            <a:avLst/>
          </a:prstGeom>
          <a:ln>
            <a:solidFill>
              <a:srgbClr val="785AB4"/>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57198" y="3495580"/>
            <a:ext cx="3432405" cy="1246495"/>
          </a:xfrm>
          <a:prstGeom prst="rect">
            <a:avLst/>
          </a:prstGeom>
        </p:spPr>
        <p:txBody>
          <a:bodyPr wrap="square" lIns="0">
            <a:spAutoFit/>
          </a:bodyPr>
          <a:lstStyle/>
          <a:p>
            <a:pPr marL="11113" indent="-11113">
              <a:lnSpc>
                <a:spcPts val="3000"/>
              </a:lnSpc>
              <a:defRPr/>
            </a:pPr>
            <a:r>
              <a:rPr lang="en-US" sz="2400" dirty="0">
                <a:solidFill>
                  <a:srgbClr val="500678"/>
                </a:solidFill>
                <a:latin typeface="Georgia" charset="0"/>
                <a:ea typeface="Georgia" charset="0"/>
                <a:cs typeface="Georgia" charset="0"/>
              </a:rPr>
              <a:t>Does it exist? Is it accessible to you? Is it reliable? </a:t>
            </a:r>
          </a:p>
        </p:txBody>
      </p:sp>
      <p:cxnSp>
        <p:nvCxnSpPr>
          <p:cNvPr id="22" name="Straight Connector 21"/>
          <p:cNvCxnSpPr/>
          <p:nvPr/>
        </p:nvCxnSpPr>
        <p:spPr>
          <a:xfrm>
            <a:off x="4379797" y="3461552"/>
            <a:ext cx="3432404" cy="0"/>
          </a:xfrm>
          <a:prstGeom prst="line">
            <a:avLst/>
          </a:prstGeom>
          <a:ln>
            <a:solidFill>
              <a:srgbClr val="785AB4"/>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379797" y="3495580"/>
            <a:ext cx="3432405" cy="861774"/>
          </a:xfrm>
          <a:prstGeom prst="rect">
            <a:avLst/>
          </a:prstGeom>
        </p:spPr>
        <p:txBody>
          <a:bodyPr wrap="square" lIns="0">
            <a:spAutoFit/>
          </a:bodyPr>
          <a:lstStyle/>
          <a:p>
            <a:pPr marL="11113" indent="-11113">
              <a:lnSpc>
                <a:spcPts val="3000"/>
              </a:lnSpc>
              <a:defRPr/>
            </a:pPr>
            <a:r>
              <a:rPr lang="en-US" sz="2400" dirty="0">
                <a:solidFill>
                  <a:srgbClr val="500678"/>
                </a:solidFill>
                <a:latin typeface="Georgia" charset="0"/>
                <a:ea typeface="Georgia" charset="0"/>
                <a:cs typeface="Georgia" charset="0"/>
              </a:rPr>
              <a:t>Is it reported with regular frequency? </a:t>
            </a:r>
          </a:p>
        </p:txBody>
      </p:sp>
      <p:cxnSp>
        <p:nvCxnSpPr>
          <p:cNvPr id="24" name="Straight Connector 23"/>
          <p:cNvCxnSpPr/>
          <p:nvPr/>
        </p:nvCxnSpPr>
        <p:spPr>
          <a:xfrm>
            <a:off x="8302395" y="3461552"/>
            <a:ext cx="3432404" cy="0"/>
          </a:xfrm>
          <a:prstGeom prst="line">
            <a:avLst/>
          </a:prstGeom>
          <a:ln>
            <a:solidFill>
              <a:srgbClr val="785AB4"/>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8302395" y="3495580"/>
            <a:ext cx="3432405" cy="1246495"/>
          </a:xfrm>
          <a:prstGeom prst="rect">
            <a:avLst/>
          </a:prstGeom>
        </p:spPr>
        <p:txBody>
          <a:bodyPr wrap="square" lIns="0">
            <a:spAutoFit/>
          </a:bodyPr>
          <a:lstStyle/>
          <a:p>
            <a:pPr marL="11113" indent="-11113">
              <a:lnSpc>
                <a:spcPts val="3000"/>
              </a:lnSpc>
              <a:defRPr/>
            </a:pPr>
            <a:r>
              <a:rPr lang="en-US" sz="2400" dirty="0">
                <a:solidFill>
                  <a:srgbClr val="500678"/>
                </a:solidFill>
                <a:latin typeface="Georgia" charset="0"/>
                <a:ea typeface="Georgia" charset="0"/>
                <a:cs typeface="Georgia" charset="0"/>
              </a:rPr>
              <a:t>Who owns it or is responsible for its production?</a:t>
            </a:r>
          </a:p>
        </p:txBody>
      </p:sp>
    </p:spTree>
    <p:extLst>
      <p:ext uri="{BB962C8B-B14F-4D97-AF65-F5344CB8AC3E}">
        <p14:creationId xmlns:p14="http://schemas.microsoft.com/office/powerpoint/2010/main" val="821840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a:prstGeom prst="rect">
            <a:avLst/>
          </a:prstGeom>
        </p:spPr>
        <p:txBody>
          <a:bodyPr/>
          <a:lstStyle/>
          <a:p>
            <a:fld id="{03B4E35C-852A-C440-8B32-952944DE7771}" type="slidenum">
              <a:rPr lang="uk-UA" smtClean="0"/>
              <a:pPr/>
              <a:t>11</a:t>
            </a:fld>
            <a:endParaRPr lang="uk-UA" dirty="0"/>
          </a:p>
        </p:txBody>
      </p:sp>
      <p:sp>
        <p:nvSpPr>
          <p:cNvPr id="5" name="object 7"/>
          <p:cNvSpPr txBox="1">
            <a:spLocks/>
          </p:cNvSpPr>
          <p:nvPr/>
        </p:nvSpPr>
        <p:spPr>
          <a:xfrm>
            <a:off x="457199" y="2148350"/>
            <a:ext cx="10328565" cy="707886"/>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spcAft>
                <a:spcPts val="2400"/>
              </a:spcAft>
            </a:pPr>
            <a:r>
              <a:rPr lang="en-US" sz="4600" i="0" kern="0" dirty="0">
                <a:solidFill>
                  <a:schemeClr val="tx1">
                    <a:lumMod val="85000"/>
                    <a:lumOff val="15000"/>
                  </a:schemeClr>
                </a:solidFill>
                <a:latin typeface="Georgia" charset="0"/>
                <a:ea typeface="Georgia" charset="0"/>
                <a:cs typeface="Georgia" charset="0"/>
              </a:rPr>
              <a:t>What other data sources can you use?</a:t>
            </a:r>
          </a:p>
        </p:txBody>
      </p:sp>
      <p:sp>
        <p:nvSpPr>
          <p:cNvPr id="7" name="object 7"/>
          <p:cNvSpPr txBox="1">
            <a:spLocks/>
          </p:cNvSpPr>
          <p:nvPr/>
        </p:nvSpPr>
        <p:spPr>
          <a:xfrm>
            <a:off x="457200" y="421529"/>
            <a:ext cx="7723239" cy="246221"/>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r>
              <a:rPr lang="en-US" sz="1600" i="0" kern="0" spc="300" dirty="0">
                <a:solidFill>
                  <a:srgbClr val="281A58"/>
                </a:solidFill>
                <a:latin typeface="Open Sans" charset="0"/>
                <a:ea typeface="Open Sans" charset="0"/>
                <a:cs typeface="Open Sans" charset="0"/>
              </a:rPr>
              <a:t>MEASURING IMPACT</a:t>
            </a:r>
          </a:p>
        </p:txBody>
      </p:sp>
      <p:cxnSp>
        <p:nvCxnSpPr>
          <p:cNvPr id="8" name="Straight Connector 7"/>
          <p:cNvCxnSpPr/>
          <p:nvPr/>
        </p:nvCxnSpPr>
        <p:spPr>
          <a:xfrm>
            <a:off x="457200" y="3461552"/>
            <a:ext cx="3432404" cy="0"/>
          </a:xfrm>
          <a:prstGeom prst="line">
            <a:avLst/>
          </a:prstGeom>
          <a:ln>
            <a:solidFill>
              <a:srgbClr val="785AB4"/>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57198" y="3495580"/>
            <a:ext cx="3432405" cy="1246495"/>
          </a:xfrm>
          <a:prstGeom prst="rect">
            <a:avLst/>
          </a:prstGeom>
        </p:spPr>
        <p:txBody>
          <a:bodyPr wrap="square" lIns="0">
            <a:spAutoFit/>
          </a:bodyPr>
          <a:lstStyle/>
          <a:p>
            <a:pPr marL="11113" indent="-11113">
              <a:lnSpc>
                <a:spcPts val="3000"/>
              </a:lnSpc>
              <a:defRPr/>
            </a:pPr>
            <a:r>
              <a:rPr lang="en-US" sz="2400" dirty="0">
                <a:solidFill>
                  <a:srgbClr val="500678"/>
                </a:solidFill>
                <a:latin typeface="Georgia" charset="0"/>
                <a:ea typeface="Georgia" charset="0"/>
                <a:cs typeface="Georgia" charset="0"/>
              </a:rPr>
              <a:t>Other levels of government: federal, state, county</a:t>
            </a:r>
          </a:p>
        </p:txBody>
      </p:sp>
      <p:cxnSp>
        <p:nvCxnSpPr>
          <p:cNvPr id="22" name="Straight Connector 21"/>
          <p:cNvCxnSpPr/>
          <p:nvPr/>
        </p:nvCxnSpPr>
        <p:spPr>
          <a:xfrm>
            <a:off x="4379797" y="3461552"/>
            <a:ext cx="3432404" cy="0"/>
          </a:xfrm>
          <a:prstGeom prst="line">
            <a:avLst/>
          </a:prstGeom>
          <a:ln>
            <a:solidFill>
              <a:srgbClr val="785AB4"/>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379797" y="3495580"/>
            <a:ext cx="3432405" cy="861774"/>
          </a:xfrm>
          <a:prstGeom prst="rect">
            <a:avLst/>
          </a:prstGeom>
        </p:spPr>
        <p:txBody>
          <a:bodyPr wrap="square" lIns="0">
            <a:spAutoFit/>
          </a:bodyPr>
          <a:lstStyle/>
          <a:p>
            <a:pPr marL="11113" indent="-11113">
              <a:lnSpc>
                <a:spcPts val="3000"/>
              </a:lnSpc>
              <a:defRPr/>
            </a:pPr>
            <a:r>
              <a:rPr lang="en-US" sz="2400" dirty="0">
                <a:solidFill>
                  <a:srgbClr val="500678"/>
                </a:solidFill>
                <a:latin typeface="Georgia" charset="0"/>
                <a:ea typeface="Georgia" charset="0"/>
                <a:cs typeface="Georgia" charset="0"/>
              </a:rPr>
              <a:t>Data from private sources</a:t>
            </a:r>
          </a:p>
        </p:txBody>
      </p:sp>
      <p:cxnSp>
        <p:nvCxnSpPr>
          <p:cNvPr id="24" name="Straight Connector 23"/>
          <p:cNvCxnSpPr/>
          <p:nvPr/>
        </p:nvCxnSpPr>
        <p:spPr>
          <a:xfrm>
            <a:off x="8302395" y="3461552"/>
            <a:ext cx="3432404" cy="0"/>
          </a:xfrm>
          <a:prstGeom prst="line">
            <a:avLst/>
          </a:prstGeom>
          <a:ln>
            <a:solidFill>
              <a:srgbClr val="785AB4"/>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8302395" y="3495580"/>
            <a:ext cx="3432405" cy="1246495"/>
          </a:xfrm>
          <a:prstGeom prst="rect">
            <a:avLst/>
          </a:prstGeom>
        </p:spPr>
        <p:txBody>
          <a:bodyPr wrap="square" lIns="0">
            <a:spAutoFit/>
          </a:bodyPr>
          <a:lstStyle/>
          <a:p>
            <a:pPr marL="11113" indent="-11113">
              <a:lnSpc>
                <a:spcPts val="3000"/>
              </a:lnSpc>
              <a:defRPr/>
            </a:pPr>
            <a:r>
              <a:rPr lang="en-US" sz="2400" dirty="0">
                <a:solidFill>
                  <a:srgbClr val="500678"/>
                </a:solidFill>
                <a:latin typeface="Georgia" charset="0"/>
                <a:ea typeface="Georgia" charset="0"/>
                <a:cs typeface="Georgia" charset="0"/>
              </a:rPr>
              <a:t>Data from community organizations or research institutions</a:t>
            </a:r>
          </a:p>
        </p:txBody>
      </p:sp>
    </p:spTree>
    <p:extLst>
      <p:ext uri="{BB962C8B-B14F-4D97-AF65-F5344CB8AC3E}">
        <p14:creationId xmlns:p14="http://schemas.microsoft.com/office/powerpoint/2010/main" val="1809636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a:prstGeom prst="rect">
            <a:avLst/>
          </a:prstGeom>
        </p:spPr>
        <p:txBody>
          <a:bodyPr/>
          <a:lstStyle/>
          <a:p>
            <a:fld id="{03B4E35C-852A-C440-8B32-952944DE7771}" type="slidenum">
              <a:rPr lang="uk-UA" smtClean="0"/>
              <a:pPr/>
              <a:t>12</a:t>
            </a:fld>
            <a:endParaRPr lang="uk-UA" dirty="0"/>
          </a:p>
        </p:txBody>
      </p:sp>
      <p:sp>
        <p:nvSpPr>
          <p:cNvPr id="5" name="object 7"/>
          <p:cNvSpPr txBox="1">
            <a:spLocks/>
          </p:cNvSpPr>
          <p:nvPr/>
        </p:nvSpPr>
        <p:spPr>
          <a:xfrm>
            <a:off x="457199" y="2148350"/>
            <a:ext cx="10328565" cy="707886"/>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spcAft>
                <a:spcPts val="2400"/>
              </a:spcAft>
            </a:pPr>
            <a:r>
              <a:rPr lang="en-US" sz="4600" i="0" kern="0" dirty="0">
                <a:solidFill>
                  <a:schemeClr val="tx1">
                    <a:lumMod val="85000"/>
                    <a:lumOff val="15000"/>
                  </a:schemeClr>
                </a:solidFill>
                <a:latin typeface="Georgia" charset="0"/>
                <a:ea typeface="Georgia" charset="0"/>
                <a:cs typeface="Georgia" charset="0"/>
              </a:rPr>
              <a:t>You can also create new data…</a:t>
            </a:r>
          </a:p>
        </p:txBody>
      </p:sp>
      <p:sp>
        <p:nvSpPr>
          <p:cNvPr id="7" name="object 7"/>
          <p:cNvSpPr txBox="1">
            <a:spLocks/>
          </p:cNvSpPr>
          <p:nvPr/>
        </p:nvSpPr>
        <p:spPr>
          <a:xfrm>
            <a:off x="457200" y="421529"/>
            <a:ext cx="7723239" cy="246221"/>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r>
              <a:rPr lang="en-US" sz="1600" i="0" kern="0" spc="300" dirty="0">
                <a:solidFill>
                  <a:srgbClr val="281A58"/>
                </a:solidFill>
                <a:latin typeface="Open Sans" charset="0"/>
                <a:ea typeface="Open Sans" charset="0"/>
                <a:cs typeface="Open Sans" charset="0"/>
              </a:rPr>
              <a:t>MEASURING IMPACT</a:t>
            </a:r>
          </a:p>
        </p:txBody>
      </p:sp>
    </p:spTree>
    <p:extLst>
      <p:ext uri="{BB962C8B-B14F-4D97-AF65-F5344CB8AC3E}">
        <p14:creationId xmlns:p14="http://schemas.microsoft.com/office/powerpoint/2010/main" val="1728560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a:prstGeom prst="rect">
            <a:avLst/>
          </a:prstGeom>
        </p:spPr>
        <p:txBody>
          <a:bodyPr/>
          <a:lstStyle/>
          <a:p>
            <a:fld id="{03B4E35C-852A-C440-8B32-952944DE7771}" type="slidenum">
              <a:rPr lang="uk-UA" smtClean="0"/>
              <a:pPr/>
              <a:t>13</a:t>
            </a:fld>
            <a:endParaRPr lang="uk-UA" dirty="0"/>
          </a:p>
        </p:txBody>
      </p:sp>
      <p:sp>
        <p:nvSpPr>
          <p:cNvPr id="5" name="object 7"/>
          <p:cNvSpPr txBox="1">
            <a:spLocks/>
          </p:cNvSpPr>
          <p:nvPr/>
        </p:nvSpPr>
        <p:spPr>
          <a:xfrm>
            <a:off x="457200" y="2148350"/>
            <a:ext cx="9601200" cy="2123658"/>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spcAft>
                <a:spcPts val="2400"/>
              </a:spcAft>
            </a:pPr>
            <a:r>
              <a:rPr lang="en-US" sz="4600" i="0" kern="0" dirty="0">
                <a:solidFill>
                  <a:schemeClr val="tx1">
                    <a:lumMod val="85000"/>
                    <a:lumOff val="15000"/>
                  </a:schemeClr>
                </a:solidFill>
                <a:latin typeface="Georgia" charset="0"/>
                <a:ea typeface="Georgia" charset="0"/>
                <a:cs typeface="Georgia" charset="0"/>
              </a:rPr>
              <a:t>Once you determine the metrics, it’s critical to establish the baseline—your starting point for change. </a:t>
            </a:r>
          </a:p>
        </p:txBody>
      </p:sp>
      <p:sp>
        <p:nvSpPr>
          <p:cNvPr id="7" name="object 7"/>
          <p:cNvSpPr txBox="1">
            <a:spLocks/>
          </p:cNvSpPr>
          <p:nvPr/>
        </p:nvSpPr>
        <p:spPr>
          <a:xfrm>
            <a:off x="457200" y="421529"/>
            <a:ext cx="7723239" cy="246221"/>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r>
              <a:rPr lang="en-US" sz="1600" i="0" kern="0" spc="300" dirty="0">
                <a:solidFill>
                  <a:srgbClr val="281A58"/>
                </a:solidFill>
                <a:latin typeface="Open Sans" charset="0"/>
                <a:ea typeface="Open Sans" charset="0"/>
                <a:cs typeface="Open Sans" charset="0"/>
              </a:rPr>
              <a:t>MEASURING IMPACT</a:t>
            </a:r>
          </a:p>
        </p:txBody>
      </p:sp>
    </p:spTree>
    <p:extLst>
      <p:ext uri="{BB962C8B-B14F-4D97-AF65-F5344CB8AC3E}">
        <p14:creationId xmlns:p14="http://schemas.microsoft.com/office/powerpoint/2010/main" val="2079818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7"/>
          <p:cNvSpPr txBox="1">
            <a:spLocks/>
          </p:cNvSpPr>
          <p:nvPr/>
        </p:nvSpPr>
        <p:spPr>
          <a:xfrm>
            <a:off x="457200" y="2148350"/>
            <a:ext cx="5902036" cy="1415772"/>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spcAft>
                <a:spcPts val="2400"/>
              </a:spcAft>
            </a:pPr>
            <a:r>
              <a:rPr lang="en-US" sz="4600" i="0" kern="0" dirty="0">
                <a:solidFill>
                  <a:schemeClr val="bg1"/>
                </a:solidFill>
                <a:latin typeface="Georgia" charset="0"/>
                <a:ea typeface="Georgia" charset="0"/>
                <a:cs typeface="Georgia" charset="0"/>
              </a:rPr>
              <a:t>The art and science of target-setting</a:t>
            </a:r>
          </a:p>
        </p:txBody>
      </p:sp>
      <p:cxnSp>
        <p:nvCxnSpPr>
          <p:cNvPr id="6" name="Straight Connector 5"/>
          <p:cNvCxnSpPr/>
          <p:nvPr/>
        </p:nvCxnSpPr>
        <p:spPr>
          <a:xfrm>
            <a:off x="457200" y="2019669"/>
            <a:ext cx="457200" cy="0"/>
          </a:xfrm>
          <a:prstGeom prst="line">
            <a:avLst/>
          </a:prstGeom>
          <a:ln w="41275">
            <a:solidFill>
              <a:srgbClr val="70CA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0123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p:cNvSpPr txBox="1">
            <a:spLocks/>
          </p:cNvSpPr>
          <p:nvPr/>
        </p:nvSpPr>
        <p:spPr>
          <a:xfrm>
            <a:off x="457200" y="2148350"/>
            <a:ext cx="8648054" cy="2123658"/>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spcAft>
                <a:spcPts val="2400"/>
              </a:spcAft>
            </a:pPr>
            <a:r>
              <a:rPr lang="en-US" sz="4600" i="0" kern="0" dirty="0">
                <a:solidFill>
                  <a:schemeClr val="tx1">
                    <a:lumMod val="85000"/>
                    <a:lumOff val="15000"/>
                  </a:schemeClr>
                </a:solidFill>
                <a:latin typeface="Georgia" charset="0"/>
                <a:ea typeface="Georgia" charset="0"/>
                <a:cs typeface="Georgia" charset="0"/>
              </a:rPr>
              <a:t>A target is the measurable change the city expects to achieve over a defined period of time.</a:t>
            </a:r>
          </a:p>
        </p:txBody>
      </p:sp>
      <p:sp>
        <p:nvSpPr>
          <p:cNvPr id="2" name="Slide Number Placeholder 1"/>
          <p:cNvSpPr>
            <a:spLocks noGrp="1"/>
          </p:cNvSpPr>
          <p:nvPr>
            <p:ph type="sldNum" sz="quarter" idx="7"/>
          </p:nvPr>
        </p:nvSpPr>
        <p:spPr>
          <a:prstGeom prst="rect">
            <a:avLst/>
          </a:prstGeom>
        </p:spPr>
        <p:txBody>
          <a:bodyPr/>
          <a:lstStyle/>
          <a:p>
            <a:fld id="{03B4E35C-852A-C440-8B32-952944DE7771}" type="slidenum">
              <a:rPr lang="uk-UA" smtClean="0"/>
              <a:pPr/>
              <a:t>15</a:t>
            </a:fld>
            <a:endParaRPr lang="uk-UA" dirty="0"/>
          </a:p>
        </p:txBody>
      </p:sp>
      <p:sp>
        <p:nvSpPr>
          <p:cNvPr id="5" name="object 7"/>
          <p:cNvSpPr txBox="1">
            <a:spLocks/>
          </p:cNvSpPr>
          <p:nvPr/>
        </p:nvSpPr>
        <p:spPr>
          <a:xfrm>
            <a:off x="457200" y="421529"/>
            <a:ext cx="7723239" cy="246221"/>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r>
              <a:rPr lang="en-US" sz="1600" i="0" kern="0" spc="300" dirty="0">
                <a:solidFill>
                  <a:srgbClr val="281A58"/>
                </a:solidFill>
                <a:latin typeface="Open Sans" charset="0"/>
                <a:ea typeface="Open Sans" charset="0"/>
                <a:cs typeface="Open Sans" charset="0"/>
              </a:rPr>
              <a:t>MEASURING IMPACT</a:t>
            </a:r>
          </a:p>
        </p:txBody>
      </p:sp>
    </p:spTree>
    <p:extLst>
      <p:ext uri="{BB962C8B-B14F-4D97-AF65-F5344CB8AC3E}">
        <p14:creationId xmlns:p14="http://schemas.microsoft.com/office/powerpoint/2010/main" val="1673283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a:prstGeom prst="rect">
            <a:avLst/>
          </a:prstGeom>
        </p:spPr>
        <p:txBody>
          <a:bodyPr/>
          <a:lstStyle/>
          <a:p>
            <a:fld id="{03B4E35C-852A-C440-8B32-952944DE7771}" type="slidenum">
              <a:rPr lang="uk-UA" smtClean="0"/>
              <a:pPr/>
              <a:t>16</a:t>
            </a:fld>
            <a:endParaRPr lang="uk-UA" dirty="0"/>
          </a:p>
        </p:txBody>
      </p:sp>
      <p:sp>
        <p:nvSpPr>
          <p:cNvPr id="7" name="object 7"/>
          <p:cNvSpPr txBox="1">
            <a:spLocks/>
          </p:cNvSpPr>
          <p:nvPr/>
        </p:nvSpPr>
        <p:spPr>
          <a:xfrm>
            <a:off x="457200" y="421529"/>
            <a:ext cx="7723239" cy="246221"/>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r>
              <a:rPr lang="en-US" sz="1600" i="0" kern="0" spc="300" dirty="0">
                <a:solidFill>
                  <a:srgbClr val="281A58"/>
                </a:solidFill>
                <a:latin typeface="Open Sans" charset="0"/>
                <a:ea typeface="Open Sans" charset="0"/>
                <a:cs typeface="Open Sans" charset="0"/>
              </a:rPr>
              <a:t>MEASURING IMPACT</a:t>
            </a:r>
          </a:p>
        </p:txBody>
      </p:sp>
      <p:grpSp>
        <p:nvGrpSpPr>
          <p:cNvPr id="3" name="Group 2"/>
          <p:cNvGrpSpPr/>
          <p:nvPr/>
        </p:nvGrpSpPr>
        <p:grpSpPr>
          <a:xfrm>
            <a:off x="858416" y="1274428"/>
            <a:ext cx="10532176" cy="2954655"/>
            <a:chOff x="858416" y="1181123"/>
            <a:chExt cx="10532176" cy="2954655"/>
          </a:xfrm>
        </p:grpSpPr>
        <p:sp>
          <p:nvSpPr>
            <p:cNvPr id="6" name="TextBox 5"/>
            <p:cNvSpPr txBox="1"/>
            <p:nvPr/>
          </p:nvSpPr>
          <p:spPr>
            <a:xfrm>
              <a:off x="858416" y="1181123"/>
              <a:ext cx="10356980" cy="2862322"/>
            </a:xfrm>
            <a:prstGeom prst="rect">
              <a:avLst/>
            </a:prstGeom>
            <a:noFill/>
          </p:spPr>
          <p:txBody>
            <a:bodyPr wrap="square" rtlCol="0">
              <a:spAutoFit/>
            </a:bodyPr>
            <a:lstStyle/>
            <a:p>
              <a:r>
                <a:rPr lang="en-US" sz="18000" dirty="0">
                  <a:solidFill>
                    <a:schemeClr val="tx1">
                      <a:lumMod val="85000"/>
                      <a:lumOff val="15000"/>
                    </a:schemeClr>
                  </a:solidFill>
                  <a:latin typeface="Georgia" panose="02040502050405020303" pitchFamily="18" charset="0"/>
                </a:rPr>
                <a:t>S M A R T</a:t>
              </a:r>
            </a:p>
          </p:txBody>
        </p:sp>
        <p:sp>
          <p:nvSpPr>
            <p:cNvPr id="8" name="TextBox 7"/>
            <p:cNvSpPr txBox="1"/>
            <p:nvPr/>
          </p:nvSpPr>
          <p:spPr>
            <a:xfrm>
              <a:off x="928862" y="3674113"/>
              <a:ext cx="1181734" cy="461665"/>
            </a:xfrm>
            <a:prstGeom prst="rect">
              <a:avLst/>
            </a:prstGeom>
            <a:noFill/>
          </p:spPr>
          <p:txBody>
            <a:bodyPr wrap="none" rtlCol="0">
              <a:spAutoFit/>
            </a:bodyPr>
            <a:lstStyle/>
            <a:p>
              <a:r>
                <a:rPr lang="en-US" sz="2400" b="1" dirty="0">
                  <a:solidFill>
                    <a:srgbClr val="70CACB"/>
                  </a:solidFill>
                  <a:latin typeface="Century Gothic" panose="020B0502020202020204" pitchFamily="34" charset="0"/>
                </a:rPr>
                <a:t>Simple</a:t>
              </a:r>
            </a:p>
          </p:txBody>
        </p:sp>
        <p:sp>
          <p:nvSpPr>
            <p:cNvPr id="9" name="TextBox 8"/>
            <p:cNvSpPr txBox="1"/>
            <p:nvPr/>
          </p:nvSpPr>
          <p:spPr>
            <a:xfrm>
              <a:off x="2684632" y="3674113"/>
              <a:ext cx="2154757" cy="461665"/>
            </a:xfrm>
            <a:prstGeom prst="rect">
              <a:avLst/>
            </a:prstGeom>
            <a:noFill/>
          </p:spPr>
          <p:txBody>
            <a:bodyPr wrap="none" rtlCol="0">
              <a:spAutoFit/>
            </a:bodyPr>
            <a:lstStyle/>
            <a:p>
              <a:r>
                <a:rPr lang="en-US" sz="2400" b="1" dirty="0">
                  <a:solidFill>
                    <a:srgbClr val="70CACB"/>
                  </a:solidFill>
                  <a:latin typeface="Century Gothic" panose="020B0502020202020204" pitchFamily="34" charset="0"/>
                </a:rPr>
                <a:t>Measureable</a:t>
              </a:r>
            </a:p>
          </p:txBody>
        </p:sp>
        <p:sp>
          <p:nvSpPr>
            <p:cNvPr id="10" name="TextBox 9"/>
            <p:cNvSpPr txBox="1"/>
            <p:nvPr/>
          </p:nvSpPr>
          <p:spPr>
            <a:xfrm>
              <a:off x="5192331" y="3674113"/>
              <a:ext cx="1835759" cy="461665"/>
            </a:xfrm>
            <a:prstGeom prst="rect">
              <a:avLst/>
            </a:prstGeom>
            <a:noFill/>
          </p:spPr>
          <p:txBody>
            <a:bodyPr wrap="none" rtlCol="0">
              <a:spAutoFit/>
            </a:bodyPr>
            <a:lstStyle/>
            <a:p>
              <a:r>
                <a:rPr lang="en-US" sz="2400" b="1" dirty="0">
                  <a:solidFill>
                    <a:srgbClr val="70CACB"/>
                  </a:solidFill>
                  <a:latin typeface="Century Gothic" panose="020B0502020202020204" pitchFamily="34" charset="0"/>
                </a:rPr>
                <a:t>Actionable</a:t>
              </a:r>
            </a:p>
          </p:txBody>
        </p:sp>
        <p:sp>
          <p:nvSpPr>
            <p:cNvPr id="11" name="TextBox 10"/>
            <p:cNvSpPr txBox="1"/>
            <p:nvPr/>
          </p:nvSpPr>
          <p:spPr>
            <a:xfrm>
              <a:off x="7583901" y="3674113"/>
              <a:ext cx="1484702" cy="461665"/>
            </a:xfrm>
            <a:prstGeom prst="rect">
              <a:avLst/>
            </a:prstGeom>
            <a:noFill/>
          </p:spPr>
          <p:txBody>
            <a:bodyPr wrap="none" rtlCol="0">
              <a:spAutoFit/>
            </a:bodyPr>
            <a:lstStyle/>
            <a:p>
              <a:r>
                <a:rPr lang="en-US" sz="2400" b="1" dirty="0">
                  <a:solidFill>
                    <a:srgbClr val="70CACB"/>
                  </a:solidFill>
                  <a:latin typeface="Century Gothic" panose="020B0502020202020204" pitchFamily="34" charset="0"/>
                </a:rPr>
                <a:t>Relevant</a:t>
              </a:r>
            </a:p>
          </p:txBody>
        </p:sp>
        <p:sp>
          <p:nvSpPr>
            <p:cNvPr id="12" name="TextBox 11"/>
            <p:cNvSpPr txBox="1"/>
            <p:nvPr/>
          </p:nvSpPr>
          <p:spPr>
            <a:xfrm>
              <a:off x="9413769" y="3648438"/>
              <a:ext cx="1976823" cy="461665"/>
            </a:xfrm>
            <a:prstGeom prst="rect">
              <a:avLst/>
            </a:prstGeom>
            <a:noFill/>
          </p:spPr>
          <p:txBody>
            <a:bodyPr wrap="none" rtlCol="0">
              <a:spAutoFit/>
            </a:bodyPr>
            <a:lstStyle/>
            <a:p>
              <a:r>
                <a:rPr lang="en-US" sz="2400" b="1" dirty="0">
                  <a:solidFill>
                    <a:srgbClr val="70CACB"/>
                  </a:solidFill>
                  <a:latin typeface="Century Gothic" panose="020B0502020202020204" pitchFamily="34" charset="0"/>
                </a:rPr>
                <a:t>Time-bound</a:t>
              </a:r>
            </a:p>
          </p:txBody>
        </p:sp>
      </p:grpSp>
    </p:spTree>
    <p:extLst>
      <p:ext uri="{BB962C8B-B14F-4D97-AF65-F5344CB8AC3E}">
        <p14:creationId xmlns:p14="http://schemas.microsoft.com/office/powerpoint/2010/main" val="1055922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0489" y="1201624"/>
            <a:ext cx="7906407" cy="3477875"/>
          </a:xfrm>
          <a:prstGeom prst="rect">
            <a:avLst/>
          </a:prstGeom>
          <a:noFill/>
        </p:spPr>
        <p:txBody>
          <a:bodyPr wrap="square" rtlCol="0">
            <a:spAutoFit/>
          </a:bodyPr>
          <a:lstStyle/>
          <a:p>
            <a:r>
              <a:rPr lang="en-US" sz="4400" baseline="0" dirty="0" smtClean="0">
                <a:solidFill>
                  <a:srgbClr val="70CACB"/>
                </a:solidFill>
                <a:latin typeface="Georgia" charset="0"/>
                <a:ea typeface="Georgia" charset="0"/>
                <a:cs typeface="Georgia" charset="0"/>
              </a:rPr>
              <a:t>Simple</a:t>
            </a:r>
            <a:r>
              <a:rPr lang="en-US" sz="4400" baseline="0" dirty="0" smtClean="0">
                <a:latin typeface="Georgia" charset="0"/>
                <a:ea typeface="Georgia" charset="0"/>
                <a:cs typeface="Georgia" charset="0"/>
              </a:rPr>
              <a:t>: </a:t>
            </a:r>
          </a:p>
          <a:p>
            <a:r>
              <a:rPr lang="en-US" sz="4400" dirty="0" smtClean="0">
                <a:latin typeface="Georgia" charset="0"/>
                <a:ea typeface="Georgia" charset="0"/>
                <a:cs typeface="Georgia" charset="0"/>
              </a:rPr>
              <a:t>Simplicity</a:t>
            </a:r>
            <a:r>
              <a:rPr lang="en-US" sz="4400" baseline="0" dirty="0" smtClean="0">
                <a:latin typeface="Georgia" charset="0"/>
                <a:ea typeface="Georgia" charset="0"/>
                <a:cs typeface="Georgia" charset="0"/>
              </a:rPr>
              <a:t> is a virtue, but simpler is not always better—depends on audience and purpose. </a:t>
            </a:r>
          </a:p>
        </p:txBody>
      </p:sp>
    </p:spTree>
    <p:extLst>
      <p:ext uri="{BB962C8B-B14F-4D97-AF65-F5344CB8AC3E}">
        <p14:creationId xmlns:p14="http://schemas.microsoft.com/office/powerpoint/2010/main" val="130753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19351"/>
            <a:ext cx="4934607" cy="800219"/>
          </a:xfrm>
          <a:prstGeom prst="rect">
            <a:avLst/>
          </a:prstGeom>
          <a:noFill/>
        </p:spPr>
        <p:txBody>
          <a:bodyPr wrap="square" rtlCol="0">
            <a:spAutoFit/>
          </a:bodyPr>
          <a:lstStyle/>
          <a:p>
            <a:r>
              <a:rPr lang="en-US" sz="4600" dirty="0" smtClean="0">
                <a:latin typeface="Georgia" charset="0"/>
                <a:ea typeface="Georgia" charset="0"/>
                <a:cs typeface="Georgia" charset="0"/>
              </a:rPr>
              <a:t>S</a:t>
            </a:r>
            <a:r>
              <a:rPr lang="en-US" sz="4600" dirty="0" smtClean="0">
                <a:solidFill>
                  <a:srgbClr val="7030A0"/>
                </a:solidFill>
                <a:latin typeface="Georgia" charset="0"/>
                <a:ea typeface="Georgia" charset="0"/>
                <a:cs typeface="Georgia" charset="0"/>
              </a:rPr>
              <a:t> </a:t>
            </a:r>
            <a:r>
              <a:rPr lang="en-US" sz="4600" dirty="0" smtClean="0">
                <a:solidFill>
                  <a:srgbClr val="70CACB"/>
                </a:solidFill>
                <a:latin typeface="Georgia" charset="0"/>
                <a:ea typeface="Georgia" charset="0"/>
                <a:cs typeface="Georgia" charset="0"/>
              </a:rPr>
              <a:t>M A R </a:t>
            </a:r>
            <a:r>
              <a:rPr lang="en-US" sz="4600" dirty="0" smtClean="0">
                <a:latin typeface="Georgia" charset="0"/>
                <a:ea typeface="Georgia" charset="0"/>
                <a:cs typeface="Georgia" charset="0"/>
              </a:rPr>
              <a:t>T :</a:t>
            </a:r>
            <a:endParaRPr lang="en-US" sz="4600" baseline="0" dirty="0" smtClean="0">
              <a:latin typeface="Georgia" charset="0"/>
              <a:ea typeface="Georgia" charset="0"/>
              <a:cs typeface="Georgia" charset="0"/>
            </a:endParaRPr>
          </a:p>
        </p:txBody>
      </p:sp>
      <p:sp>
        <p:nvSpPr>
          <p:cNvPr id="3" name="TextBox 2"/>
          <p:cNvSpPr txBox="1"/>
          <p:nvPr/>
        </p:nvSpPr>
        <p:spPr>
          <a:xfrm>
            <a:off x="5644055" y="1324309"/>
            <a:ext cx="5785945" cy="4524315"/>
          </a:xfrm>
          <a:prstGeom prst="rect">
            <a:avLst/>
          </a:prstGeom>
          <a:noFill/>
        </p:spPr>
        <p:txBody>
          <a:bodyPr wrap="square" rtlCol="0">
            <a:spAutoFit/>
          </a:bodyPr>
          <a:lstStyle/>
          <a:p>
            <a:pPr marL="285750" indent="-285750">
              <a:buFont typeface="Arial" panose="020B0604020202020204" pitchFamily="34" charset="0"/>
              <a:buChar char="•"/>
            </a:pPr>
            <a:r>
              <a:rPr lang="en-US" b="1" baseline="0" dirty="0" smtClean="0">
                <a:solidFill>
                  <a:srgbClr val="70CACB"/>
                </a:solidFill>
                <a:latin typeface="Open Sans" charset="0"/>
                <a:ea typeface="Open Sans" charset="0"/>
                <a:cs typeface="Open Sans" charset="0"/>
              </a:rPr>
              <a:t>Measurable</a:t>
            </a:r>
            <a:r>
              <a:rPr lang="en-US" baseline="0" dirty="0" smtClean="0">
                <a:latin typeface="Open Sans" charset="0"/>
                <a:ea typeface="Open Sans" charset="0"/>
                <a:cs typeface="Open Sans" charset="0"/>
              </a:rPr>
              <a:t>: Metrics are by almost definition measurable.</a:t>
            </a:r>
          </a:p>
          <a:p>
            <a:pPr marL="285750" indent="-285750">
              <a:buFont typeface="Arial" panose="020B0604020202020204" pitchFamily="34" charset="0"/>
              <a:buChar char="•"/>
            </a:pPr>
            <a:endParaRPr lang="en-US" baseline="0" dirty="0" smtClean="0">
              <a:latin typeface="Open Sans" charset="0"/>
              <a:ea typeface="Open Sans" charset="0"/>
              <a:cs typeface="Open Sans" charset="0"/>
            </a:endParaRPr>
          </a:p>
          <a:p>
            <a:pPr marL="285750" indent="-285750">
              <a:buFont typeface="Arial" panose="020B0604020202020204" pitchFamily="34" charset="0"/>
              <a:buChar char="•"/>
            </a:pPr>
            <a:r>
              <a:rPr lang="en-US" b="1" baseline="0" dirty="0" smtClean="0">
                <a:solidFill>
                  <a:srgbClr val="70CACB"/>
                </a:solidFill>
                <a:latin typeface="Open Sans" charset="0"/>
                <a:ea typeface="Open Sans" charset="0"/>
                <a:cs typeface="Open Sans" charset="0"/>
              </a:rPr>
              <a:t>Actionable</a:t>
            </a:r>
            <a:r>
              <a:rPr lang="en-US" baseline="0" dirty="0" smtClean="0">
                <a:latin typeface="Open Sans" charset="0"/>
                <a:ea typeface="Open Sans" charset="0"/>
                <a:cs typeface="Open Sans" charset="0"/>
              </a:rPr>
              <a:t>: Relevant to your solution. If you are trying to reduce carbon emissions in your city, global carbon emissions is not an actionable target. However, if you are an international organization trying to get the largest carbon emitters to commit to reducing carbon emissions, then maybe it is.</a:t>
            </a:r>
          </a:p>
          <a:p>
            <a:pPr marL="285750" indent="-285750">
              <a:buFont typeface="Arial" panose="020B0604020202020204" pitchFamily="34" charset="0"/>
              <a:buChar char="•"/>
            </a:pPr>
            <a:endParaRPr lang="en-US" baseline="0" dirty="0" smtClean="0">
              <a:latin typeface="Open Sans" charset="0"/>
              <a:ea typeface="Open Sans" charset="0"/>
              <a:cs typeface="Open Sans" charset="0"/>
            </a:endParaRPr>
          </a:p>
          <a:p>
            <a:pPr marL="285750" indent="-285750">
              <a:buFont typeface="Arial" panose="020B0604020202020204" pitchFamily="34" charset="0"/>
              <a:buChar char="•"/>
            </a:pPr>
            <a:r>
              <a:rPr lang="en-US" b="1" baseline="0" dirty="0" smtClean="0">
                <a:solidFill>
                  <a:srgbClr val="70CACB"/>
                </a:solidFill>
                <a:latin typeface="Open Sans" charset="0"/>
                <a:ea typeface="Open Sans" charset="0"/>
                <a:cs typeface="Open Sans" charset="0"/>
              </a:rPr>
              <a:t>Relevant</a:t>
            </a:r>
            <a:r>
              <a:rPr lang="en-US" baseline="0" dirty="0" smtClean="0">
                <a:latin typeface="Open Sans" charset="0"/>
                <a:ea typeface="Open Sans" charset="0"/>
                <a:cs typeface="Open Sans" charset="0"/>
              </a:rPr>
              <a:t>: Relevant to your vision. Don’t fall into the trap of setting a target in some area just because the data is available (</a:t>
            </a:r>
            <a:r>
              <a:rPr lang="en-US" baseline="0" dirty="0" smtClean="0">
                <a:latin typeface="Open Sans" charset="0"/>
                <a:ea typeface="Open Sans" charset="0"/>
                <a:cs typeface="Open Sans" charset="0"/>
              </a:rPr>
              <a:t>e.g., </a:t>
            </a:r>
            <a:r>
              <a:rPr lang="en-US" baseline="0" dirty="0" smtClean="0">
                <a:latin typeface="Open Sans" charset="0"/>
                <a:ea typeface="Open Sans" charset="0"/>
                <a:cs typeface="Open Sans" charset="0"/>
              </a:rPr>
              <a:t>reported crime </a:t>
            </a:r>
            <a:r>
              <a:rPr lang="en-US" baseline="0" dirty="0" smtClean="0">
                <a:latin typeface="Open Sans" charset="0"/>
                <a:ea typeface="Open Sans" charset="0"/>
                <a:cs typeface="Open Sans" charset="0"/>
              </a:rPr>
              <a:t>is not </a:t>
            </a:r>
            <a:r>
              <a:rPr lang="en-US" baseline="0" dirty="0" smtClean="0">
                <a:latin typeface="Open Sans" charset="0"/>
                <a:ea typeface="Open Sans" charset="0"/>
                <a:cs typeface="Open Sans" charset="0"/>
              </a:rPr>
              <a:t>the same as actual incidence of crime</a:t>
            </a:r>
            <a:r>
              <a:rPr lang="en-US" baseline="0" dirty="0" smtClean="0">
                <a:latin typeface="Open Sans" charset="0"/>
                <a:ea typeface="Open Sans" charset="0"/>
                <a:cs typeface="Open Sans" charset="0"/>
              </a:rPr>
              <a:t>).</a:t>
            </a:r>
            <a:endParaRPr lang="en-US" baseline="0" dirty="0" smtClean="0">
              <a:latin typeface="Open Sans" charset="0"/>
              <a:ea typeface="Open Sans" charset="0"/>
              <a:cs typeface="Open Sans" charset="0"/>
            </a:endParaRPr>
          </a:p>
          <a:p>
            <a:endParaRPr lang="en-US" baseline="0" dirty="0" smtClean="0">
              <a:latin typeface="Open Sans" charset="0"/>
              <a:ea typeface="Open Sans" charset="0"/>
              <a:cs typeface="Open Sans" charset="0"/>
            </a:endParaRPr>
          </a:p>
          <a:p>
            <a:endParaRPr lang="en-US" dirty="0"/>
          </a:p>
        </p:txBody>
      </p:sp>
      <p:sp>
        <p:nvSpPr>
          <p:cNvPr id="5" name="object 7"/>
          <p:cNvSpPr txBox="1">
            <a:spLocks/>
          </p:cNvSpPr>
          <p:nvPr/>
        </p:nvSpPr>
        <p:spPr>
          <a:xfrm>
            <a:off x="457200" y="421529"/>
            <a:ext cx="7723239" cy="246221"/>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r>
              <a:rPr lang="en-US" sz="1600" i="0" kern="0" spc="300" dirty="0">
                <a:solidFill>
                  <a:srgbClr val="281A58"/>
                </a:solidFill>
                <a:latin typeface="Open Sans" charset="0"/>
                <a:ea typeface="Open Sans" charset="0"/>
                <a:cs typeface="Open Sans" charset="0"/>
              </a:rPr>
              <a:t>MEASURING IMPACT</a:t>
            </a:r>
          </a:p>
        </p:txBody>
      </p:sp>
    </p:spTree>
    <p:extLst>
      <p:ext uri="{BB962C8B-B14F-4D97-AF65-F5344CB8AC3E}">
        <p14:creationId xmlns:p14="http://schemas.microsoft.com/office/powerpoint/2010/main" val="573116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32786" y="2940561"/>
            <a:ext cx="5234151" cy="2031325"/>
          </a:xfrm>
          <a:prstGeom prst="rect">
            <a:avLst/>
          </a:prstGeom>
          <a:noFill/>
        </p:spPr>
        <p:txBody>
          <a:bodyPr wrap="square" rtlCol="0">
            <a:spAutoFit/>
          </a:bodyPr>
          <a:lstStyle/>
          <a:p>
            <a:pPr marL="285750" indent="-285750">
              <a:buFont typeface="Arial" panose="020B0604020202020204" pitchFamily="34" charset="0"/>
              <a:buChar char="•"/>
            </a:pPr>
            <a:r>
              <a:rPr lang="en-US" baseline="0" dirty="0" smtClean="0"/>
              <a:t>Too short-term and you don’t have time to work up to </a:t>
            </a:r>
            <a:r>
              <a:rPr lang="en-US" baseline="0" dirty="0" smtClean="0"/>
              <a:t>it</a:t>
            </a:r>
            <a:endParaRPr lang="en-US" baseline="0" dirty="0" smtClean="0"/>
          </a:p>
          <a:p>
            <a:pPr marL="285750" indent="-285750">
              <a:buFont typeface="Arial" panose="020B0604020202020204" pitchFamily="34" charset="0"/>
              <a:buChar char="•"/>
            </a:pPr>
            <a:r>
              <a:rPr lang="en-US" baseline="0" dirty="0" smtClean="0"/>
              <a:t>Too long-term and it fails to motivate or hold accountable</a:t>
            </a:r>
          </a:p>
          <a:p>
            <a:pPr marL="285750" indent="-285750">
              <a:buFont typeface="Arial" panose="020B0604020202020204" pitchFamily="34" charset="0"/>
              <a:buChar char="•"/>
            </a:pPr>
            <a:r>
              <a:rPr lang="en-US" baseline="0" dirty="0" smtClean="0"/>
              <a:t>Need a balance of timeframes</a:t>
            </a:r>
          </a:p>
          <a:p>
            <a:pPr marL="285750" indent="-285750">
              <a:buFont typeface="Arial" panose="020B0604020202020204" pitchFamily="34" charset="0"/>
              <a:buChar char="•"/>
            </a:pPr>
            <a:r>
              <a:rPr lang="en-US" baseline="0" dirty="0" smtClean="0"/>
              <a:t>Also linked to ambition, </a:t>
            </a:r>
            <a:r>
              <a:rPr lang="en-US" i="1" baseline="0" dirty="0" smtClean="0"/>
              <a:t>which is the next </a:t>
            </a:r>
            <a:r>
              <a:rPr lang="en-US" i="1" baseline="0" dirty="0" smtClean="0"/>
              <a:t>slide</a:t>
            </a:r>
            <a:endParaRPr lang="en-US" baseline="0" dirty="0" smtClean="0"/>
          </a:p>
          <a:p>
            <a:endParaRPr lang="en-US" dirty="0"/>
          </a:p>
        </p:txBody>
      </p:sp>
      <p:sp>
        <p:nvSpPr>
          <p:cNvPr id="4" name="TextBox 3"/>
          <p:cNvSpPr txBox="1"/>
          <p:nvPr/>
        </p:nvSpPr>
        <p:spPr>
          <a:xfrm>
            <a:off x="370490" y="1201624"/>
            <a:ext cx="5281448" cy="3477875"/>
          </a:xfrm>
          <a:prstGeom prst="rect">
            <a:avLst/>
          </a:prstGeom>
          <a:noFill/>
        </p:spPr>
        <p:txBody>
          <a:bodyPr wrap="square" rtlCol="0">
            <a:spAutoFit/>
          </a:bodyPr>
          <a:lstStyle/>
          <a:p>
            <a:r>
              <a:rPr lang="en-US" sz="4400" baseline="0" dirty="0" err="1" smtClean="0">
                <a:solidFill>
                  <a:srgbClr val="70CACB"/>
                </a:solidFill>
                <a:latin typeface="Georgia" charset="0"/>
                <a:ea typeface="Georgia" charset="0"/>
                <a:cs typeface="Georgia" charset="0"/>
              </a:rPr>
              <a:t>Timebound</a:t>
            </a:r>
            <a:r>
              <a:rPr lang="en-US" sz="4400" baseline="0" dirty="0" smtClean="0">
                <a:latin typeface="Georgia" charset="0"/>
                <a:ea typeface="Georgia" charset="0"/>
                <a:cs typeface="Georgia" charset="0"/>
              </a:rPr>
              <a:t>: </a:t>
            </a:r>
          </a:p>
          <a:p>
            <a:r>
              <a:rPr lang="en-US" sz="4400" baseline="0" dirty="0" smtClean="0">
                <a:latin typeface="Georgia" charset="0"/>
                <a:ea typeface="Georgia" charset="0"/>
                <a:cs typeface="Georgia" charset="0"/>
              </a:rPr>
              <a:t>Good target needs a timeframe, but there is no one correct timeframe.</a:t>
            </a:r>
          </a:p>
        </p:txBody>
      </p:sp>
    </p:spTree>
    <p:extLst>
      <p:ext uri="{BB962C8B-B14F-4D97-AF65-F5344CB8AC3E}">
        <p14:creationId xmlns:p14="http://schemas.microsoft.com/office/powerpoint/2010/main" val="743263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txBox="1">
            <a:spLocks/>
          </p:cNvSpPr>
          <p:nvPr/>
        </p:nvSpPr>
        <p:spPr>
          <a:xfrm>
            <a:off x="457200" y="421529"/>
            <a:ext cx="7723239" cy="246221"/>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r>
              <a:rPr lang="en-US" sz="1600" i="0" kern="0" spc="300" dirty="0" smtClean="0">
                <a:solidFill>
                  <a:srgbClr val="281A58"/>
                </a:solidFill>
                <a:latin typeface="Open Sans" charset="0"/>
                <a:ea typeface="Open Sans" charset="0"/>
                <a:cs typeface="Open Sans" charset="0"/>
              </a:rPr>
              <a:t>RESOURCE PACKET</a:t>
            </a:r>
            <a:endParaRPr lang="en-US" sz="1600" i="0" kern="0" spc="300" dirty="0">
              <a:solidFill>
                <a:srgbClr val="281A58"/>
              </a:solidFill>
              <a:latin typeface="Open Sans" charset="0"/>
              <a:ea typeface="Open Sans" charset="0"/>
              <a:cs typeface="Open Sans" charset="0"/>
            </a:endParaRPr>
          </a:p>
        </p:txBody>
      </p:sp>
      <p:sp>
        <p:nvSpPr>
          <p:cNvPr id="2" name="Slide Number Placeholder 1"/>
          <p:cNvSpPr>
            <a:spLocks noGrp="1"/>
          </p:cNvSpPr>
          <p:nvPr>
            <p:ph type="sldNum" sz="quarter" idx="7"/>
          </p:nvPr>
        </p:nvSpPr>
        <p:spPr/>
        <p:txBody>
          <a:bodyPr/>
          <a:lstStyle/>
          <a:p>
            <a:fld id="{03B4E35C-852A-C440-8B32-952944DE7771}" type="slidenum">
              <a:rPr lang="uk-UA" smtClean="0"/>
              <a:pPr/>
              <a:t>2</a:t>
            </a:fld>
            <a:endParaRPr lang="uk-UA" dirty="0"/>
          </a:p>
        </p:txBody>
      </p:sp>
      <p:sp>
        <p:nvSpPr>
          <p:cNvPr id="28" name="object 7"/>
          <p:cNvSpPr txBox="1">
            <a:spLocks/>
          </p:cNvSpPr>
          <p:nvPr/>
        </p:nvSpPr>
        <p:spPr>
          <a:xfrm>
            <a:off x="457200" y="728230"/>
            <a:ext cx="7995919" cy="707886"/>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spcAft>
                <a:spcPts val="2400"/>
              </a:spcAft>
            </a:pPr>
            <a:r>
              <a:rPr lang="en-US" sz="4600" i="0" kern="0" dirty="0" smtClean="0">
                <a:solidFill>
                  <a:schemeClr val="tx1">
                    <a:lumMod val="85000"/>
                    <a:lumOff val="15000"/>
                  </a:schemeClr>
                </a:solidFill>
                <a:latin typeface="Georgia" charset="0"/>
                <a:ea typeface="Georgia" charset="0"/>
                <a:cs typeface="Georgia" charset="0"/>
              </a:rPr>
              <a:t>What is this?</a:t>
            </a:r>
            <a:endParaRPr lang="en-US" sz="4600" i="0" kern="0" dirty="0">
              <a:solidFill>
                <a:schemeClr val="tx1">
                  <a:lumMod val="85000"/>
                  <a:lumOff val="15000"/>
                </a:schemeClr>
              </a:solidFill>
              <a:latin typeface="Georgia" charset="0"/>
              <a:ea typeface="Georgia" charset="0"/>
              <a:cs typeface="Georgia" charset="0"/>
            </a:endParaRPr>
          </a:p>
        </p:txBody>
      </p:sp>
      <p:sp>
        <p:nvSpPr>
          <p:cNvPr id="15" name="object 7"/>
          <p:cNvSpPr txBox="1">
            <a:spLocks/>
          </p:cNvSpPr>
          <p:nvPr/>
        </p:nvSpPr>
        <p:spPr>
          <a:xfrm>
            <a:off x="457201" y="1728504"/>
            <a:ext cx="5212079" cy="2957220"/>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a:lnSpc>
                <a:spcPts val="2000"/>
              </a:lnSpc>
              <a:spcAft>
                <a:spcPts val="600"/>
              </a:spcAft>
            </a:pPr>
            <a:r>
              <a:rPr lang="en-US" sz="1050" i="0" dirty="0">
                <a:solidFill>
                  <a:schemeClr val="tx1"/>
                </a:solidFill>
                <a:latin typeface="Open Sans" charset="0"/>
                <a:ea typeface="Open Sans" charset="0"/>
                <a:cs typeface="Open Sans" charset="0"/>
              </a:rPr>
              <a:t>This document contains supplemental reading to the </a:t>
            </a:r>
            <a:r>
              <a:rPr lang="en-US" sz="1050" i="0" dirty="0" err="1">
                <a:solidFill>
                  <a:schemeClr val="tx1"/>
                </a:solidFill>
                <a:latin typeface="Open Sans" charset="0"/>
                <a:ea typeface="Open Sans" charset="0"/>
                <a:cs typeface="Open Sans" charset="0"/>
              </a:rPr>
              <a:t>i</a:t>
            </a:r>
            <a:r>
              <a:rPr lang="en-US" sz="1050" i="0" dirty="0">
                <a:solidFill>
                  <a:schemeClr val="tx1"/>
                </a:solidFill>
                <a:latin typeface="Open Sans" charset="0"/>
                <a:ea typeface="Open Sans" charset="0"/>
                <a:cs typeface="Open Sans" charset="0"/>
              </a:rPr>
              <a:t>-team LA Convening. These additional tools and practices support the methods discussed during our training sessions. </a:t>
            </a:r>
          </a:p>
          <a:p>
            <a:pPr>
              <a:lnSpc>
                <a:spcPts val="2000"/>
              </a:lnSpc>
              <a:spcAft>
                <a:spcPts val="600"/>
              </a:spcAft>
            </a:pPr>
            <a:r>
              <a:rPr lang="en-US" sz="1050" b="1" i="0" dirty="0" smtClean="0">
                <a:solidFill>
                  <a:schemeClr val="tx1"/>
                </a:solidFill>
                <a:latin typeface="Open Sans" charset="0"/>
                <a:ea typeface="Open Sans" charset="0"/>
                <a:cs typeface="Open Sans" charset="0"/>
              </a:rPr>
              <a:t>Extended content in this document includes: </a:t>
            </a:r>
            <a:endParaRPr lang="en-US" sz="1050" b="1" i="0" dirty="0">
              <a:solidFill>
                <a:schemeClr val="tx1"/>
              </a:solidFill>
              <a:latin typeface="Open Sans" charset="0"/>
              <a:ea typeface="Open Sans" charset="0"/>
              <a:cs typeface="Open Sans" charset="0"/>
            </a:endParaRPr>
          </a:p>
          <a:p>
            <a:pPr marL="171450" indent="-171450">
              <a:spcAft>
                <a:spcPts val="600"/>
              </a:spcAft>
              <a:buFont typeface="Arial" charset="0"/>
              <a:buChar char="•"/>
            </a:pPr>
            <a:r>
              <a:rPr lang="en-US" sz="1050" i="0" dirty="0" smtClean="0">
                <a:solidFill>
                  <a:schemeClr val="tx1"/>
                </a:solidFill>
                <a:latin typeface="Open Sans" charset="0"/>
                <a:ea typeface="Open Sans" charset="0"/>
                <a:cs typeface="Open Sans" charset="0"/>
              </a:rPr>
              <a:t>Measuring Impact</a:t>
            </a:r>
            <a:endParaRPr lang="en-US" sz="1050" i="0" dirty="0">
              <a:solidFill>
                <a:schemeClr val="tx1"/>
              </a:solidFill>
              <a:latin typeface="Open Sans" charset="0"/>
              <a:ea typeface="Open Sans" charset="0"/>
              <a:cs typeface="Open Sans" charset="0"/>
            </a:endParaRPr>
          </a:p>
          <a:p>
            <a:pPr>
              <a:lnSpc>
                <a:spcPts val="2000"/>
              </a:lnSpc>
              <a:spcAft>
                <a:spcPts val="600"/>
              </a:spcAft>
            </a:pPr>
            <a:r>
              <a:rPr lang="en-US" sz="1050" i="0" dirty="0" smtClean="0">
                <a:solidFill>
                  <a:schemeClr val="tx1"/>
                </a:solidFill>
                <a:latin typeface="Open Sans" charset="0"/>
                <a:ea typeface="Open Sans" charset="0"/>
                <a:cs typeface="Open Sans" charset="0"/>
              </a:rPr>
              <a:t>These </a:t>
            </a:r>
            <a:r>
              <a:rPr lang="en-US" sz="1050" i="0" dirty="0">
                <a:solidFill>
                  <a:schemeClr val="tx1"/>
                </a:solidFill>
                <a:latin typeface="Open Sans" charset="0"/>
                <a:ea typeface="Open Sans" charset="0"/>
                <a:cs typeface="Open Sans" charset="0"/>
              </a:rPr>
              <a:t>additional resources and best practices are shared to give you more information to consider when developing insights, forging relationships between the </a:t>
            </a:r>
            <a:r>
              <a:rPr lang="en-US" sz="1050" i="0" dirty="0" err="1">
                <a:solidFill>
                  <a:schemeClr val="tx1"/>
                </a:solidFill>
                <a:latin typeface="Open Sans" charset="0"/>
                <a:ea typeface="Open Sans" charset="0"/>
                <a:cs typeface="Open Sans" charset="0"/>
              </a:rPr>
              <a:t>i</a:t>
            </a:r>
            <a:r>
              <a:rPr lang="en-US" sz="1050" i="0" dirty="0">
                <a:solidFill>
                  <a:schemeClr val="tx1"/>
                </a:solidFill>
                <a:latin typeface="Open Sans" charset="0"/>
                <a:ea typeface="Open Sans" charset="0"/>
                <a:cs typeface="Open Sans" charset="0"/>
              </a:rPr>
              <a:t>-team and stakeholders and establish shared knowledge amongst the team. It offers a few high-level tools and strategies in addition to the course content to encourage deeper, more insightful understandings for your team and your stakeholders.</a:t>
            </a:r>
          </a:p>
        </p:txBody>
      </p:sp>
    </p:spTree>
    <p:extLst>
      <p:ext uri="{BB962C8B-B14F-4D97-AF65-F5344CB8AC3E}">
        <p14:creationId xmlns:p14="http://schemas.microsoft.com/office/powerpoint/2010/main" val="179940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a:prstGeom prst="rect">
            <a:avLst/>
          </a:prstGeom>
        </p:spPr>
        <p:txBody>
          <a:bodyPr/>
          <a:lstStyle/>
          <a:p>
            <a:fld id="{03B4E35C-852A-C440-8B32-952944DE7771}" type="slidenum">
              <a:rPr lang="uk-UA" smtClean="0"/>
              <a:pPr/>
              <a:t>20</a:t>
            </a:fld>
            <a:endParaRPr lang="uk-UA" dirty="0"/>
          </a:p>
        </p:txBody>
      </p:sp>
      <p:sp>
        <p:nvSpPr>
          <p:cNvPr id="5" name="object 7"/>
          <p:cNvSpPr txBox="1">
            <a:spLocks/>
          </p:cNvSpPr>
          <p:nvPr/>
        </p:nvSpPr>
        <p:spPr>
          <a:xfrm>
            <a:off x="457200" y="421529"/>
            <a:ext cx="7723239" cy="246221"/>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r>
              <a:rPr lang="en-US" sz="1600" i="0" kern="0" spc="300" dirty="0">
                <a:solidFill>
                  <a:srgbClr val="281A58"/>
                </a:solidFill>
                <a:latin typeface="Open Sans" charset="0"/>
                <a:ea typeface="Open Sans" charset="0"/>
                <a:cs typeface="Open Sans" charset="0"/>
              </a:rPr>
              <a:t>MEASURING IMPACT</a:t>
            </a:r>
          </a:p>
        </p:txBody>
      </p:sp>
      <p:pic>
        <p:nvPicPr>
          <p:cNvPr id="9" name="Picture 6" descr="http://www.clker.com/cliparts/y/x/Q/S/b/q/scales-of-justice-hi.png"/>
          <p:cNvPicPr>
            <a:picLocks noChangeAspect="1" noChangeArrowheads="1"/>
          </p:cNvPicPr>
          <p:nvPr/>
        </p:nvPicPr>
        <p:blipFill>
          <a:blip r:embed="rId3">
            <a:duotone>
              <a:srgbClr val="808080">
                <a:shade val="45000"/>
                <a:satMod val="135000"/>
              </a:srgb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5388" y="1241748"/>
            <a:ext cx="10684476" cy="47780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p:cNvSpPr txBox="1">
            <a:spLocks/>
          </p:cNvSpPr>
          <p:nvPr/>
        </p:nvSpPr>
        <p:spPr>
          <a:xfrm>
            <a:off x="457200" y="2286004"/>
            <a:ext cx="4206240" cy="3252966"/>
          </a:xfrm>
          <a:prstGeom prst="rect">
            <a:avLst/>
          </a:prstGeom>
          <a:solidFill>
            <a:srgbClr val="FFFFFF">
              <a:alpha val="80000"/>
            </a:srgbClr>
          </a:solidFill>
          <a:ln>
            <a:noFill/>
          </a:ln>
        </p:spPr>
        <p:txBody>
          <a:bodyPr vert="horz" wrap="square" lIns="93297" tIns="93297" rIns="93297" bIns="93297" rtlCol="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l" defTabSz="457200" rtl="0" eaLnBrk="1" fontAlgn="auto" latinLnBrk="0" hangingPunct="1">
              <a:lnSpc>
                <a:spcPct val="100000"/>
              </a:lnSpc>
              <a:spcBef>
                <a:spcPct val="20000"/>
              </a:spcBef>
              <a:spcAft>
                <a:spcPts val="600"/>
              </a:spcAft>
              <a:buClrTx/>
              <a:buSzTx/>
              <a:buFont typeface="Arial"/>
              <a:buNone/>
              <a:tabLst/>
              <a:defRPr/>
            </a:pPr>
            <a:r>
              <a:rPr kumimoji="0" lang="en-US" sz="1600" b="1" i="0" u="none" strike="noStrike" kern="1200" cap="none" spc="0" normalizeH="0" baseline="0" noProof="0" dirty="0">
                <a:ln>
                  <a:noFill/>
                </a:ln>
                <a:solidFill>
                  <a:schemeClr val="tx1">
                    <a:lumMod val="85000"/>
                    <a:lumOff val="15000"/>
                  </a:schemeClr>
                </a:solidFill>
                <a:effectLst/>
                <a:uLnTx/>
                <a:uFillTx/>
                <a:latin typeface="Georgia" panose="02040502050405020303" pitchFamily="18" charset="0"/>
              </a:rPr>
              <a:t>Ambition</a:t>
            </a:r>
          </a:p>
          <a:p>
            <a:pPr marL="285750" marR="0" lvl="1" algn="l" defTabSz="457200" rtl="0" eaLnBrk="1" fontAlgn="auto" latinLnBrk="0" hangingPunct="1">
              <a:lnSpc>
                <a:spcPct val="100000"/>
              </a:lnSpc>
              <a:spcBef>
                <a:spcPct val="20000"/>
              </a:spcBef>
              <a:spcAft>
                <a:spcPts val="600"/>
              </a:spcAft>
              <a:buClrTx/>
              <a:buSzTx/>
              <a:buFontTx/>
              <a:buChar char="-"/>
              <a:tabLst/>
              <a:defRPr/>
            </a:pPr>
            <a:r>
              <a:rPr kumimoji="0" lang="en-US" sz="1600" i="0" u="none" strike="noStrike" kern="1200" cap="none" spc="0" normalizeH="0" baseline="0" noProof="0" dirty="0">
                <a:ln>
                  <a:noFill/>
                </a:ln>
                <a:solidFill>
                  <a:schemeClr val="tx1">
                    <a:lumMod val="85000"/>
                    <a:lumOff val="15000"/>
                  </a:schemeClr>
                </a:solidFill>
                <a:effectLst/>
                <a:uLnTx/>
                <a:uFillTx/>
                <a:latin typeface="Open Sans"/>
              </a:rPr>
              <a:t>Does the target represent transformative change (above and beyond business as usual)?</a:t>
            </a:r>
          </a:p>
          <a:p>
            <a:pPr marL="285750" marR="0" lvl="1" algn="l" defTabSz="457200" rtl="0" eaLnBrk="1" fontAlgn="auto" latinLnBrk="0" hangingPunct="1">
              <a:lnSpc>
                <a:spcPct val="100000"/>
              </a:lnSpc>
              <a:spcBef>
                <a:spcPct val="20000"/>
              </a:spcBef>
              <a:spcAft>
                <a:spcPts val="600"/>
              </a:spcAft>
              <a:buClrTx/>
              <a:buSzTx/>
              <a:buFontTx/>
              <a:buChar char="-"/>
              <a:tabLst/>
              <a:defRPr/>
            </a:pPr>
            <a:r>
              <a:rPr kumimoji="0" lang="en-US" sz="1600" i="0" u="none" strike="noStrike" kern="1200" cap="none" spc="0" normalizeH="0" baseline="0" noProof="0" dirty="0">
                <a:ln>
                  <a:noFill/>
                </a:ln>
                <a:solidFill>
                  <a:schemeClr val="tx1">
                    <a:lumMod val="85000"/>
                    <a:lumOff val="15000"/>
                  </a:schemeClr>
                </a:solidFill>
                <a:effectLst/>
                <a:uLnTx/>
                <a:uFillTx/>
                <a:latin typeface="Open Sans"/>
              </a:rPr>
              <a:t>When we reach the target, will residents experience it?</a:t>
            </a:r>
          </a:p>
          <a:p>
            <a:pPr marL="285750" marR="0" lvl="1" algn="l" defTabSz="457200" rtl="0" eaLnBrk="1" fontAlgn="auto" latinLnBrk="0" hangingPunct="1">
              <a:lnSpc>
                <a:spcPct val="100000"/>
              </a:lnSpc>
              <a:spcBef>
                <a:spcPct val="20000"/>
              </a:spcBef>
              <a:spcAft>
                <a:spcPts val="600"/>
              </a:spcAft>
              <a:buClrTx/>
              <a:buSzTx/>
              <a:buFontTx/>
              <a:buChar char="-"/>
              <a:tabLst/>
              <a:defRPr/>
            </a:pPr>
            <a:r>
              <a:rPr kumimoji="0" lang="en-US" sz="1600" i="0" u="none" strike="noStrike" kern="1200" cap="none" spc="0" normalizeH="0" baseline="0" noProof="0" dirty="0">
                <a:ln>
                  <a:noFill/>
                </a:ln>
                <a:solidFill>
                  <a:schemeClr val="tx1">
                    <a:lumMod val="85000"/>
                    <a:lumOff val="15000"/>
                  </a:schemeClr>
                </a:solidFill>
                <a:effectLst/>
                <a:uLnTx/>
                <a:uFillTx/>
                <a:latin typeface="Open Sans"/>
              </a:rPr>
              <a:t>Does the target represent the magnitude of improvement expected by city leaders?</a:t>
            </a:r>
          </a:p>
        </p:txBody>
      </p:sp>
      <p:sp>
        <p:nvSpPr>
          <p:cNvPr id="12" name="Text Placeholder 2"/>
          <p:cNvSpPr txBox="1">
            <a:spLocks/>
          </p:cNvSpPr>
          <p:nvPr/>
        </p:nvSpPr>
        <p:spPr>
          <a:xfrm>
            <a:off x="7343775" y="2287588"/>
            <a:ext cx="4154277" cy="3252966"/>
          </a:xfrm>
          <a:prstGeom prst="rect">
            <a:avLst/>
          </a:prstGeom>
          <a:solidFill>
            <a:srgbClr val="FFFFFF">
              <a:alpha val="80000"/>
            </a:srgbClr>
          </a:solidFill>
          <a:ln>
            <a:noFill/>
          </a:ln>
        </p:spPr>
        <p:txBody>
          <a:bodyPr vert="horz" wrap="square" lIns="93297" tIns="93297" rIns="93297" bIns="93297" rtlCol="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l" defTabSz="457200" rtl="0" eaLnBrk="1" fontAlgn="auto" latinLnBrk="0" hangingPunct="1">
              <a:lnSpc>
                <a:spcPct val="100000"/>
              </a:lnSpc>
              <a:spcBef>
                <a:spcPct val="20000"/>
              </a:spcBef>
              <a:spcAft>
                <a:spcPts val="600"/>
              </a:spcAft>
              <a:buClrTx/>
              <a:buSzTx/>
              <a:buFont typeface="Arial"/>
              <a:buNone/>
              <a:tabLst/>
              <a:defRPr/>
            </a:pPr>
            <a:r>
              <a:rPr kumimoji="0" lang="en-US" sz="1600" b="1" i="0" u="none" strike="noStrike" kern="1200" cap="none" spc="0" normalizeH="0" baseline="0" noProof="0" dirty="0">
                <a:ln>
                  <a:noFill/>
                </a:ln>
                <a:solidFill>
                  <a:schemeClr val="tx1">
                    <a:lumMod val="85000"/>
                    <a:lumOff val="15000"/>
                  </a:schemeClr>
                </a:solidFill>
                <a:effectLst/>
                <a:uLnTx/>
                <a:uFillTx/>
                <a:latin typeface="Georgia" panose="02040502050405020303" pitchFamily="18" charset="0"/>
              </a:rPr>
              <a:t>Realism</a:t>
            </a:r>
          </a:p>
          <a:p>
            <a:pPr marL="285750" marR="0" lvl="1" algn="l" defTabSz="457200" rtl="0" eaLnBrk="1" fontAlgn="auto" latinLnBrk="0" hangingPunct="1">
              <a:lnSpc>
                <a:spcPct val="100000"/>
              </a:lnSpc>
              <a:spcBef>
                <a:spcPct val="20000"/>
              </a:spcBef>
              <a:spcAft>
                <a:spcPts val="600"/>
              </a:spcAft>
              <a:buClrTx/>
              <a:buSzTx/>
              <a:buFontTx/>
              <a:buChar char="-"/>
              <a:tabLst/>
              <a:defRPr/>
            </a:pPr>
            <a:r>
              <a:rPr kumimoji="0" lang="en-US" sz="1600" i="0" u="none" strike="noStrike" kern="1200" cap="none" spc="0" normalizeH="0" baseline="0" noProof="0" dirty="0">
                <a:ln>
                  <a:noFill/>
                </a:ln>
                <a:solidFill>
                  <a:schemeClr val="tx1">
                    <a:lumMod val="85000"/>
                    <a:lumOff val="15000"/>
                  </a:schemeClr>
                </a:solidFill>
                <a:effectLst/>
                <a:uLnTx/>
                <a:uFillTx/>
                <a:latin typeface="Open Sans"/>
              </a:rPr>
              <a:t>Is this target achievable, based on the scale of our strategies and our expected impact?</a:t>
            </a:r>
          </a:p>
          <a:p>
            <a:pPr marL="285750" marR="0" lvl="1" algn="l" defTabSz="457200" rtl="0" eaLnBrk="1" fontAlgn="auto" latinLnBrk="0" hangingPunct="1">
              <a:lnSpc>
                <a:spcPct val="100000"/>
              </a:lnSpc>
              <a:spcBef>
                <a:spcPct val="20000"/>
              </a:spcBef>
              <a:spcAft>
                <a:spcPts val="600"/>
              </a:spcAft>
              <a:buClrTx/>
              <a:buSzTx/>
              <a:buFontTx/>
              <a:buChar char="-"/>
              <a:tabLst/>
              <a:defRPr/>
            </a:pPr>
            <a:r>
              <a:rPr kumimoji="0" lang="en-US" sz="1600" i="0" u="none" strike="noStrike" kern="1200" cap="none" spc="0" normalizeH="0" baseline="0" noProof="0" dirty="0">
                <a:ln>
                  <a:noFill/>
                </a:ln>
                <a:solidFill>
                  <a:schemeClr val="tx1">
                    <a:lumMod val="85000"/>
                    <a:lumOff val="15000"/>
                  </a:schemeClr>
                </a:solidFill>
                <a:effectLst/>
                <a:uLnTx/>
                <a:uFillTx/>
                <a:latin typeface="Open Sans"/>
              </a:rPr>
              <a:t>Will we be able to make impact in the time we’ve specified?</a:t>
            </a:r>
          </a:p>
          <a:p>
            <a:pPr marL="285750" marR="0" lvl="1" algn="l" defTabSz="457200" rtl="0" eaLnBrk="1" fontAlgn="auto" latinLnBrk="0" hangingPunct="1">
              <a:lnSpc>
                <a:spcPct val="100000"/>
              </a:lnSpc>
              <a:spcBef>
                <a:spcPct val="20000"/>
              </a:spcBef>
              <a:spcAft>
                <a:spcPts val="600"/>
              </a:spcAft>
              <a:buClrTx/>
              <a:buSzTx/>
              <a:buFontTx/>
              <a:buChar char="-"/>
              <a:tabLst/>
              <a:defRPr/>
            </a:pPr>
            <a:r>
              <a:rPr kumimoji="0" lang="en-US" sz="1600" i="0" u="none" strike="noStrike" kern="1200" cap="none" spc="0" normalizeH="0" baseline="0" noProof="0" dirty="0">
                <a:ln>
                  <a:noFill/>
                </a:ln>
                <a:solidFill>
                  <a:schemeClr val="tx1">
                    <a:lumMod val="85000"/>
                    <a:lumOff val="15000"/>
                  </a:schemeClr>
                </a:solidFill>
                <a:effectLst/>
                <a:uLnTx/>
                <a:uFillTx/>
                <a:latin typeface="Open Sans"/>
              </a:rPr>
              <a:t>Have other cities, after working very hard, achieved similar results?</a:t>
            </a:r>
          </a:p>
        </p:txBody>
      </p:sp>
    </p:spTree>
    <p:extLst>
      <p:ext uri="{BB962C8B-B14F-4D97-AF65-F5344CB8AC3E}">
        <p14:creationId xmlns:p14="http://schemas.microsoft.com/office/powerpoint/2010/main" val="93647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p:cNvSpPr txBox="1">
            <a:spLocks/>
          </p:cNvSpPr>
          <p:nvPr/>
        </p:nvSpPr>
        <p:spPr>
          <a:xfrm>
            <a:off x="457200" y="2148350"/>
            <a:ext cx="8648054" cy="2123658"/>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spcAft>
                <a:spcPts val="2400"/>
              </a:spcAft>
            </a:pPr>
            <a:r>
              <a:rPr lang="en-US" sz="4600" i="0" kern="0" dirty="0">
                <a:solidFill>
                  <a:schemeClr val="tx1">
                    <a:lumMod val="85000"/>
                    <a:lumOff val="15000"/>
                  </a:schemeClr>
                </a:solidFill>
                <a:latin typeface="Georgia" charset="0"/>
                <a:ea typeface="Georgia" charset="0"/>
                <a:cs typeface="Georgia" charset="0"/>
              </a:rPr>
              <a:t>Targets can change; you should revisit them and their underlying assumptions regularly. </a:t>
            </a:r>
          </a:p>
        </p:txBody>
      </p:sp>
      <p:sp>
        <p:nvSpPr>
          <p:cNvPr id="2" name="Slide Number Placeholder 1"/>
          <p:cNvSpPr>
            <a:spLocks noGrp="1"/>
          </p:cNvSpPr>
          <p:nvPr>
            <p:ph type="sldNum" sz="quarter" idx="7"/>
          </p:nvPr>
        </p:nvSpPr>
        <p:spPr>
          <a:prstGeom prst="rect">
            <a:avLst/>
          </a:prstGeom>
        </p:spPr>
        <p:txBody>
          <a:bodyPr/>
          <a:lstStyle/>
          <a:p>
            <a:fld id="{03B4E35C-852A-C440-8B32-952944DE7771}" type="slidenum">
              <a:rPr lang="uk-UA" smtClean="0"/>
              <a:pPr/>
              <a:t>21</a:t>
            </a:fld>
            <a:endParaRPr lang="uk-UA" dirty="0"/>
          </a:p>
        </p:txBody>
      </p:sp>
      <p:sp>
        <p:nvSpPr>
          <p:cNvPr id="5" name="object 7"/>
          <p:cNvSpPr txBox="1">
            <a:spLocks/>
          </p:cNvSpPr>
          <p:nvPr/>
        </p:nvSpPr>
        <p:spPr>
          <a:xfrm>
            <a:off x="457200" y="421529"/>
            <a:ext cx="7723239" cy="246221"/>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r>
              <a:rPr lang="en-US" sz="1600" i="0" kern="0" spc="300" dirty="0">
                <a:solidFill>
                  <a:srgbClr val="281A58"/>
                </a:solidFill>
                <a:latin typeface="Open Sans" charset="0"/>
                <a:ea typeface="Open Sans" charset="0"/>
                <a:cs typeface="Open Sans" charset="0"/>
              </a:rPr>
              <a:t>MEASURING IMPACT</a:t>
            </a:r>
          </a:p>
        </p:txBody>
      </p:sp>
    </p:spTree>
    <p:extLst>
      <p:ext uri="{BB962C8B-B14F-4D97-AF65-F5344CB8AC3E}">
        <p14:creationId xmlns:p14="http://schemas.microsoft.com/office/powerpoint/2010/main" val="1165766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7"/>
          <p:cNvSpPr txBox="1">
            <a:spLocks/>
          </p:cNvSpPr>
          <p:nvPr/>
        </p:nvSpPr>
        <p:spPr>
          <a:xfrm>
            <a:off x="457200" y="2148350"/>
            <a:ext cx="5902036" cy="1415772"/>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spcAft>
                <a:spcPts val="2400"/>
              </a:spcAft>
            </a:pPr>
            <a:r>
              <a:rPr lang="en-US" sz="4600" i="0" kern="0" dirty="0">
                <a:solidFill>
                  <a:schemeClr val="bg1"/>
                </a:solidFill>
                <a:latin typeface="Georgia" charset="0"/>
                <a:ea typeface="Georgia" charset="0"/>
                <a:cs typeface="Georgia" charset="0"/>
              </a:rPr>
              <a:t>Building towards your vision of success</a:t>
            </a:r>
          </a:p>
        </p:txBody>
      </p:sp>
      <p:cxnSp>
        <p:nvCxnSpPr>
          <p:cNvPr id="6" name="Straight Connector 5"/>
          <p:cNvCxnSpPr/>
          <p:nvPr/>
        </p:nvCxnSpPr>
        <p:spPr>
          <a:xfrm>
            <a:off x="457200" y="2019669"/>
            <a:ext cx="457200" cy="0"/>
          </a:xfrm>
          <a:prstGeom prst="line">
            <a:avLst/>
          </a:prstGeom>
          <a:ln w="41275">
            <a:solidFill>
              <a:srgbClr val="70CA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07459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22020" y="0"/>
            <a:ext cx="6069980" cy="6858000"/>
          </a:xfrm>
          <a:prstGeom prst="rect">
            <a:avLst/>
          </a:prstGeom>
          <a:solidFill>
            <a:srgbClr val="281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7"/>
          </p:nvPr>
        </p:nvSpPr>
        <p:spPr>
          <a:prstGeom prst="rect">
            <a:avLst/>
          </a:prstGeom>
        </p:spPr>
        <p:txBody>
          <a:bodyPr/>
          <a:lstStyle/>
          <a:p>
            <a:fld id="{03B4E35C-852A-C440-8B32-952944DE7771}" type="slidenum">
              <a:rPr lang="uk-UA" smtClean="0">
                <a:solidFill>
                  <a:schemeClr val="bg1"/>
                </a:solidFill>
              </a:rPr>
              <a:pPr/>
              <a:t>23</a:t>
            </a:fld>
            <a:endParaRPr lang="uk-UA" dirty="0">
              <a:solidFill>
                <a:schemeClr val="bg1"/>
              </a:solidFill>
            </a:endParaRPr>
          </a:p>
        </p:txBody>
      </p:sp>
      <p:sp>
        <p:nvSpPr>
          <p:cNvPr id="6" name="object 7"/>
          <p:cNvSpPr txBox="1">
            <a:spLocks/>
          </p:cNvSpPr>
          <p:nvPr/>
        </p:nvSpPr>
        <p:spPr>
          <a:xfrm>
            <a:off x="6522720" y="1947924"/>
            <a:ext cx="5212080" cy="3416320"/>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342900" indent="-342900">
              <a:spcAft>
                <a:spcPts val="1200"/>
              </a:spcAft>
              <a:buFont typeface="Arial" charset="0"/>
              <a:buChar char="•"/>
            </a:pPr>
            <a:r>
              <a:rPr lang="en-US" sz="2400" b="1" i="0" dirty="0">
                <a:solidFill>
                  <a:schemeClr val="bg1"/>
                </a:solidFill>
                <a:latin typeface="Open Sans"/>
                <a:ea typeface="Georgia" charset="0"/>
                <a:cs typeface="Georgia" charset="0"/>
              </a:rPr>
              <a:t>Inputs:</a:t>
            </a:r>
            <a:r>
              <a:rPr lang="en-US" sz="2400" i="0" dirty="0">
                <a:solidFill>
                  <a:schemeClr val="bg1"/>
                </a:solidFill>
                <a:latin typeface="Open Sans"/>
                <a:ea typeface="Georgia" charset="0"/>
                <a:cs typeface="Georgia" charset="0"/>
              </a:rPr>
              <a:t> resources required</a:t>
            </a:r>
          </a:p>
          <a:p>
            <a:pPr marL="342900" indent="-342900">
              <a:spcAft>
                <a:spcPts val="1200"/>
              </a:spcAft>
              <a:buFont typeface="Arial" charset="0"/>
              <a:buChar char="•"/>
            </a:pPr>
            <a:r>
              <a:rPr lang="en-US" sz="2400" b="1" i="0" dirty="0">
                <a:solidFill>
                  <a:schemeClr val="bg1"/>
                </a:solidFill>
                <a:latin typeface="Open Sans"/>
                <a:ea typeface="Georgia" charset="0"/>
                <a:cs typeface="Georgia" charset="0"/>
              </a:rPr>
              <a:t>Activities:</a:t>
            </a:r>
            <a:r>
              <a:rPr lang="en-US" sz="2400" i="0" dirty="0">
                <a:solidFill>
                  <a:schemeClr val="bg1"/>
                </a:solidFill>
                <a:latin typeface="Open Sans"/>
                <a:ea typeface="Georgia" charset="0"/>
                <a:cs typeface="Georgia" charset="0"/>
              </a:rPr>
              <a:t> specific strategies to implement</a:t>
            </a:r>
          </a:p>
          <a:p>
            <a:pPr marL="342900" indent="-342900">
              <a:spcAft>
                <a:spcPts val="1200"/>
              </a:spcAft>
              <a:buFont typeface="Arial" charset="0"/>
              <a:buChar char="•"/>
            </a:pPr>
            <a:r>
              <a:rPr lang="en-US" sz="2400" b="1" i="0" dirty="0">
                <a:solidFill>
                  <a:schemeClr val="bg1"/>
                </a:solidFill>
                <a:latin typeface="Open Sans"/>
                <a:ea typeface="Georgia" charset="0"/>
                <a:cs typeface="Georgia" charset="0"/>
              </a:rPr>
              <a:t>Outputs:</a:t>
            </a:r>
            <a:r>
              <a:rPr lang="en-US" sz="2400" i="0" dirty="0">
                <a:solidFill>
                  <a:schemeClr val="bg1"/>
                </a:solidFill>
                <a:latin typeface="Open Sans"/>
                <a:ea typeface="Georgia" charset="0"/>
                <a:cs typeface="Georgia" charset="0"/>
              </a:rPr>
              <a:t> immediate results that occur as activities are carried out</a:t>
            </a:r>
          </a:p>
          <a:p>
            <a:pPr marL="342900" indent="-342900">
              <a:spcAft>
                <a:spcPts val="1200"/>
              </a:spcAft>
              <a:buFont typeface="Arial" charset="0"/>
              <a:buChar char="•"/>
            </a:pPr>
            <a:r>
              <a:rPr lang="en-US" sz="2400" b="1" i="0" dirty="0">
                <a:solidFill>
                  <a:schemeClr val="bg1"/>
                </a:solidFill>
                <a:latin typeface="Open Sans"/>
                <a:ea typeface="Georgia" charset="0"/>
                <a:cs typeface="Georgia" charset="0"/>
              </a:rPr>
              <a:t>Outcomes:</a:t>
            </a:r>
            <a:r>
              <a:rPr lang="en-US" sz="2400" i="0" dirty="0">
                <a:solidFill>
                  <a:schemeClr val="bg1"/>
                </a:solidFill>
                <a:latin typeface="Open Sans"/>
                <a:ea typeface="Georgia" charset="0"/>
                <a:cs typeface="Georgia" charset="0"/>
              </a:rPr>
              <a:t> immediate results that demonstrate changes are occurring as a result of the outputs</a:t>
            </a:r>
          </a:p>
        </p:txBody>
      </p:sp>
      <p:sp>
        <p:nvSpPr>
          <p:cNvPr id="7" name="object 7"/>
          <p:cNvSpPr txBox="1">
            <a:spLocks/>
          </p:cNvSpPr>
          <p:nvPr/>
        </p:nvSpPr>
        <p:spPr>
          <a:xfrm>
            <a:off x="457200" y="2148350"/>
            <a:ext cx="5207620" cy="2123658"/>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spcAft>
                <a:spcPts val="2400"/>
              </a:spcAft>
            </a:pPr>
            <a:r>
              <a:rPr lang="en-US" sz="4600" i="0" kern="0" dirty="0">
                <a:solidFill>
                  <a:schemeClr val="tx1">
                    <a:lumMod val="85000"/>
                    <a:lumOff val="15000"/>
                  </a:schemeClr>
                </a:solidFill>
                <a:latin typeface="Georgia" charset="0"/>
                <a:ea typeface="Georgia" charset="0"/>
                <a:cs typeface="Georgia" charset="0"/>
              </a:rPr>
              <a:t>What are the right things to measure along the way?</a:t>
            </a:r>
          </a:p>
        </p:txBody>
      </p:sp>
      <p:sp>
        <p:nvSpPr>
          <p:cNvPr id="9" name="object 7"/>
          <p:cNvSpPr txBox="1">
            <a:spLocks/>
          </p:cNvSpPr>
          <p:nvPr/>
        </p:nvSpPr>
        <p:spPr>
          <a:xfrm>
            <a:off x="457199" y="421529"/>
            <a:ext cx="7723239" cy="246221"/>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r>
              <a:rPr lang="en-US" sz="1600" i="0" kern="0" spc="300" dirty="0">
                <a:solidFill>
                  <a:srgbClr val="281A58"/>
                </a:solidFill>
                <a:latin typeface="Open Sans" charset="0"/>
                <a:ea typeface="Open Sans" charset="0"/>
                <a:cs typeface="Open Sans" charset="0"/>
              </a:rPr>
              <a:t>MEASURING IMPACT</a:t>
            </a:r>
          </a:p>
        </p:txBody>
      </p:sp>
    </p:spTree>
    <p:extLst>
      <p:ext uri="{BB962C8B-B14F-4D97-AF65-F5344CB8AC3E}">
        <p14:creationId xmlns:p14="http://schemas.microsoft.com/office/powerpoint/2010/main" val="2055243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4853367" y="667750"/>
            <a:ext cx="783771" cy="78377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369780" y="667750"/>
            <a:ext cx="783771" cy="78377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969489" y="1547583"/>
            <a:ext cx="783771" cy="78377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1" idx="6"/>
            <a:endCxn id="20" idx="2"/>
          </p:cNvCxnSpPr>
          <p:nvPr/>
        </p:nvCxnSpPr>
        <p:spPr>
          <a:xfrm>
            <a:off x="4153551" y="1059636"/>
            <a:ext cx="699816" cy="0"/>
          </a:xfrm>
          <a:prstGeom prst="line">
            <a:avLst/>
          </a:prstGeom>
          <a:ln w="28575">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336954" y="667750"/>
            <a:ext cx="783771" cy="78377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0" idx="6"/>
            <a:endCxn id="24" idx="2"/>
          </p:cNvCxnSpPr>
          <p:nvPr/>
        </p:nvCxnSpPr>
        <p:spPr>
          <a:xfrm>
            <a:off x="5637138" y="1059636"/>
            <a:ext cx="699816" cy="0"/>
          </a:xfrm>
          <a:prstGeom prst="line">
            <a:avLst/>
          </a:prstGeom>
          <a:ln w="28575">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839517" y="2494573"/>
            <a:ext cx="783771" cy="78377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355930" y="2494573"/>
            <a:ext cx="783771" cy="78377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stCxn id="28" idx="6"/>
            <a:endCxn id="27" idx="2"/>
          </p:cNvCxnSpPr>
          <p:nvPr/>
        </p:nvCxnSpPr>
        <p:spPr>
          <a:xfrm>
            <a:off x="4139701" y="2886459"/>
            <a:ext cx="699816" cy="0"/>
          </a:xfrm>
          <a:prstGeom prst="line">
            <a:avLst/>
          </a:prstGeom>
          <a:ln w="28575">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323104" y="2494573"/>
            <a:ext cx="783771" cy="78377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7" idx="6"/>
            <a:endCxn id="30" idx="2"/>
          </p:cNvCxnSpPr>
          <p:nvPr/>
        </p:nvCxnSpPr>
        <p:spPr>
          <a:xfrm>
            <a:off x="5623288" y="2886459"/>
            <a:ext cx="699816" cy="0"/>
          </a:xfrm>
          <a:prstGeom prst="line">
            <a:avLst/>
          </a:prstGeom>
          <a:ln w="28575">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4" idx="6"/>
            <a:endCxn id="22" idx="1"/>
          </p:cNvCxnSpPr>
          <p:nvPr/>
        </p:nvCxnSpPr>
        <p:spPr>
          <a:xfrm>
            <a:off x="7120725" y="1059636"/>
            <a:ext cx="963545" cy="602728"/>
          </a:xfrm>
          <a:prstGeom prst="line">
            <a:avLst/>
          </a:prstGeom>
          <a:ln w="28575">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30" idx="6"/>
            <a:endCxn id="22" idx="3"/>
          </p:cNvCxnSpPr>
          <p:nvPr/>
        </p:nvCxnSpPr>
        <p:spPr>
          <a:xfrm flipV="1">
            <a:off x="7106875" y="2216573"/>
            <a:ext cx="977395" cy="669886"/>
          </a:xfrm>
          <a:prstGeom prst="line">
            <a:avLst/>
          </a:prstGeom>
          <a:ln w="28575">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7"/>
          </p:nvPr>
        </p:nvSpPr>
        <p:spPr>
          <a:prstGeom prst="rect">
            <a:avLst/>
          </a:prstGeom>
          <a:ln>
            <a:noFill/>
          </a:ln>
        </p:spPr>
        <p:txBody>
          <a:bodyPr/>
          <a:lstStyle/>
          <a:p>
            <a:fld id="{03B4E35C-852A-C440-8B32-952944DE7771}" type="slidenum">
              <a:rPr lang="uk-UA" smtClean="0"/>
              <a:pPr/>
              <a:t>24</a:t>
            </a:fld>
            <a:endParaRPr lang="uk-UA" dirty="0"/>
          </a:p>
        </p:txBody>
      </p:sp>
      <p:sp>
        <p:nvSpPr>
          <p:cNvPr id="7" name="object 7"/>
          <p:cNvSpPr txBox="1">
            <a:spLocks/>
          </p:cNvSpPr>
          <p:nvPr/>
        </p:nvSpPr>
        <p:spPr>
          <a:xfrm>
            <a:off x="457200" y="421529"/>
            <a:ext cx="7723239" cy="246221"/>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r>
              <a:rPr lang="en-US" sz="1600" i="0" kern="0" spc="300" dirty="0">
                <a:solidFill>
                  <a:srgbClr val="281A58"/>
                </a:solidFill>
                <a:latin typeface="Open Sans" charset="0"/>
                <a:ea typeface="Open Sans" charset="0"/>
                <a:cs typeface="Open Sans" charset="0"/>
              </a:rPr>
              <a:t>MEASURING IMPACT</a:t>
            </a:r>
          </a:p>
        </p:txBody>
      </p:sp>
      <p:sp>
        <p:nvSpPr>
          <p:cNvPr id="3" name="Oval 2"/>
          <p:cNvSpPr/>
          <p:nvPr/>
        </p:nvSpPr>
        <p:spPr>
          <a:xfrm>
            <a:off x="4842325" y="3681351"/>
            <a:ext cx="783771" cy="78377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58738" y="3681351"/>
            <a:ext cx="783771" cy="78377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58447" y="4561184"/>
            <a:ext cx="783771" cy="78377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6" idx="6"/>
            <a:endCxn id="3" idx="2"/>
          </p:cNvCxnSpPr>
          <p:nvPr/>
        </p:nvCxnSpPr>
        <p:spPr>
          <a:xfrm>
            <a:off x="4142509" y="4073237"/>
            <a:ext cx="699816" cy="0"/>
          </a:xfrm>
          <a:prstGeom prst="line">
            <a:avLst/>
          </a:prstGeom>
          <a:ln w="28575">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325912" y="3681351"/>
            <a:ext cx="783771" cy="78377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3" idx="6"/>
            <a:endCxn id="12" idx="2"/>
          </p:cNvCxnSpPr>
          <p:nvPr/>
        </p:nvCxnSpPr>
        <p:spPr>
          <a:xfrm>
            <a:off x="5626096" y="4073237"/>
            <a:ext cx="699816" cy="0"/>
          </a:xfrm>
          <a:prstGeom prst="line">
            <a:avLst/>
          </a:prstGeom>
          <a:ln w="28575">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828475" y="5508174"/>
            <a:ext cx="783771" cy="78377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44888" y="5508174"/>
            <a:ext cx="783771" cy="78377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5" idx="6"/>
            <a:endCxn id="14" idx="2"/>
          </p:cNvCxnSpPr>
          <p:nvPr/>
        </p:nvCxnSpPr>
        <p:spPr>
          <a:xfrm>
            <a:off x="4128659" y="5900060"/>
            <a:ext cx="699816" cy="0"/>
          </a:xfrm>
          <a:prstGeom prst="line">
            <a:avLst/>
          </a:prstGeom>
          <a:ln w="28575">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312062" y="5508174"/>
            <a:ext cx="783771" cy="78377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4" idx="6"/>
            <a:endCxn id="17" idx="2"/>
          </p:cNvCxnSpPr>
          <p:nvPr/>
        </p:nvCxnSpPr>
        <p:spPr>
          <a:xfrm>
            <a:off x="5612246" y="5900060"/>
            <a:ext cx="699816" cy="0"/>
          </a:xfrm>
          <a:prstGeom prst="line">
            <a:avLst/>
          </a:prstGeom>
          <a:ln w="28575">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2" idx="6"/>
            <a:endCxn id="8" idx="1"/>
          </p:cNvCxnSpPr>
          <p:nvPr/>
        </p:nvCxnSpPr>
        <p:spPr>
          <a:xfrm>
            <a:off x="7109683" y="4073237"/>
            <a:ext cx="963545" cy="602728"/>
          </a:xfrm>
          <a:prstGeom prst="line">
            <a:avLst/>
          </a:prstGeom>
          <a:ln w="28575">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6"/>
            <a:endCxn id="8" idx="3"/>
          </p:cNvCxnSpPr>
          <p:nvPr/>
        </p:nvCxnSpPr>
        <p:spPr>
          <a:xfrm flipV="1">
            <a:off x="7095833" y="5230174"/>
            <a:ext cx="977395" cy="669886"/>
          </a:xfrm>
          <a:prstGeom prst="line">
            <a:avLst/>
          </a:prstGeom>
          <a:ln w="28575">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10381164" y="3175130"/>
            <a:ext cx="783771" cy="78377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22" idx="6"/>
            <a:endCxn id="34" idx="1"/>
          </p:cNvCxnSpPr>
          <p:nvPr/>
        </p:nvCxnSpPr>
        <p:spPr>
          <a:xfrm>
            <a:off x="8753260" y="1939469"/>
            <a:ext cx="1742685" cy="1350442"/>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6"/>
            <a:endCxn id="34" idx="3"/>
          </p:cNvCxnSpPr>
          <p:nvPr/>
        </p:nvCxnSpPr>
        <p:spPr>
          <a:xfrm flipV="1">
            <a:off x="8742218" y="3844120"/>
            <a:ext cx="1753727" cy="1108950"/>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object 7"/>
          <p:cNvSpPr txBox="1">
            <a:spLocks/>
          </p:cNvSpPr>
          <p:nvPr/>
        </p:nvSpPr>
        <p:spPr>
          <a:xfrm>
            <a:off x="502727" y="2351544"/>
            <a:ext cx="10219038" cy="738664"/>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a:spcAft>
                <a:spcPts val="1200"/>
              </a:spcAft>
            </a:pPr>
            <a:r>
              <a:rPr lang="en-US" sz="4800" i="0" kern="0" dirty="0">
                <a:solidFill>
                  <a:schemeClr val="tx1">
                    <a:lumMod val="85000"/>
                    <a:lumOff val="15000"/>
                  </a:schemeClr>
                </a:solidFill>
                <a:latin typeface="Georgia" panose="02040502050405020303" pitchFamily="18" charset="0"/>
                <a:ea typeface="Open Sans" charset="0"/>
                <a:cs typeface="Open Sans" charset="0"/>
              </a:rPr>
              <a:t>Break down big outcomes.</a:t>
            </a:r>
          </a:p>
        </p:txBody>
      </p:sp>
    </p:spTree>
    <p:extLst>
      <p:ext uri="{BB962C8B-B14F-4D97-AF65-F5344CB8AC3E}">
        <p14:creationId xmlns:p14="http://schemas.microsoft.com/office/powerpoint/2010/main" val="1055543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373" y="1671145"/>
            <a:ext cx="10689020" cy="3416320"/>
          </a:xfrm>
          <a:prstGeom prst="rect">
            <a:avLst/>
          </a:prstGeom>
          <a:noFill/>
        </p:spPr>
        <p:txBody>
          <a:bodyPr wrap="square" rtlCol="0">
            <a:spAutoFit/>
          </a:bodyPr>
          <a:lstStyle/>
          <a:p>
            <a:pPr lvl="0">
              <a:defRPr/>
            </a:pPr>
            <a:r>
              <a:rPr lang="en-US" dirty="0" smtClean="0">
                <a:latin typeface="Open Sans" charset="0"/>
                <a:ea typeface="Open Sans" charset="0"/>
                <a:cs typeface="Open Sans" charset="0"/>
              </a:rPr>
              <a:t>When </a:t>
            </a:r>
            <a:r>
              <a:rPr lang="en-US" dirty="0">
                <a:latin typeface="Open Sans" charset="0"/>
                <a:ea typeface="Open Sans" charset="0"/>
                <a:cs typeface="Open Sans" charset="0"/>
              </a:rPr>
              <a:t>you have a </a:t>
            </a:r>
            <a:r>
              <a:rPr lang="en-US" dirty="0" smtClean="0">
                <a:latin typeface="Open Sans" charset="0"/>
                <a:ea typeface="Open Sans" charset="0"/>
                <a:cs typeface="Open Sans" charset="0"/>
              </a:rPr>
              <a:t>high-level </a:t>
            </a:r>
            <a:r>
              <a:rPr lang="en-US" dirty="0">
                <a:latin typeface="Open Sans" charset="0"/>
                <a:ea typeface="Open Sans" charset="0"/>
                <a:cs typeface="Open Sans" charset="0"/>
              </a:rPr>
              <a:t>vision, like reducing the number of traffic fatalities, you might break it down into smaller outcomes, and build solutions that tackle those smaller outcomes. You can set targets for those smaller outcomes that will roll up into the larger vision. This will guide investment into the various “branches” of the tree. </a:t>
            </a:r>
            <a:r>
              <a:rPr lang="en-US" dirty="0" smtClean="0">
                <a:latin typeface="Open Sans" charset="0"/>
                <a:ea typeface="Open Sans" charset="0"/>
                <a:cs typeface="Open Sans" charset="0"/>
              </a:rPr>
              <a:t>It will </a:t>
            </a:r>
            <a:r>
              <a:rPr lang="en-US" dirty="0">
                <a:latin typeface="Open Sans" charset="0"/>
                <a:ea typeface="Open Sans" charset="0"/>
                <a:cs typeface="Open Sans" charset="0"/>
              </a:rPr>
              <a:t>also help you decide what a realistic target is for the larger vision.</a:t>
            </a:r>
          </a:p>
          <a:p>
            <a:pPr lvl="0">
              <a:defRPr/>
            </a:pPr>
            <a:endParaRPr lang="en-US" dirty="0">
              <a:latin typeface="Open Sans" charset="0"/>
              <a:ea typeface="Open Sans" charset="0"/>
              <a:cs typeface="Open Sans" charset="0"/>
            </a:endParaRPr>
          </a:p>
          <a:p>
            <a:pPr lvl="0">
              <a:defRPr/>
            </a:pPr>
            <a:r>
              <a:rPr lang="en-US" dirty="0" smtClean="0">
                <a:latin typeface="Open Sans" charset="0"/>
                <a:ea typeface="Open Sans" charset="0"/>
                <a:cs typeface="Open Sans" charset="0"/>
              </a:rPr>
              <a:t>Example: If </a:t>
            </a:r>
            <a:r>
              <a:rPr lang="en-US" dirty="0">
                <a:latin typeface="Open Sans" charset="0"/>
                <a:ea typeface="Open Sans" charset="0"/>
                <a:cs typeface="Open Sans" charset="0"/>
              </a:rPr>
              <a:t>your vision is create economic opportunity for justice-involved residents, one outcome could be on the </a:t>
            </a:r>
            <a:r>
              <a:rPr lang="en-US" b="1" dirty="0">
                <a:latin typeface="Open Sans" charset="0"/>
                <a:ea typeface="Open Sans" charset="0"/>
                <a:cs typeface="Open Sans" charset="0"/>
              </a:rPr>
              <a:t>supply </a:t>
            </a:r>
            <a:r>
              <a:rPr lang="en-US" b="1" dirty="0" smtClean="0">
                <a:latin typeface="Open Sans" charset="0"/>
                <a:ea typeface="Open Sans" charset="0"/>
                <a:cs typeface="Open Sans" charset="0"/>
              </a:rPr>
              <a:t>side</a:t>
            </a:r>
            <a:r>
              <a:rPr lang="en-US" dirty="0">
                <a:latin typeface="Open Sans" charset="0"/>
                <a:ea typeface="Open Sans" charset="0"/>
                <a:cs typeface="Open Sans" charset="0"/>
              </a:rPr>
              <a:t> </a:t>
            </a:r>
            <a:r>
              <a:rPr lang="en-US" dirty="0" smtClean="0">
                <a:latin typeface="Open Sans" charset="0"/>
                <a:ea typeface="Open Sans" charset="0"/>
                <a:cs typeface="Open Sans" charset="0"/>
              </a:rPr>
              <a:t>(e</a:t>
            </a:r>
            <a:r>
              <a:rPr lang="en-US" dirty="0" smtClean="0">
                <a:latin typeface="Open Sans" charset="0"/>
                <a:ea typeface="Open Sans" charset="0"/>
                <a:cs typeface="Open Sans" charset="0"/>
              </a:rPr>
              <a:t>ncourage </a:t>
            </a:r>
            <a:r>
              <a:rPr lang="en-US" dirty="0">
                <a:latin typeface="Open Sans" charset="0"/>
                <a:ea typeface="Open Sans" charset="0"/>
                <a:cs typeface="Open Sans" charset="0"/>
              </a:rPr>
              <a:t>employers to hire justice-involved </a:t>
            </a:r>
            <a:r>
              <a:rPr lang="en-US" dirty="0" smtClean="0">
                <a:latin typeface="Open Sans" charset="0"/>
                <a:ea typeface="Open Sans" charset="0"/>
                <a:cs typeface="Open Sans" charset="0"/>
              </a:rPr>
              <a:t>residents); the </a:t>
            </a:r>
            <a:r>
              <a:rPr lang="en-US" dirty="0">
                <a:latin typeface="Open Sans" charset="0"/>
                <a:ea typeface="Open Sans" charset="0"/>
                <a:cs typeface="Open Sans" charset="0"/>
              </a:rPr>
              <a:t>other could be on the </a:t>
            </a:r>
            <a:r>
              <a:rPr lang="en-US" b="1" dirty="0">
                <a:latin typeface="Open Sans" charset="0"/>
                <a:ea typeface="Open Sans" charset="0"/>
                <a:cs typeface="Open Sans" charset="0"/>
              </a:rPr>
              <a:t>demand </a:t>
            </a:r>
            <a:r>
              <a:rPr lang="en-US" b="1" dirty="0" smtClean="0">
                <a:latin typeface="Open Sans" charset="0"/>
                <a:ea typeface="Open Sans" charset="0"/>
                <a:cs typeface="Open Sans" charset="0"/>
              </a:rPr>
              <a:t>side</a:t>
            </a:r>
            <a:r>
              <a:rPr lang="en-US" dirty="0">
                <a:latin typeface="Open Sans" charset="0"/>
                <a:ea typeface="Open Sans" charset="0"/>
                <a:cs typeface="Open Sans" charset="0"/>
              </a:rPr>
              <a:t> </a:t>
            </a:r>
            <a:r>
              <a:rPr lang="en-US" dirty="0" smtClean="0">
                <a:latin typeface="Open Sans" charset="0"/>
                <a:ea typeface="Open Sans" charset="0"/>
                <a:cs typeface="Open Sans" charset="0"/>
              </a:rPr>
              <a:t>(p</a:t>
            </a:r>
            <a:r>
              <a:rPr lang="en-US" dirty="0" smtClean="0">
                <a:latin typeface="Open Sans" charset="0"/>
                <a:ea typeface="Open Sans" charset="0"/>
                <a:cs typeface="Open Sans" charset="0"/>
              </a:rPr>
              <a:t>repare </a:t>
            </a:r>
            <a:r>
              <a:rPr lang="en-US" dirty="0">
                <a:latin typeface="Open Sans" charset="0"/>
                <a:ea typeface="Open Sans" charset="0"/>
                <a:cs typeface="Open Sans" charset="0"/>
              </a:rPr>
              <a:t>JIR for </a:t>
            </a:r>
            <a:r>
              <a:rPr lang="en-US" dirty="0" smtClean="0">
                <a:latin typeface="Open Sans" charset="0"/>
                <a:ea typeface="Open Sans" charset="0"/>
                <a:cs typeface="Open Sans" charset="0"/>
              </a:rPr>
              <a:t>jobs). </a:t>
            </a:r>
          </a:p>
          <a:p>
            <a:pPr lvl="0">
              <a:defRPr/>
            </a:pPr>
            <a:endParaRPr lang="en-US" dirty="0">
              <a:latin typeface="Open Sans" charset="0"/>
              <a:ea typeface="Open Sans" charset="0"/>
              <a:cs typeface="Open Sans" charset="0"/>
            </a:endParaRPr>
          </a:p>
          <a:p>
            <a:pPr lvl="0">
              <a:defRPr/>
            </a:pPr>
            <a:r>
              <a:rPr lang="en-US" dirty="0" smtClean="0">
                <a:latin typeface="Open Sans" charset="0"/>
                <a:ea typeface="Open Sans" charset="0"/>
                <a:cs typeface="Open Sans" charset="0"/>
              </a:rPr>
              <a:t>Example: </a:t>
            </a:r>
            <a:r>
              <a:rPr lang="en-US" dirty="0" smtClean="0">
                <a:latin typeface="Open Sans" charset="0"/>
                <a:ea typeface="Open Sans" charset="0"/>
                <a:cs typeface="Open Sans" charset="0"/>
              </a:rPr>
              <a:t>If your vision is to </a:t>
            </a:r>
            <a:r>
              <a:rPr lang="en-US" dirty="0" smtClean="0">
                <a:latin typeface="Open Sans" charset="0"/>
                <a:ea typeface="Open Sans" charset="0"/>
                <a:cs typeface="Open Sans" charset="0"/>
              </a:rPr>
              <a:t>reduce </a:t>
            </a:r>
            <a:r>
              <a:rPr lang="en-US" dirty="0">
                <a:latin typeface="Open Sans" charset="0"/>
                <a:ea typeface="Open Sans" charset="0"/>
                <a:cs typeface="Open Sans" charset="0"/>
              </a:rPr>
              <a:t>the number of </a:t>
            </a:r>
            <a:r>
              <a:rPr lang="en-US" b="1" dirty="0">
                <a:latin typeface="Open Sans" charset="0"/>
                <a:ea typeface="Open Sans" charset="0"/>
                <a:cs typeface="Open Sans" charset="0"/>
              </a:rPr>
              <a:t>pedestrian</a:t>
            </a:r>
            <a:r>
              <a:rPr lang="en-US" dirty="0">
                <a:latin typeface="Open Sans" charset="0"/>
                <a:ea typeface="Open Sans" charset="0"/>
                <a:cs typeface="Open Sans" charset="0"/>
              </a:rPr>
              <a:t> </a:t>
            </a:r>
            <a:r>
              <a:rPr lang="en-US" dirty="0" smtClean="0">
                <a:latin typeface="Open Sans" charset="0"/>
                <a:ea typeface="Open Sans" charset="0"/>
                <a:cs typeface="Open Sans" charset="0"/>
              </a:rPr>
              <a:t>fatalities, you could aim to reduce </a:t>
            </a:r>
            <a:r>
              <a:rPr lang="en-US" dirty="0">
                <a:latin typeface="Open Sans" charset="0"/>
                <a:ea typeface="Open Sans" charset="0"/>
                <a:cs typeface="Open Sans" charset="0"/>
              </a:rPr>
              <a:t>the number of </a:t>
            </a:r>
            <a:r>
              <a:rPr lang="en-US" b="1" dirty="0">
                <a:latin typeface="Open Sans" charset="0"/>
                <a:ea typeface="Open Sans" charset="0"/>
                <a:cs typeface="Open Sans" charset="0"/>
              </a:rPr>
              <a:t>motorist</a:t>
            </a:r>
            <a:r>
              <a:rPr lang="en-US" dirty="0">
                <a:latin typeface="Open Sans" charset="0"/>
                <a:ea typeface="Open Sans" charset="0"/>
                <a:cs typeface="Open Sans" charset="0"/>
              </a:rPr>
              <a:t> fatalities. And you might find that the bulk of your efforts should fall on the pedestrian side because that’s how you most effectively reduce fatalities</a:t>
            </a:r>
            <a:r>
              <a:rPr lang="en-US" dirty="0" smtClean="0">
                <a:latin typeface="Open Sans" charset="0"/>
                <a:ea typeface="Open Sans" charset="0"/>
                <a:cs typeface="Open Sans" charset="0"/>
              </a:rPr>
              <a:t>.</a:t>
            </a:r>
            <a:endParaRPr lang="en-US" dirty="0">
              <a:latin typeface="Open Sans" charset="0"/>
              <a:ea typeface="Open Sans" charset="0"/>
              <a:cs typeface="Open Sans" charset="0"/>
            </a:endParaRPr>
          </a:p>
        </p:txBody>
      </p:sp>
      <p:sp>
        <p:nvSpPr>
          <p:cNvPr id="3" name="object 7"/>
          <p:cNvSpPr txBox="1">
            <a:spLocks/>
          </p:cNvSpPr>
          <p:nvPr/>
        </p:nvSpPr>
        <p:spPr>
          <a:xfrm>
            <a:off x="378372" y="695998"/>
            <a:ext cx="10531365" cy="738664"/>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a:spcAft>
                <a:spcPts val="1200"/>
              </a:spcAft>
            </a:pPr>
            <a:r>
              <a:rPr lang="en-US" sz="4800" i="0" kern="0" dirty="0">
                <a:solidFill>
                  <a:schemeClr val="tx1">
                    <a:lumMod val="85000"/>
                    <a:lumOff val="15000"/>
                  </a:schemeClr>
                </a:solidFill>
                <a:latin typeface="Georgia" panose="02040502050405020303" pitchFamily="18" charset="0"/>
                <a:ea typeface="Open Sans" charset="0"/>
                <a:cs typeface="Open Sans" charset="0"/>
              </a:rPr>
              <a:t>Break down big </a:t>
            </a:r>
            <a:r>
              <a:rPr lang="en-US" sz="4800" i="0" kern="0" dirty="0" smtClean="0">
                <a:solidFill>
                  <a:schemeClr val="tx1">
                    <a:lumMod val="85000"/>
                    <a:lumOff val="15000"/>
                  </a:schemeClr>
                </a:solidFill>
                <a:latin typeface="Georgia" panose="02040502050405020303" pitchFamily="18" charset="0"/>
                <a:ea typeface="Open Sans" charset="0"/>
                <a:cs typeface="Open Sans" charset="0"/>
              </a:rPr>
              <a:t>outcomes (</a:t>
            </a:r>
            <a:r>
              <a:rPr lang="en-US" sz="4800" kern="0" dirty="0" smtClean="0">
                <a:solidFill>
                  <a:schemeClr val="tx1">
                    <a:lumMod val="85000"/>
                    <a:lumOff val="15000"/>
                  </a:schemeClr>
                </a:solidFill>
                <a:latin typeface="Georgia" panose="02040502050405020303" pitchFamily="18" charset="0"/>
                <a:ea typeface="Open Sans" charset="0"/>
                <a:cs typeface="Open Sans" charset="0"/>
              </a:rPr>
              <a:t>explained</a:t>
            </a:r>
            <a:r>
              <a:rPr lang="en-US" sz="4800" i="0" kern="0" dirty="0" smtClean="0">
                <a:solidFill>
                  <a:schemeClr val="tx1">
                    <a:lumMod val="85000"/>
                    <a:lumOff val="15000"/>
                  </a:schemeClr>
                </a:solidFill>
                <a:latin typeface="Georgia" panose="02040502050405020303" pitchFamily="18" charset="0"/>
                <a:ea typeface="Open Sans" charset="0"/>
                <a:cs typeface="Open Sans" charset="0"/>
              </a:rPr>
              <a:t>).</a:t>
            </a:r>
            <a:endParaRPr lang="en-US" sz="4800" i="0" kern="0" dirty="0">
              <a:solidFill>
                <a:schemeClr val="tx1">
                  <a:lumMod val="85000"/>
                  <a:lumOff val="15000"/>
                </a:schemeClr>
              </a:solidFill>
              <a:latin typeface="Georgia" panose="02040502050405020303" pitchFamily="18" charset="0"/>
              <a:ea typeface="Open Sans" charset="0"/>
              <a:cs typeface="Open Sans" charset="0"/>
            </a:endParaRPr>
          </a:p>
        </p:txBody>
      </p:sp>
      <p:sp>
        <p:nvSpPr>
          <p:cNvPr id="4" name="object 7"/>
          <p:cNvSpPr txBox="1">
            <a:spLocks/>
          </p:cNvSpPr>
          <p:nvPr/>
        </p:nvSpPr>
        <p:spPr>
          <a:xfrm>
            <a:off x="457200" y="421529"/>
            <a:ext cx="7723239" cy="246221"/>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r>
              <a:rPr lang="en-US" sz="1600" i="0" kern="0" spc="300" dirty="0">
                <a:solidFill>
                  <a:srgbClr val="281A58"/>
                </a:solidFill>
                <a:latin typeface="Open Sans" charset="0"/>
                <a:ea typeface="Open Sans" charset="0"/>
                <a:cs typeface="Open Sans" charset="0"/>
              </a:rPr>
              <a:t>MEASURING IMPACT</a:t>
            </a:r>
          </a:p>
        </p:txBody>
      </p:sp>
    </p:spTree>
    <p:extLst>
      <p:ext uri="{BB962C8B-B14F-4D97-AF65-F5344CB8AC3E}">
        <p14:creationId xmlns:p14="http://schemas.microsoft.com/office/powerpoint/2010/main" val="1847557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txBox="1">
            <a:spLocks/>
          </p:cNvSpPr>
          <p:nvPr/>
        </p:nvSpPr>
        <p:spPr>
          <a:xfrm>
            <a:off x="1981200" y="2148350"/>
            <a:ext cx="8534400" cy="960610"/>
          </a:xfrm>
          <a:prstGeom prst="rect">
            <a:avLst/>
          </a:prstGeom>
        </p:spPr>
        <p:txBody>
          <a:bodyPr lIns="0">
            <a:noAutofit/>
          </a:bodyPr>
          <a:lstStyle>
            <a:lvl1pPr marL="0">
              <a:defRPr b="0" i="0">
                <a:latin typeface="Open Sans Regular"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4600" dirty="0" smtClean="0">
                <a:solidFill>
                  <a:schemeClr val="bg1"/>
                </a:solidFill>
                <a:latin typeface="Georgia" charset="0"/>
                <a:ea typeface="Georgia" charset="0"/>
                <a:cs typeface="Georgia" charset="0"/>
              </a:rPr>
              <a:t>Thanks</a:t>
            </a:r>
            <a:endParaRPr lang="en-US" sz="4600" dirty="0">
              <a:solidFill>
                <a:schemeClr val="bg1"/>
              </a:solidFill>
              <a:latin typeface="Georgia" charset="0"/>
              <a:ea typeface="Georgia" charset="0"/>
              <a:cs typeface="Georgia"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5695413"/>
            <a:ext cx="1692303" cy="540399"/>
          </a:xfrm>
          <a:prstGeom prst="rect">
            <a:avLst/>
          </a:prstGeom>
        </p:spPr>
      </p:pic>
      <p:pic>
        <p:nvPicPr>
          <p:cNvPr id="7" name="Picture 6"/>
          <p:cNvPicPr>
            <a:picLocks noChangeAspect="1"/>
          </p:cNvPicPr>
          <p:nvPr/>
        </p:nvPicPr>
        <p:blipFill rotWithShape="1">
          <a:blip r:embed="rId4">
            <a:alphaModFix amt="48000"/>
            <a:extLst>
              <a:ext uri="{BEBA8EAE-BF5A-486C-A8C5-ECC9F3942E4B}">
                <a14:imgProps xmlns:a14="http://schemas.microsoft.com/office/drawing/2010/main">
                  <a14:imgLayer r:embed="rId5">
                    <a14:imgEffect>
                      <a14:saturation sat="0"/>
                    </a14:imgEffect>
                    <a14:imgEffect>
                      <a14:brightnessContrast bright="17000" contrast="21000"/>
                    </a14:imgEffect>
                  </a14:imgLayer>
                </a14:imgProps>
              </a:ext>
            </a:extLst>
          </a:blip>
          <a:srcRect t="3928" r="8065" b="18502"/>
          <a:stretch/>
        </p:blipFill>
        <p:spPr>
          <a:xfrm>
            <a:off x="0" y="0"/>
            <a:ext cx="12192000" cy="6858000"/>
          </a:xfrm>
          <a:prstGeom prst="rect">
            <a:avLst/>
          </a:prstGeom>
        </p:spPr>
      </p:pic>
    </p:spTree>
    <p:extLst>
      <p:ext uri="{BB962C8B-B14F-4D97-AF65-F5344CB8AC3E}">
        <p14:creationId xmlns:p14="http://schemas.microsoft.com/office/powerpoint/2010/main" val="1385249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txBox="1">
            <a:spLocks/>
          </p:cNvSpPr>
          <p:nvPr/>
        </p:nvSpPr>
        <p:spPr>
          <a:xfrm>
            <a:off x="457200" y="421529"/>
            <a:ext cx="7723239" cy="246221"/>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r>
              <a:rPr lang="en-US" sz="1600" i="0" kern="0" spc="300" dirty="0" smtClean="0">
                <a:solidFill>
                  <a:srgbClr val="281A58"/>
                </a:solidFill>
                <a:latin typeface="Open Sans" charset="0"/>
                <a:ea typeface="Open Sans" charset="0"/>
                <a:cs typeface="Open Sans" charset="0"/>
              </a:rPr>
              <a:t>MEASURING IMPACT</a:t>
            </a:r>
            <a:endParaRPr lang="en-US" sz="1600" i="0" kern="0" spc="300" dirty="0">
              <a:solidFill>
                <a:srgbClr val="281A58"/>
              </a:solidFill>
              <a:latin typeface="Open Sans" charset="0"/>
              <a:ea typeface="Open Sans" charset="0"/>
              <a:cs typeface="Open Sans" charset="0"/>
            </a:endParaRPr>
          </a:p>
        </p:txBody>
      </p:sp>
      <p:sp>
        <p:nvSpPr>
          <p:cNvPr id="2" name="Slide Number Placeholder 1"/>
          <p:cNvSpPr>
            <a:spLocks noGrp="1"/>
          </p:cNvSpPr>
          <p:nvPr>
            <p:ph type="sldNum" sz="quarter" idx="7"/>
          </p:nvPr>
        </p:nvSpPr>
        <p:spPr/>
        <p:txBody>
          <a:bodyPr/>
          <a:lstStyle/>
          <a:p>
            <a:fld id="{03B4E35C-852A-C440-8B32-952944DE7771}" type="slidenum">
              <a:rPr lang="uk-UA" smtClean="0"/>
              <a:pPr/>
              <a:t>3</a:t>
            </a:fld>
            <a:endParaRPr lang="uk-UA" dirty="0"/>
          </a:p>
        </p:txBody>
      </p:sp>
      <p:sp>
        <p:nvSpPr>
          <p:cNvPr id="28" name="object 7"/>
          <p:cNvSpPr txBox="1">
            <a:spLocks/>
          </p:cNvSpPr>
          <p:nvPr/>
        </p:nvSpPr>
        <p:spPr>
          <a:xfrm>
            <a:off x="457200" y="728230"/>
            <a:ext cx="7995919" cy="707886"/>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spcAft>
                <a:spcPts val="2400"/>
              </a:spcAft>
            </a:pPr>
            <a:r>
              <a:rPr lang="en-US" sz="4600" i="0" kern="0" dirty="0" smtClean="0">
                <a:solidFill>
                  <a:schemeClr val="tx1">
                    <a:lumMod val="85000"/>
                    <a:lumOff val="15000"/>
                  </a:schemeClr>
                </a:solidFill>
                <a:latin typeface="Georgia" charset="0"/>
                <a:ea typeface="Georgia" charset="0"/>
                <a:cs typeface="Georgia" charset="0"/>
              </a:rPr>
              <a:t>Measuring Impact Overview</a:t>
            </a:r>
            <a:endParaRPr lang="en-US" sz="4600" i="0" kern="0" dirty="0">
              <a:solidFill>
                <a:schemeClr val="tx1">
                  <a:lumMod val="85000"/>
                  <a:lumOff val="15000"/>
                </a:schemeClr>
              </a:solidFill>
              <a:latin typeface="Georgia" charset="0"/>
              <a:ea typeface="Georgia" charset="0"/>
              <a:cs typeface="Georgia" charset="0"/>
            </a:endParaRPr>
          </a:p>
        </p:txBody>
      </p:sp>
      <p:sp>
        <p:nvSpPr>
          <p:cNvPr id="15" name="object 7"/>
          <p:cNvSpPr txBox="1">
            <a:spLocks/>
          </p:cNvSpPr>
          <p:nvPr/>
        </p:nvSpPr>
        <p:spPr>
          <a:xfrm>
            <a:off x="457201" y="1728504"/>
            <a:ext cx="5181599" cy="2848216"/>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a:lnSpc>
                <a:spcPts val="2000"/>
              </a:lnSpc>
              <a:spcAft>
                <a:spcPts val="600"/>
              </a:spcAft>
            </a:pPr>
            <a:r>
              <a:rPr lang="en-US" sz="1200" i="0" dirty="0" smtClean="0">
                <a:solidFill>
                  <a:schemeClr val="tx1"/>
                </a:solidFill>
                <a:latin typeface="Open Sans" charset="0"/>
                <a:ea typeface="Open Sans" charset="0"/>
                <a:cs typeface="Open Sans" charset="0"/>
              </a:rPr>
              <a:t>We </a:t>
            </a:r>
            <a:r>
              <a:rPr lang="en-US" sz="1200" i="0" dirty="0">
                <a:solidFill>
                  <a:schemeClr val="tx1"/>
                </a:solidFill>
                <a:latin typeface="Open Sans" charset="0"/>
                <a:ea typeface="Open Sans" charset="0"/>
                <a:cs typeface="Open Sans" charset="0"/>
              </a:rPr>
              <a:t>measure impact because </a:t>
            </a:r>
            <a:r>
              <a:rPr lang="en-US" sz="1200" i="0" dirty="0" smtClean="0">
                <a:solidFill>
                  <a:schemeClr val="tx1"/>
                </a:solidFill>
                <a:latin typeface="Open Sans" charset="0"/>
                <a:ea typeface="Open Sans" charset="0"/>
                <a:cs typeface="Open Sans" charset="0"/>
              </a:rPr>
              <a:t>it helps </a:t>
            </a:r>
            <a:r>
              <a:rPr lang="en-US" sz="1200" i="0" dirty="0">
                <a:solidFill>
                  <a:schemeClr val="tx1"/>
                </a:solidFill>
                <a:latin typeface="Open Sans" charset="0"/>
                <a:ea typeface="Open Sans" charset="0"/>
                <a:cs typeface="Open Sans" charset="0"/>
              </a:rPr>
              <a:t>us understand what success looks like together, and provides an objective measure for determining whether we have achieved it.</a:t>
            </a:r>
          </a:p>
          <a:p>
            <a:pPr>
              <a:lnSpc>
                <a:spcPts val="2000"/>
              </a:lnSpc>
              <a:spcAft>
                <a:spcPts val="600"/>
              </a:spcAft>
            </a:pPr>
            <a:r>
              <a:rPr lang="en-US" sz="1200" i="0" dirty="0">
                <a:solidFill>
                  <a:schemeClr val="tx1"/>
                </a:solidFill>
                <a:latin typeface="Open Sans" charset="0"/>
                <a:ea typeface="Open Sans" charset="0"/>
                <a:cs typeface="Open Sans" charset="0"/>
              </a:rPr>
              <a:t>Targets allow you to clearly communicate to your stakeholders the change you intend to create—a different way of doing the same thing as the elevator </a:t>
            </a:r>
            <a:r>
              <a:rPr lang="en-US" sz="1200" i="0" dirty="0" smtClean="0">
                <a:solidFill>
                  <a:schemeClr val="tx1"/>
                </a:solidFill>
                <a:latin typeface="Open Sans" charset="0"/>
                <a:ea typeface="Open Sans" charset="0"/>
                <a:cs typeface="Open Sans" charset="0"/>
              </a:rPr>
              <a:t>speech.</a:t>
            </a:r>
            <a:endParaRPr lang="en-US" sz="1200" i="0" dirty="0">
              <a:solidFill>
                <a:schemeClr val="tx1"/>
              </a:solidFill>
              <a:latin typeface="Open Sans" charset="0"/>
              <a:ea typeface="Open Sans" charset="0"/>
              <a:cs typeface="Open Sans" charset="0"/>
            </a:endParaRPr>
          </a:p>
          <a:p>
            <a:pPr>
              <a:lnSpc>
                <a:spcPts val="2000"/>
              </a:lnSpc>
              <a:spcAft>
                <a:spcPts val="600"/>
              </a:spcAft>
            </a:pPr>
            <a:r>
              <a:rPr lang="en-US" sz="1200" i="0" dirty="0">
                <a:solidFill>
                  <a:schemeClr val="tx1"/>
                </a:solidFill>
                <a:latin typeface="Open Sans" charset="0"/>
                <a:ea typeface="Open Sans" charset="0"/>
                <a:cs typeface="Open Sans" charset="0"/>
              </a:rPr>
              <a:t>And, as the work comes to fruition, targets allow </a:t>
            </a:r>
            <a:r>
              <a:rPr lang="en-US" sz="1200" i="0" dirty="0" smtClean="0">
                <a:solidFill>
                  <a:schemeClr val="tx1"/>
                </a:solidFill>
                <a:latin typeface="Open Sans" charset="0"/>
                <a:ea typeface="Open Sans" charset="0"/>
                <a:cs typeface="Open Sans" charset="0"/>
              </a:rPr>
              <a:t>you to </a:t>
            </a:r>
            <a:r>
              <a:rPr lang="en-US" sz="1200" i="0" dirty="0">
                <a:solidFill>
                  <a:schemeClr val="tx1"/>
                </a:solidFill>
                <a:latin typeface="Open Sans" charset="0"/>
                <a:ea typeface="Open Sans" charset="0"/>
                <a:cs typeface="Open Sans" charset="0"/>
              </a:rPr>
              <a:t>know if you’re on track, show the impact you are creating, and celebrate success when it is achieved!</a:t>
            </a:r>
          </a:p>
          <a:p>
            <a:pPr>
              <a:lnSpc>
                <a:spcPts val="2000"/>
              </a:lnSpc>
              <a:spcAft>
                <a:spcPts val="600"/>
              </a:spcAft>
            </a:pPr>
            <a:endParaRPr lang="en-US" sz="1200" i="0" dirty="0">
              <a:solidFill>
                <a:schemeClr val="tx1"/>
              </a:solidFill>
              <a:latin typeface="Open Sans" charset="0"/>
              <a:ea typeface="Open Sans" charset="0"/>
              <a:cs typeface="Open Sans" charset="0"/>
            </a:endParaRPr>
          </a:p>
        </p:txBody>
      </p:sp>
      <p:sp>
        <p:nvSpPr>
          <p:cNvPr id="7" name="object 7"/>
          <p:cNvSpPr txBox="1">
            <a:spLocks/>
          </p:cNvSpPr>
          <p:nvPr/>
        </p:nvSpPr>
        <p:spPr>
          <a:xfrm>
            <a:off x="6553201" y="1728504"/>
            <a:ext cx="5181600" cy="923330"/>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lvl="0">
              <a:lnSpc>
                <a:spcPts val="2000"/>
              </a:lnSpc>
              <a:spcAft>
                <a:spcPts val="600"/>
              </a:spcAft>
            </a:pPr>
            <a:r>
              <a:rPr lang="en-US" sz="1600" b="1" i="0" dirty="0" smtClean="0">
                <a:solidFill>
                  <a:prstClr val="black">
                    <a:lumMod val="75000"/>
                    <a:lumOff val="25000"/>
                  </a:prstClr>
                </a:solidFill>
                <a:latin typeface="Open Sans Extrabold" charset="0"/>
                <a:ea typeface="Open Sans Extrabold" charset="0"/>
                <a:cs typeface="Open Sans Extrabold" charset="0"/>
              </a:rPr>
              <a:t>What you’ll find in this section: </a:t>
            </a:r>
          </a:p>
          <a:p>
            <a:pPr lvl="0">
              <a:lnSpc>
                <a:spcPts val="2000"/>
              </a:lnSpc>
              <a:spcAft>
                <a:spcPts val="600"/>
              </a:spcAft>
            </a:pPr>
            <a:endParaRPr lang="en-US" sz="1200" i="0" dirty="0">
              <a:solidFill>
                <a:prstClr val="black">
                  <a:lumMod val="75000"/>
                  <a:lumOff val="25000"/>
                </a:prstClr>
              </a:solidFill>
              <a:latin typeface="Open Sans" charset="0"/>
              <a:ea typeface="Open Sans" charset="0"/>
              <a:cs typeface="Open Sans" charset="0"/>
            </a:endParaRPr>
          </a:p>
          <a:p>
            <a:pPr lvl="0">
              <a:lnSpc>
                <a:spcPts val="2000"/>
              </a:lnSpc>
              <a:spcAft>
                <a:spcPts val="600"/>
              </a:spcAft>
            </a:pPr>
            <a:endParaRPr lang="en-US" sz="1200" i="0" dirty="0">
              <a:solidFill>
                <a:prstClr val="black">
                  <a:lumMod val="75000"/>
                  <a:lumOff val="25000"/>
                </a:prstClr>
              </a:solidFill>
              <a:latin typeface="Open Sans" charset="0"/>
              <a:ea typeface="Open Sans" charset="0"/>
              <a:cs typeface="Open Sans"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882074422"/>
              </p:ext>
            </p:extLst>
          </p:nvPr>
        </p:nvGraphicFramePr>
        <p:xfrm>
          <a:off x="6553202" y="2222253"/>
          <a:ext cx="4733498" cy="3208408"/>
        </p:xfrm>
        <a:graphic>
          <a:graphicData uri="http://schemas.openxmlformats.org/drawingml/2006/table">
            <a:tbl>
              <a:tblPr firstRow="1" bandRow="1">
                <a:tableStyleId>{5C22544A-7EE6-4342-B048-85BDC9FD1C3A}</a:tableStyleId>
              </a:tblPr>
              <a:tblGrid>
                <a:gridCol w="4233512">
                  <a:extLst>
                    <a:ext uri="{9D8B030D-6E8A-4147-A177-3AD203B41FA5}">
                      <a16:colId xmlns="" xmlns:a16="http://schemas.microsoft.com/office/drawing/2014/main" val="20000"/>
                    </a:ext>
                  </a:extLst>
                </a:gridCol>
                <a:gridCol w="499986">
                  <a:extLst>
                    <a:ext uri="{9D8B030D-6E8A-4147-A177-3AD203B41FA5}">
                      <a16:colId xmlns="" xmlns:a16="http://schemas.microsoft.com/office/drawing/2014/main" val="20001"/>
                    </a:ext>
                  </a:extLst>
                </a:gridCol>
              </a:tblGrid>
              <a:tr h="458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i="0" dirty="0" smtClean="0">
                          <a:ln>
                            <a:noFill/>
                          </a:ln>
                          <a:solidFill>
                            <a:schemeClr val="tx1">
                              <a:lumMod val="95000"/>
                              <a:lumOff val="5000"/>
                            </a:schemeClr>
                          </a:solidFill>
                          <a:latin typeface="Open Sans Light" charset="0"/>
                          <a:ea typeface="Open Sans Light" charset="0"/>
                          <a:cs typeface="Open Sans Light" charset="0"/>
                        </a:rPr>
                        <a:t>Creating a vision of success</a:t>
                      </a:r>
                    </a:p>
                  </a:txBody>
                  <a:tcPr marL="0" anchor="ctr">
                    <a:lnT w="12700" cap="flat" cmpd="sng" algn="ctr">
                      <a:solidFill>
                        <a:srgbClr val="70CACB"/>
                      </a:solidFill>
                      <a:prstDash val="solid"/>
                      <a:round/>
                      <a:headEnd type="none" w="med" len="med"/>
                      <a:tailEnd type="none" w="med" len="med"/>
                    </a:lnT>
                    <a:lnB w="1270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500" b="0" i="0" dirty="0" smtClean="0">
                          <a:ln>
                            <a:noFill/>
                          </a:ln>
                          <a:solidFill>
                            <a:schemeClr val="tx1">
                              <a:lumMod val="95000"/>
                              <a:lumOff val="5000"/>
                            </a:schemeClr>
                          </a:solidFill>
                          <a:latin typeface="Open Sans Light" charset="0"/>
                          <a:ea typeface="Open Sans Light" charset="0"/>
                          <a:cs typeface="Open Sans Light" charset="0"/>
                        </a:rPr>
                        <a:t>X</a:t>
                      </a:r>
                      <a:endParaRPr lang="en-US" sz="1500" b="0" i="0" dirty="0">
                        <a:ln>
                          <a:noFill/>
                        </a:ln>
                        <a:solidFill>
                          <a:schemeClr val="tx1">
                            <a:lumMod val="95000"/>
                            <a:lumOff val="5000"/>
                          </a:schemeClr>
                        </a:solidFill>
                        <a:latin typeface="Open Sans Light" charset="0"/>
                        <a:ea typeface="Open Sans Light" charset="0"/>
                        <a:cs typeface="Open Sans Light" charset="0"/>
                      </a:endParaRPr>
                    </a:p>
                  </a:txBody>
                  <a:tcPr marL="0" marR="274320" anchor="ctr">
                    <a:lnT w="12700" cap="flat" cmpd="sng" algn="ctr">
                      <a:solidFill>
                        <a:srgbClr val="70CACB"/>
                      </a:solidFill>
                      <a:prstDash val="solid"/>
                      <a:round/>
                      <a:headEnd type="none" w="med" len="med"/>
                      <a:tailEnd type="none" w="med" len="med"/>
                    </a:lnT>
                    <a:lnB w="1270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58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i="0" dirty="0" smtClean="0">
                          <a:ln>
                            <a:noFill/>
                          </a:ln>
                          <a:solidFill>
                            <a:schemeClr val="tx1">
                              <a:lumMod val="95000"/>
                              <a:lumOff val="5000"/>
                            </a:schemeClr>
                          </a:solidFill>
                          <a:latin typeface="Open Sans Light" charset="0"/>
                          <a:ea typeface="Open Sans Light" charset="0"/>
                          <a:cs typeface="Open Sans Light" charset="0"/>
                        </a:rPr>
                        <a:t>Identifying metrics and setting a baseline</a:t>
                      </a:r>
                    </a:p>
                  </a:txBody>
                  <a:tcPr marL="0" anchor="ctr">
                    <a:lnT w="12700" cap="flat" cmpd="sng" algn="ctr">
                      <a:solidFill>
                        <a:srgbClr val="70CACB"/>
                      </a:solidFill>
                      <a:prstDash val="solid"/>
                      <a:round/>
                      <a:headEnd type="none" w="med" len="med"/>
                      <a:tailEnd type="none" w="med" len="med"/>
                    </a:lnT>
                    <a:lnB w="1270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500" b="0" i="0" dirty="0" smtClean="0">
                          <a:ln>
                            <a:noFill/>
                          </a:ln>
                          <a:solidFill>
                            <a:schemeClr val="tx1">
                              <a:lumMod val="95000"/>
                              <a:lumOff val="5000"/>
                            </a:schemeClr>
                          </a:solidFill>
                          <a:latin typeface="Open Sans Light" charset="0"/>
                          <a:ea typeface="Open Sans Light" charset="0"/>
                          <a:cs typeface="Open Sans Light" charset="0"/>
                        </a:rPr>
                        <a:t>X</a:t>
                      </a:r>
                      <a:endParaRPr lang="en-US" sz="1500" b="0" i="0" dirty="0">
                        <a:ln>
                          <a:noFill/>
                        </a:ln>
                        <a:solidFill>
                          <a:schemeClr val="tx1">
                            <a:lumMod val="95000"/>
                            <a:lumOff val="5000"/>
                          </a:schemeClr>
                        </a:solidFill>
                        <a:latin typeface="Open Sans Light" charset="0"/>
                        <a:ea typeface="Open Sans Light" charset="0"/>
                        <a:cs typeface="Open Sans Light" charset="0"/>
                      </a:endParaRPr>
                    </a:p>
                  </a:txBody>
                  <a:tcPr marL="0" marR="274320" anchor="ctr">
                    <a:lnT w="12700" cap="flat" cmpd="sng" algn="ctr">
                      <a:solidFill>
                        <a:srgbClr val="70CACB"/>
                      </a:solidFill>
                      <a:prstDash val="solid"/>
                      <a:round/>
                      <a:headEnd type="none" w="med" len="med"/>
                      <a:tailEnd type="none" w="med" len="med"/>
                    </a:lnT>
                    <a:lnB w="1270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r>
              <a:tr h="458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i="0" dirty="0" smtClean="0">
                          <a:ln>
                            <a:noFill/>
                          </a:ln>
                          <a:solidFill>
                            <a:schemeClr val="tx1">
                              <a:lumMod val="95000"/>
                              <a:lumOff val="5000"/>
                            </a:schemeClr>
                          </a:solidFill>
                          <a:latin typeface="Open Sans Light" charset="0"/>
                          <a:ea typeface="Open Sans Light" charset="0"/>
                          <a:cs typeface="Open Sans Light" charset="0"/>
                        </a:rPr>
                        <a:t>The art and science of target-setting</a:t>
                      </a:r>
                    </a:p>
                  </a:txBody>
                  <a:tcPr marL="0" anchor="ctr">
                    <a:lnT w="12700" cap="flat" cmpd="sng" algn="ctr">
                      <a:solidFill>
                        <a:srgbClr val="70CACB"/>
                      </a:solidFill>
                      <a:prstDash val="solid"/>
                      <a:round/>
                      <a:headEnd type="none" w="med" len="med"/>
                      <a:tailEnd type="none" w="med" len="med"/>
                    </a:lnT>
                    <a:lnB w="1270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500" b="0" i="0" dirty="0" smtClean="0">
                          <a:ln>
                            <a:noFill/>
                          </a:ln>
                          <a:solidFill>
                            <a:schemeClr val="tx1">
                              <a:lumMod val="95000"/>
                              <a:lumOff val="5000"/>
                            </a:schemeClr>
                          </a:solidFill>
                          <a:latin typeface="Open Sans Light" charset="0"/>
                          <a:ea typeface="Open Sans Light" charset="0"/>
                          <a:cs typeface="Open Sans Light" charset="0"/>
                        </a:rPr>
                        <a:t>X</a:t>
                      </a:r>
                      <a:endParaRPr lang="en-US" sz="1500" b="0" i="0" dirty="0">
                        <a:ln>
                          <a:noFill/>
                        </a:ln>
                        <a:solidFill>
                          <a:schemeClr val="tx1">
                            <a:lumMod val="95000"/>
                            <a:lumOff val="5000"/>
                          </a:schemeClr>
                        </a:solidFill>
                        <a:latin typeface="Open Sans Light" charset="0"/>
                        <a:ea typeface="Open Sans Light" charset="0"/>
                        <a:cs typeface="Open Sans Light" charset="0"/>
                      </a:endParaRPr>
                    </a:p>
                  </a:txBody>
                  <a:tcPr marL="0" marR="274320" anchor="ctr">
                    <a:lnT w="12700" cap="flat" cmpd="sng" algn="ctr">
                      <a:solidFill>
                        <a:srgbClr val="70CACB"/>
                      </a:solidFill>
                      <a:prstDash val="solid"/>
                      <a:round/>
                      <a:headEnd type="none" w="med" len="med"/>
                      <a:tailEnd type="none" w="med" len="med"/>
                    </a:lnT>
                    <a:lnB w="1270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r>
              <a:tr h="458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i="0" dirty="0" smtClean="0">
                          <a:ln>
                            <a:noFill/>
                          </a:ln>
                          <a:solidFill>
                            <a:schemeClr val="tx1">
                              <a:lumMod val="95000"/>
                              <a:lumOff val="5000"/>
                            </a:schemeClr>
                          </a:solidFill>
                          <a:latin typeface="Open Sans Light" charset="0"/>
                          <a:ea typeface="Open Sans Light" charset="0"/>
                          <a:cs typeface="Open Sans Light" charset="0"/>
                        </a:rPr>
                        <a:t>Building towards your vision of success</a:t>
                      </a:r>
                    </a:p>
                  </a:txBody>
                  <a:tcPr marL="0" anchor="ctr">
                    <a:lnT w="12700" cap="flat" cmpd="sng" algn="ctr">
                      <a:solidFill>
                        <a:srgbClr val="70CACB"/>
                      </a:solidFill>
                      <a:prstDash val="solid"/>
                      <a:round/>
                      <a:headEnd type="none" w="med" len="med"/>
                      <a:tailEnd type="none" w="med" len="med"/>
                    </a:lnT>
                    <a:lnB w="1270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500" b="0" i="0" dirty="0" smtClean="0">
                          <a:ln>
                            <a:noFill/>
                          </a:ln>
                          <a:solidFill>
                            <a:schemeClr val="tx1">
                              <a:lumMod val="95000"/>
                              <a:lumOff val="5000"/>
                            </a:schemeClr>
                          </a:solidFill>
                          <a:latin typeface="Open Sans Light" charset="0"/>
                          <a:ea typeface="Open Sans Light" charset="0"/>
                          <a:cs typeface="Open Sans Light" charset="0"/>
                        </a:rPr>
                        <a:t>X</a:t>
                      </a:r>
                      <a:endParaRPr lang="en-US" sz="1500" b="0" i="0" dirty="0">
                        <a:ln>
                          <a:noFill/>
                        </a:ln>
                        <a:solidFill>
                          <a:schemeClr val="tx1">
                            <a:lumMod val="95000"/>
                            <a:lumOff val="5000"/>
                          </a:schemeClr>
                        </a:solidFill>
                        <a:latin typeface="Open Sans Light" charset="0"/>
                        <a:ea typeface="Open Sans Light" charset="0"/>
                        <a:cs typeface="Open Sans Light" charset="0"/>
                      </a:endParaRPr>
                    </a:p>
                  </a:txBody>
                  <a:tcPr marL="0" marR="274320" anchor="ctr">
                    <a:lnT w="12700" cap="flat" cmpd="sng" algn="ctr">
                      <a:solidFill>
                        <a:srgbClr val="70CACB"/>
                      </a:solidFill>
                      <a:prstDash val="solid"/>
                      <a:round/>
                      <a:headEnd type="none" w="med" len="med"/>
                      <a:tailEnd type="none" w="med" len="med"/>
                    </a:lnT>
                    <a:lnB w="1270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r>
              <a:tr h="4583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smtClean="0">
                        <a:ln>
                          <a:noFill/>
                        </a:ln>
                        <a:solidFill>
                          <a:srgbClr val="000000">
                            <a:lumMod val="95000"/>
                            <a:lumOff val="5000"/>
                          </a:srgbClr>
                        </a:solidFill>
                        <a:effectLst/>
                        <a:uLnTx/>
                        <a:uFillTx/>
                        <a:latin typeface="Proxima Nova" charset="0"/>
                        <a:ea typeface="Proxima Nova" charset="0"/>
                        <a:cs typeface="Proxima Nova" charset="0"/>
                      </a:endParaRPr>
                    </a:p>
                  </a:txBody>
                  <a:tcPr marL="0" anchor="ctr">
                    <a:lnR w="12700" cmpd="sng">
                      <a:noFill/>
                    </a:lnR>
                    <a:lnT w="12700" cap="flat" cmpd="sng" algn="ctr">
                      <a:solidFill>
                        <a:srgbClr val="70CAC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500" b="0" dirty="0">
                        <a:ln>
                          <a:noFill/>
                        </a:ln>
                        <a:solidFill>
                          <a:schemeClr val="tx1">
                            <a:lumMod val="95000"/>
                            <a:lumOff val="5000"/>
                          </a:schemeClr>
                        </a:solidFill>
                        <a:latin typeface="Proxima Nova" charset="0"/>
                        <a:ea typeface="Proxima Nova" charset="0"/>
                        <a:cs typeface="Proxima Nova" charset="0"/>
                      </a:endParaRPr>
                    </a:p>
                  </a:txBody>
                  <a:tcPr marL="0" marR="274320" anchor="ctr">
                    <a:lnL w="12700" cmpd="sng">
                      <a:noFill/>
                    </a:lnL>
                    <a:lnT w="12700" cap="flat" cmpd="sng" algn="ctr">
                      <a:solidFill>
                        <a:srgbClr val="70CAC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4583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smtClean="0">
                        <a:ln>
                          <a:noFill/>
                        </a:ln>
                        <a:solidFill>
                          <a:srgbClr val="000000">
                            <a:lumMod val="95000"/>
                            <a:lumOff val="5000"/>
                          </a:srgbClr>
                        </a:solidFill>
                        <a:effectLst/>
                        <a:uLnTx/>
                        <a:uFillTx/>
                        <a:latin typeface="Proxima Nova" charset="0"/>
                        <a:ea typeface="Proxima Nova" charset="0"/>
                        <a:cs typeface="Proxima Nova" charset="0"/>
                      </a:endParaRPr>
                    </a:p>
                  </a:txBody>
                  <a:tcPr marL="0" anchor="ctr">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500" b="0" dirty="0">
                        <a:ln>
                          <a:noFill/>
                        </a:ln>
                        <a:solidFill>
                          <a:schemeClr val="tx1">
                            <a:lumMod val="95000"/>
                            <a:lumOff val="5000"/>
                          </a:schemeClr>
                        </a:solidFill>
                        <a:latin typeface="Proxima Nova" charset="0"/>
                        <a:ea typeface="Proxima Nova" charset="0"/>
                        <a:cs typeface="Proxima Nova" charset="0"/>
                      </a:endParaRPr>
                    </a:p>
                  </a:txBody>
                  <a:tcPr marL="0" marR="274320" anchor="ctr">
                    <a:lnL w="12700" cmpd="sng">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4583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smtClean="0">
                        <a:ln>
                          <a:noFill/>
                        </a:ln>
                        <a:solidFill>
                          <a:srgbClr val="000000">
                            <a:lumMod val="95000"/>
                            <a:lumOff val="5000"/>
                          </a:srgbClr>
                        </a:solidFill>
                        <a:effectLst/>
                        <a:uLnTx/>
                        <a:uFillTx/>
                        <a:latin typeface="Proxima Nova" charset="0"/>
                        <a:ea typeface="Proxima Nova" charset="0"/>
                        <a:cs typeface="Proxima Nova" charset="0"/>
                      </a:endParaRPr>
                    </a:p>
                  </a:txBody>
                  <a:tcPr marL="0" anchor="ctr">
                    <a:lnT w="12700" cap="flat" cmpd="sng" algn="ctr">
                      <a:noFill/>
                      <a:prstDash val="solid"/>
                      <a:round/>
                      <a:headEnd type="none" w="med" len="med"/>
                      <a:tailEnd type="none" w="med" len="med"/>
                    </a:lnT>
                    <a:lnTlToBr w="12700" cmpd="sng">
                      <a:noFill/>
                      <a:prstDash val="solid"/>
                    </a:lnTlToBr>
                    <a:lnBlToTr w="12700" cmpd="sng">
                      <a:noFill/>
                      <a:prstDash val="solid"/>
                    </a:lnBlToTr>
                    <a:noFill/>
                  </a:tcPr>
                </a:tc>
                <a:tc>
                  <a:txBody>
                    <a:bodyPr/>
                    <a:lstStyle/>
                    <a:p>
                      <a:pPr algn="r"/>
                      <a:endParaRPr lang="en-US" sz="1500" b="0" dirty="0">
                        <a:ln>
                          <a:noFill/>
                        </a:ln>
                        <a:solidFill>
                          <a:schemeClr val="tx1">
                            <a:lumMod val="95000"/>
                            <a:lumOff val="5000"/>
                          </a:schemeClr>
                        </a:solidFill>
                        <a:latin typeface="Proxima Nova" charset="0"/>
                        <a:ea typeface="Proxima Nova" charset="0"/>
                        <a:cs typeface="Proxima Nova" charset="0"/>
                      </a:endParaRPr>
                    </a:p>
                  </a:txBody>
                  <a:tcPr marL="0" marR="274320" anchor="ctr">
                    <a:lnT w="12700" cap="flat" cmpd="sng" algn="ctr">
                      <a:noFill/>
                      <a:prstDash val="solid"/>
                      <a:round/>
                      <a:headEnd type="none" w="med" len="med"/>
                      <a:tailEnd type="none" w="med" len="med"/>
                    </a:lnT>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9291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7"/>
          <p:cNvSpPr txBox="1">
            <a:spLocks/>
          </p:cNvSpPr>
          <p:nvPr/>
        </p:nvSpPr>
        <p:spPr>
          <a:xfrm>
            <a:off x="457201" y="2148350"/>
            <a:ext cx="4314824" cy="1415772"/>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spcAft>
                <a:spcPts val="2400"/>
              </a:spcAft>
            </a:pPr>
            <a:r>
              <a:rPr lang="en-US" sz="4600" i="0" kern="0" dirty="0">
                <a:solidFill>
                  <a:schemeClr val="bg1"/>
                </a:solidFill>
                <a:latin typeface="Georgia" charset="0"/>
                <a:ea typeface="Georgia" charset="0"/>
                <a:cs typeface="Georgia" charset="0"/>
              </a:rPr>
              <a:t>Creating a vision of success</a:t>
            </a:r>
          </a:p>
        </p:txBody>
      </p:sp>
      <p:cxnSp>
        <p:nvCxnSpPr>
          <p:cNvPr id="6" name="Straight Connector 5"/>
          <p:cNvCxnSpPr/>
          <p:nvPr/>
        </p:nvCxnSpPr>
        <p:spPr>
          <a:xfrm>
            <a:off x="457200" y="2019669"/>
            <a:ext cx="457200" cy="0"/>
          </a:xfrm>
          <a:prstGeom prst="line">
            <a:avLst/>
          </a:prstGeom>
          <a:ln w="41275">
            <a:solidFill>
              <a:srgbClr val="70CA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26506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p:cNvSpPr txBox="1">
            <a:spLocks/>
          </p:cNvSpPr>
          <p:nvPr/>
        </p:nvSpPr>
        <p:spPr>
          <a:xfrm>
            <a:off x="457200" y="2148350"/>
            <a:ext cx="9315450" cy="2831544"/>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spcAft>
                <a:spcPts val="2400"/>
              </a:spcAft>
            </a:pPr>
            <a:r>
              <a:rPr lang="en-US" sz="4600" i="0" kern="0" dirty="0">
                <a:solidFill>
                  <a:schemeClr val="tx1">
                    <a:lumMod val="85000"/>
                    <a:lumOff val="15000"/>
                  </a:schemeClr>
                </a:solidFill>
                <a:latin typeface="Georgia" charset="0"/>
                <a:ea typeface="Georgia" charset="0"/>
                <a:cs typeface="Georgia" charset="0"/>
              </a:rPr>
              <a:t>Recap: A vision of success describes what residents will experience when you have been wildly successful at solving a problem.   </a:t>
            </a:r>
          </a:p>
        </p:txBody>
      </p:sp>
      <p:sp>
        <p:nvSpPr>
          <p:cNvPr id="2" name="Slide Number Placeholder 1"/>
          <p:cNvSpPr>
            <a:spLocks noGrp="1"/>
          </p:cNvSpPr>
          <p:nvPr>
            <p:ph type="sldNum" sz="quarter" idx="7"/>
          </p:nvPr>
        </p:nvSpPr>
        <p:spPr>
          <a:prstGeom prst="rect">
            <a:avLst/>
          </a:prstGeom>
        </p:spPr>
        <p:txBody>
          <a:bodyPr/>
          <a:lstStyle/>
          <a:p>
            <a:fld id="{03B4E35C-852A-C440-8B32-952944DE7771}" type="slidenum">
              <a:rPr lang="uk-UA" smtClean="0"/>
              <a:pPr/>
              <a:t>5</a:t>
            </a:fld>
            <a:endParaRPr lang="uk-UA" dirty="0"/>
          </a:p>
        </p:txBody>
      </p:sp>
      <p:sp>
        <p:nvSpPr>
          <p:cNvPr id="5" name="object 7"/>
          <p:cNvSpPr txBox="1">
            <a:spLocks/>
          </p:cNvSpPr>
          <p:nvPr/>
        </p:nvSpPr>
        <p:spPr>
          <a:xfrm>
            <a:off x="457200" y="421529"/>
            <a:ext cx="7723239" cy="246221"/>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r>
              <a:rPr lang="en-US" sz="1600" i="0" kern="0" spc="300" dirty="0">
                <a:solidFill>
                  <a:srgbClr val="281A58"/>
                </a:solidFill>
                <a:latin typeface="Open Sans" charset="0"/>
                <a:ea typeface="Open Sans" charset="0"/>
                <a:cs typeface="Open Sans" charset="0"/>
              </a:rPr>
              <a:t>MEASURING IMPACT</a:t>
            </a:r>
          </a:p>
        </p:txBody>
      </p:sp>
    </p:spTree>
    <p:extLst>
      <p:ext uri="{BB962C8B-B14F-4D97-AF65-F5344CB8AC3E}">
        <p14:creationId xmlns:p14="http://schemas.microsoft.com/office/powerpoint/2010/main" val="147089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p:cNvSpPr txBox="1">
            <a:spLocks/>
          </p:cNvSpPr>
          <p:nvPr/>
        </p:nvSpPr>
        <p:spPr>
          <a:xfrm>
            <a:off x="457199" y="2248257"/>
            <a:ext cx="4543426" cy="1415772"/>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r>
              <a:rPr lang="en-US" sz="4600" i="0" kern="0" dirty="0">
                <a:solidFill>
                  <a:srgbClr val="000000"/>
                </a:solidFill>
                <a:latin typeface="Georgia" charset="0"/>
                <a:ea typeface="Georgia" charset="0"/>
                <a:cs typeface="Georgia" charset="0"/>
              </a:rPr>
              <a:t>Creating a vision of success</a:t>
            </a:r>
          </a:p>
        </p:txBody>
      </p:sp>
      <p:sp>
        <p:nvSpPr>
          <p:cNvPr id="2" name="Slide Number Placeholder 1"/>
          <p:cNvSpPr>
            <a:spLocks noGrp="1"/>
          </p:cNvSpPr>
          <p:nvPr>
            <p:ph type="sldNum" sz="quarter" idx="7"/>
          </p:nvPr>
        </p:nvSpPr>
        <p:spPr>
          <a:prstGeom prst="rect">
            <a:avLst/>
          </a:prstGeom>
        </p:spPr>
        <p:txBody>
          <a:bodyPr/>
          <a:lstStyle/>
          <a:p>
            <a:fld id="{03B4E35C-852A-C440-8B32-952944DE7771}" type="slidenum">
              <a:rPr lang="uk-UA" smtClean="0"/>
              <a:pPr/>
              <a:t>6</a:t>
            </a:fld>
            <a:endParaRPr lang="uk-UA" dirty="0"/>
          </a:p>
        </p:txBody>
      </p:sp>
      <p:sp>
        <p:nvSpPr>
          <p:cNvPr id="6" name="object 7"/>
          <p:cNvSpPr txBox="1">
            <a:spLocks/>
          </p:cNvSpPr>
          <p:nvPr/>
        </p:nvSpPr>
        <p:spPr>
          <a:xfrm>
            <a:off x="5902958" y="2229476"/>
            <a:ext cx="5650867" cy="2523768"/>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457200" indent="-457200">
              <a:spcAft>
                <a:spcPts val="1200"/>
              </a:spcAft>
              <a:buAutoNum type="arabicPeriod"/>
            </a:pPr>
            <a:r>
              <a:rPr lang="en-US" sz="2400" i="0" kern="0" dirty="0">
                <a:solidFill>
                  <a:srgbClr val="38393A"/>
                </a:solidFill>
                <a:latin typeface="Open Sans" charset="0"/>
                <a:ea typeface="Open Sans" charset="0"/>
                <a:cs typeface="Open Sans" charset="0"/>
              </a:rPr>
              <a:t>Start with the problem—it must be clearly defined in scope and scale.</a:t>
            </a:r>
          </a:p>
          <a:p>
            <a:pPr marL="457200" indent="-457200">
              <a:spcAft>
                <a:spcPts val="1200"/>
              </a:spcAft>
              <a:buAutoNum type="arabicPeriod"/>
            </a:pPr>
            <a:r>
              <a:rPr lang="en-US" sz="2400" i="0" kern="0" dirty="0">
                <a:solidFill>
                  <a:srgbClr val="38393A"/>
                </a:solidFill>
                <a:latin typeface="Open Sans" charset="0"/>
                <a:ea typeface="Open Sans" charset="0"/>
                <a:cs typeface="Open Sans" charset="0"/>
              </a:rPr>
              <a:t>Explain what you want to change and why it matters to residents. </a:t>
            </a:r>
          </a:p>
          <a:p>
            <a:pPr marL="457200" indent="-457200">
              <a:spcAft>
                <a:spcPts val="1200"/>
              </a:spcAft>
              <a:buAutoNum type="arabicPeriod"/>
            </a:pPr>
            <a:r>
              <a:rPr lang="en-US" sz="2400" i="0" kern="0" dirty="0">
                <a:solidFill>
                  <a:srgbClr val="38393A"/>
                </a:solidFill>
                <a:latin typeface="Open Sans" charset="0"/>
                <a:ea typeface="Open Sans" charset="0"/>
                <a:cs typeface="Open Sans" charset="0"/>
              </a:rPr>
              <a:t>Iterate and update your vision of success as the work progresses. </a:t>
            </a:r>
          </a:p>
        </p:txBody>
      </p:sp>
      <p:cxnSp>
        <p:nvCxnSpPr>
          <p:cNvPr id="4" name="Straight Connector 3"/>
          <p:cNvCxnSpPr/>
          <p:nvPr/>
        </p:nvCxnSpPr>
        <p:spPr>
          <a:xfrm>
            <a:off x="5223122" y="2115271"/>
            <a:ext cx="0" cy="2075071"/>
          </a:xfrm>
          <a:prstGeom prst="line">
            <a:avLst/>
          </a:prstGeom>
          <a:ln w="28575">
            <a:solidFill>
              <a:srgbClr val="70CACB"/>
            </a:solidFill>
          </a:ln>
        </p:spPr>
        <p:style>
          <a:lnRef idx="1">
            <a:schemeClr val="accent1"/>
          </a:lnRef>
          <a:fillRef idx="0">
            <a:schemeClr val="accent1"/>
          </a:fillRef>
          <a:effectRef idx="0">
            <a:schemeClr val="accent1"/>
          </a:effectRef>
          <a:fontRef idx="minor">
            <a:schemeClr val="tx1"/>
          </a:fontRef>
        </p:style>
      </p:cxnSp>
      <p:sp>
        <p:nvSpPr>
          <p:cNvPr id="7" name="object 7"/>
          <p:cNvSpPr txBox="1">
            <a:spLocks/>
          </p:cNvSpPr>
          <p:nvPr/>
        </p:nvSpPr>
        <p:spPr>
          <a:xfrm>
            <a:off x="457200" y="421529"/>
            <a:ext cx="7723239" cy="246221"/>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r>
              <a:rPr lang="en-US" sz="1600" i="0" kern="0" spc="300" dirty="0">
                <a:solidFill>
                  <a:srgbClr val="281A58"/>
                </a:solidFill>
                <a:latin typeface="Open Sans" charset="0"/>
                <a:ea typeface="Open Sans" charset="0"/>
                <a:cs typeface="Open Sans" charset="0"/>
              </a:rPr>
              <a:t>MEASURING IMPACT </a:t>
            </a:r>
          </a:p>
        </p:txBody>
      </p:sp>
    </p:spTree>
    <p:extLst>
      <p:ext uri="{BB962C8B-B14F-4D97-AF65-F5344CB8AC3E}">
        <p14:creationId xmlns:p14="http://schemas.microsoft.com/office/powerpoint/2010/main" val="533112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a:prstGeom prst="rect">
            <a:avLst/>
          </a:prstGeom>
        </p:spPr>
        <p:txBody>
          <a:bodyPr/>
          <a:lstStyle/>
          <a:p>
            <a:fld id="{03B4E35C-852A-C440-8B32-952944DE7771}" type="slidenum">
              <a:rPr lang="uk-UA" smtClean="0"/>
              <a:pPr/>
              <a:t>7</a:t>
            </a:fld>
            <a:endParaRPr lang="uk-UA" dirty="0"/>
          </a:p>
        </p:txBody>
      </p:sp>
      <p:sp>
        <p:nvSpPr>
          <p:cNvPr id="5" name="object 7"/>
          <p:cNvSpPr txBox="1">
            <a:spLocks/>
          </p:cNvSpPr>
          <p:nvPr/>
        </p:nvSpPr>
        <p:spPr>
          <a:xfrm>
            <a:off x="457200" y="2148350"/>
            <a:ext cx="10652760" cy="2215991"/>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a:spcAft>
                <a:spcPts val="1200"/>
              </a:spcAft>
            </a:pPr>
            <a:r>
              <a:rPr lang="en-US" sz="4800" i="0" kern="0" dirty="0">
                <a:solidFill>
                  <a:schemeClr val="tx1"/>
                </a:solidFill>
                <a:latin typeface="Georgia" panose="02040502050405020303" pitchFamily="18" charset="0"/>
                <a:ea typeface="Open Sans" charset="0"/>
                <a:cs typeface="Open Sans" charset="0"/>
              </a:rPr>
              <a:t>A vision of success is used both for </a:t>
            </a:r>
            <a:r>
              <a:rPr lang="en-US" sz="4800" i="0" kern="0" dirty="0">
                <a:solidFill>
                  <a:srgbClr val="70CACB"/>
                </a:solidFill>
                <a:latin typeface="Georgia" panose="02040502050405020303" pitchFamily="18" charset="0"/>
                <a:ea typeface="Open Sans" charset="0"/>
                <a:cs typeface="Open Sans" charset="0"/>
              </a:rPr>
              <a:t>internal</a:t>
            </a:r>
            <a:r>
              <a:rPr lang="en-US" sz="4800" b="1" i="0" kern="0" dirty="0">
                <a:solidFill>
                  <a:srgbClr val="70CACB"/>
                </a:solidFill>
                <a:latin typeface="Georgia" panose="02040502050405020303" pitchFamily="18" charset="0"/>
                <a:ea typeface="Open Sans" charset="0"/>
                <a:cs typeface="Open Sans" charset="0"/>
              </a:rPr>
              <a:t> </a:t>
            </a:r>
            <a:r>
              <a:rPr lang="en-US" sz="4800" i="0" kern="0" dirty="0">
                <a:solidFill>
                  <a:schemeClr val="tx1"/>
                </a:solidFill>
                <a:latin typeface="Georgia" panose="02040502050405020303" pitchFamily="18" charset="0"/>
                <a:ea typeface="Open Sans" charset="0"/>
                <a:cs typeface="Open Sans" charset="0"/>
              </a:rPr>
              <a:t>alignment and communication with </a:t>
            </a:r>
            <a:r>
              <a:rPr lang="en-US" sz="4800" i="0" kern="0" dirty="0">
                <a:solidFill>
                  <a:srgbClr val="70CACB"/>
                </a:solidFill>
                <a:latin typeface="Georgia" panose="02040502050405020303" pitchFamily="18" charset="0"/>
                <a:ea typeface="Open Sans" charset="0"/>
                <a:cs typeface="Open Sans" charset="0"/>
              </a:rPr>
              <a:t>external</a:t>
            </a:r>
            <a:r>
              <a:rPr lang="en-US" sz="4800" b="1" i="0" kern="0" dirty="0">
                <a:solidFill>
                  <a:srgbClr val="70CACB"/>
                </a:solidFill>
                <a:latin typeface="Georgia" panose="02040502050405020303" pitchFamily="18" charset="0"/>
                <a:ea typeface="Open Sans" charset="0"/>
                <a:cs typeface="Open Sans" charset="0"/>
              </a:rPr>
              <a:t> </a:t>
            </a:r>
            <a:r>
              <a:rPr lang="en-US" sz="4800" i="0" kern="0" dirty="0">
                <a:solidFill>
                  <a:schemeClr val="tx1"/>
                </a:solidFill>
                <a:latin typeface="Georgia" panose="02040502050405020303" pitchFamily="18" charset="0"/>
                <a:ea typeface="Open Sans" charset="0"/>
                <a:cs typeface="Open Sans" charset="0"/>
              </a:rPr>
              <a:t>stakeholders</a:t>
            </a:r>
            <a:r>
              <a:rPr lang="en-US" sz="4800" i="0" kern="0" dirty="0">
                <a:solidFill>
                  <a:srgbClr val="38393A"/>
                </a:solidFill>
                <a:latin typeface="Georgia" panose="02040502050405020303" pitchFamily="18" charset="0"/>
                <a:ea typeface="Open Sans" charset="0"/>
                <a:cs typeface="Open Sans" charset="0"/>
              </a:rPr>
              <a:t>.</a:t>
            </a:r>
            <a:r>
              <a:rPr lang="en-US" sz="4800" b="1" i="0" kern="0" dirty="0">
                <a:solidFill>
                  <a:srgbClr val="38393A"/>
                </a:solidFill>
                <a:latin typeface="Georgia" panose="02040502050405020303" pitchFamily="18" charset="0"/>
                <a:ea typeface="Open Sans" charset="0"/>
                <a:cs typeface="Open Sans" charset="0"/>
              </a:rPr>
              <a:t> </a:t>
            </a:r>
            <a:endParaRPr lang="en-US" sz="4800" i="0" kern="0" dirty="0">
              <a:solidFill>
                <a:srgbClr val="38393A"/>
              </a:solidFill>
              <a:latin typeface="Georgia" panose="02040502050405020303" pitchFamily="18" charset="0"/>
              <a:ea typeface="Open Sans" charset="0"/>
              <a:cs typeface="Open Sans" charset="0"/>
            </a:endParaRPr>
          </a:p>
        </p:txBody>
      </p:sp>
      <p:sp>
        <p:nvSpPr>
          <p:cNvPr id="7" name="object 7"/>
          <p:cNvSpPr txBox="1">
            <a:spLocks/>
          </p:cNvSpPr>
          <p:nvPr/>
        </p:nvSpPr>
        <p:spPr>
          <a:xfrm>
            <a:off x="457200" y="421529"/>
            <a:ext cx="7723239" cy="246221"/>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r>
              <a:rPr lang="en-US" sz="1600" i="0" kern="0" spc="300" dirty="0">
                <a:solidFill>
                  <a:srgbClr val="281A58"/>
                </a:solidFill>
                <a:latin typeface="Open Sans" charset="0"/>
                <a:ea typeface="Open Sans" charset="0"/>
                <a:cs typeface="Open Sans" charset="0"/>
              </a:rPr>
              <a:t>MEASURING IMPACT</a:t>
            </a:r>
          </a:p>
        </p:txBody>
      </p:sp>
    </p:spTree>
    <p:extLst>
      <p:ext uri="{BB962C8B-B14F-4D97-AF65-F5344CB8AC3E}">
        <p14:creationId xmlns:p14="http://schemas.microsoft.com/office/powerpoint/2010/main" val="147353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7"/>
          <p:cNvSpPr txBox="1">
            <a:spLocks/>
          </p:cNvSpPr>
          <p:nvPr/>
        </p:nvSpPr>
        <p:spPr>
          <a:xfrm>
            <a:off x="457200" y="2148350"/>
            <a:ext cx="5902036" cy="1415772"/>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spcAft>
                <a:spcPts val="2400"/>
              </a:spcAft>
            </a:pPr>
            <a:r>
              <a:rPr lang="en-US" sz="4600" i="0" kern="0" dirty="0">
                <a:solidFill>
                  <a:schemeClr val="bg1"/>
                </a:solidFill>
                <a:latin typeface="Georgia" charset="0"/>
                <a:ea typeface="Georgia" charset="0"/>
                <a:cs typeface="Georgia" charset="0"/>
              </a:rPr>
              <a:t>Identifying metrics and setting a baseline</a:t>
            </a:r>
          </a:p>
        </p:txBody>
      </p:sp>
      <p:cxnSp>
        <p:nvCxnSpPr>
          <p:cNvPr id="6" name="Straight Connector 5"/>
          <p:cNvCxnSpPr/>
          <p:nvPr/>
        </p:nvCxnSpPr>
        <p:spPr>
          <a:xfrm>
            <a:off x="457200" y="2019669"/>
            <a:ext cx="457200" cy="0"/>
          </a:xfrm>
          <a:prstGeom prst="line">
            <a:avLst/>
          </a:prstGeom>
          <a:ln w="41275">
            <a:solidFill>
              <a:srgbClr val="70CA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16153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p:cNvSpPr txBox="1">
            <a:spLocks/>
          </p:cNvSpPr>
          <p:nvPr/>
        </p:nvSpPr>
        <p:spPr>
          <a:xfrm>
            <a:off x="457199" y="2248257"/>
            <a:ext cx="4543426" cy="1415772"/>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r>
              <a:rPr lang="en-US" sz="4600" i="0" kern="0" dirty="0">
                <a:solidFill>
                  <a:srgbClr val="000000"/>
                </a:solidFill>
                <a:latin typeface="Georgia" charset="0"/>
                <a:ea typeface="Georgia" charset="0"/>
                <a:cs typeface="Georgia" charset="0"/>
              </a:rPr>
              <a:t>Identifying metrics</a:t>
            </a:r>
          </a:p>
        </p:txBody>
      </p:sp>
      <p:sp>
        <p:nvSpPr>
          <p:cNvPr id="2" name="Slide Number Placeholder 1"/>
          <p:cNvSpPr>
            <a:spLocks noGrp="1"/>
          </p:cNvSpPr>
          <p:nvPr>
            <p:ph type="sldNum" sz="quarter" idx="7"/>
          </p:nvPr>
        </p:nvSpPr>
        <p:spPr>
          <a:prstGeom prst="rect">
            <a:avLst/>
          </a:prstGeom>
        </p:spPr>
        <p:txBody>
          <a:bodyPr/>
          <a:lstStyle/>
          <a:p>
            <a:fld id="{03B4E35C-852A-C440-8B32-952944DE7771}" type="slidenum">
              <a:rPr lang="uk-UA" smtClean="0"/>
              <a:pPr/>
              <a:t>9</a:t>
            </a:fld>
            <a:endParaRPr lang="uk-UA" dirty="0"/>
          </a:p>
        </p:txBody>
      </p:sp>
      <p:sp>
        <p:nvSpPr>
          <p:cNvPr id="6" name="object 7"/>
          <p:cNvSpPr txBox="1">
            <a:spLocks/>
          </p:cNvSpPr>
          <p:nvPr/>
        </p:nvSpPr>
        <p:spPr>
          <a:xfrm>
            <a:off x="5902958" y="2229476"/>
            <a:ext cx="5650867" cy="3046988"/>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342900" indent="-342900">
              <a:spcAft>
                <a:spcPts val="1200"/>
              </a:spcAft>
              <a:buFontTx/>
              <a:buChar char="-"/>
            </a:pPr>
            <a:r>
              <a:rPr lang="en-US" sz="2400" i="0" kern="0" dirty="0">
                <a:solidFill>
                  <a:srgbClr val="38393A"/>
                </a:solidFill>
                <a:latin typeface="Open Sans" charset="0"/>
                <a:ea typeface="Open Sans" charset="0"/>
                <a:cs typeface="Open Sans" charset="0"/>
              </a:rPr>
              <a:t>Identify the relevant data that your city currently collects</a:t>
            </a:r>
          </a:p>
          <a:p>
            <a:pPr marL="342900" indent="-342900">
              <a:spcAft>
                <a:spcPts val="1200"/>
              </a:spcAft>
              <a:buFontTx/>
              <a:buChar char="-"/>
            </a:pPr>
            <a:r>
              <a:rPr lang="en-US" sz="2400" i="0" kern="0" dirty="0">
                <a:solidFill>
                  <a:srgbClr val="38393A"/>
                </a:solidFill>
                <a:latin typeface="Open Sans" charset="0"/>
                <a:ea typeface="Open Sans" charset="0"/>
                <a:cs typeface="Open Sans" charset="0"/>
              </a:rPr>
              <a:t>Identify metrics that directly reflect your vision of success</a:t>
            </a:r>
          </a:p>
          <a:p>
            <a:pPr marL="342900" indent="-342900">
              <a:spcAft>
                <a:spcPts val="1200"/>
              </a:spcAft>
              <a:buFontTx/>
              <a:buChar char="-"/>
            </a:pPr>
            <a:r>
              <a:rPr lang="en-US" sz="2400" i="0" kern="0" dirty="0">
                <a:solidFill>
                  <a:srgbClr val="38393A"/>
                </a:solidFill>
                <a:latin typeface="Open Sans" charset="0"/>
                <a:ea typeface="Open Sans" charset="0"/>
                <a:cs typeface="Open Sans" charset="0"/>
              </a:rPr>
              <a:t>Consider what data isn’t collected now, but could be collected relatively easily</a:t>
            </a:r>
          </a:p>
          <a:p>
            <a:pPr marL="342900" indent="-342900">
              <a:spcAft>
                <a:spcPts val="1200"/>
              </a:spcAft>
              <a:buFontTx/>
              <a:buChar char="-"/>
            </a:pPr>
            <a:endParaRPr lang="en-US" sz="2400" i="0" kern="0" dirty="0">
              <a:solidFill>
                <a:srgbClr val="38393A"/>
              </a:solidFill>
              <a:latin typeface="Open Sans" charset="0"/>
              <a:ea typeface="Open Sans" charset="0"/>
              <a:cs typeface="Open Sans" charset="0"/>
            </a:endParaRPr>
          </a:p>
        </p:txBody>
      </p:sp>
      <p:cxnSp>
        <p:nvCxnSpPr>
          <p:cNvPr id="4" name="Straight Connector 3"/>
          <p:cNvCxnSpPr/>
          <p:nvPr/>
        </p:nvCxnSpPr>
        <p:spPr>
          <a:xfrm>
            <a:off x="5223122" y="2115271"/>
            <a:ext cx="0" cy="2075071"/>
          </a:xfrm>
          <a:prstGeom prst="line">
            <a:avLst/>
          </a:prstGeom>
          <a:ln w="28575">
            <a:solidFill>
              <a:srgbClr val="70CACB"/>
            </a:solidFill>
          </a:ln>
        </p:spPr>
        <p:style>
          <a:lnRef idx="1">
            <a:schemeClr val="accent1"/>
          </a:lnRef>
          <a:fillRef idx="0">
            <a:schemeClr val="accent1"/>
          </a:fillRef>
          <a:effectRef idx="0">
            <a:schemeClr val="accent1"/>
          </a:effectRef>
          <a:fontRef idx="minor">
            <a:schemeClr val="tx1"/>
          </a:fontRef>
        </p:style>
      </p:cxnSp>
      <p:sp>
        <p:nvSpPr>
          <p:cNvPr id="7" name="object 7"/>
          <p:cNvSpPr txBox="1">
            <a:spLocks/>
          </p:cNvSpPr>
          <p:nvPr/>
        </p:nvSpPr>
        <p:spPr>
          <a:xfrm>
            <a:off x="457200" y="421529"/>
            <a:ext cx="7723239" cy="246221"/>
          </a:xfrm>
          <a:prstGeom prst="rect">
            <a:avLst/>
          </a:prstGeom>
        </p:spPr>
        <p:txBody>
          <a:bodyPr vert="horz" wrap="square" lIns="0" tIns="0" rIns="0" bIns="0" rtlCol="0">
            <a:spAutoFit/>
          </a:bodyPr>
          <a:lstStyle>
            <a:lvl1pPr>
              <a:defRPr sz="1400" b="0" i="1">
                <a:solidFill>
                  <a:srgbClr val="424242"/>
                </a:solidFill>
                <a:latin typeface="Calibri"/>
                <a:ea typeface="+mj-ea"/>
                <a:cs typeface="Calibri"/>
              </a:defRPr>
            </a:lvl1pPr>
          </a:lstStyle>
          <a:p>
            <a:pPr marL="12700"/>
            <a:r>
              <a:rPr lang="en-US" sz="1600" i="0" kern="0" spc="300" dirty="0">
                <a:solidFill>
                  <a:srgbClr val="281A58"/>
                </a:solidFill>
                <a:latin typeface="Open Sans" charset="0"/>
                <a:ea typeface="Open Sans" charset="0"/>
                <a:cs typeface="Open Sans" charset="0"/>
              </a:rPr>
              <a:t>MEASURING IMPACT </a:t>
            </a:r>
          </a:p>
        </p:txBody>
      </p:sp>
    </p:spTree>
    <p:extLst>
      <p:ext uri="{BB962C8B-B14F-4D97-AF65-F5344CB8AC3E}">
        <p14:creationId xmlns:p14="http://schemas.microsoft.com/office/powerpoint/2010/main" val="1335047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2620</Words>
  <Application>Microsoft Office PowerPoint</Application>
  <PresentationFormat>Custom</PresentationFormat>
  <Paragraphs>256</Paragraphs>
  <Slides>26</Slides>
  <Notes>22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Lowry</dc:creator>
  <cp:lastModifiedBy>Jesse Weiss</cp:lastModifiedBy>
  <cp:revision>16</cp:revision>
  <cp:lastPrinted>2017-10-23T15:03:16Z</cp:lastPrinted>
  <dcterms:created xsi:type="dcterms:W3CDTF">2017-10-19T18:01:51Z</dcterms:created>
  <dcterms:modified xsi:type="dcterms:W3CDTF">2017-10-23T16:00:19Z</dcterms:modified>
</cp:coreProperties>
</file>